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82" r:id="rId4"/>
    <p:sldId id="264" r:id="rId5"/>
    <p:sldId id="263" r:id="rId6"/>
    <p:sldId id="275" r:id="rId7"/>
    <p:sldId id="261" r:id="rId8"/>
    <p:sldId id="276" r:id="rId9"/>
    <p:sldId id="272" r:id="rId10"/>
    <p:sldId id="269" r:id="rId11"/>
    <p:sldId id="270" r:id="rId12"/>
    <p:sldId id="277" r:id="rId13"/>
    <p:sldId id="274" r:id="rId14"/>
    <p:sldId id="281" r:id="rId15"/>
    <p:sldId id="273" r:id="rId16"/>
    <p:sldId id="259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22" autoAdjust="0"/>
  </p:normalViewPr>
  <p:slideViewPr>
    <p:cSldViewPr>
      <p:cViewPr>
        <p:scale>
          <a:sx n="100" d="100"/>
          <a:sy n="100" d="100"/>
        </p:scale>
        <p:origin x="-17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94438-3F1B-4A7C-8F2B-D478EC527FC1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B46B-D649-45C5-8CF4-42A4BA37E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D59A-D5D0-B745-82E0-07A6256333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7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retrouve</a:t>
            </a:r>
            <a:r>
              <a:rPr lang="fr-FR" baseline="0" dirty="0" smtClean="0"/>
              <a:t> ce</a:t>
            </a:r>
            <a:r>
              <a:rPr lang="fr-FR" dirty="0" smtClean="0"/>
              <a:t> phénomène</a:t>
            </a:r>
            <a:r>
              <a:rPr lang="fr-FR" baseline="0" dirty="0" smtClean="0"/>
              <a:t> de non-linéarité dans les observations si on change de domaine spatiale et si on considère l’Europe méditerranéenne et toujours le premier quartile. Y a-t-il un seuil d’humidité du sol à partir duquel on voit apparaître la non linéarité dans les </a:t>
            </a:r>
            <a:r>
              <a:rPr lang="fr-FR" baseline="0" dirty="0" err="1" smtClean="0"/>
              <a:t>obs</a:t>
            </a:r>
            <a:r>
              <a:rPr lang="fr-FR" baseline="0" dirty="0" smtClean="0"/>
              <a:t> et dans les simulations?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1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seuil</a:t>
            </a:r>
            <a:r>
              <a:rPr lang="fr-FR" baseline="0" dirty="0" smtClean="0"/>
              <a:t> entre 20 et 21 kg/m2 semble apparaître dans les deux cas : </a:t>
            </a:r>
            <a:r>
              <a:rPr lang="fr-FR" baseline="0" dirty="0" err="1" smtClean="0"/>
              <a:t>obs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sim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1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seuil? Définir un seuil de données consécutives…?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7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Q° Jean-Louis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B46B-D649-45C5-8CF4-42A4BA37E3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95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D59A-D5D0-B745-82E0-07A62563330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7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 le modèle simule des rayonnements plus forts que les observations</a:t>
            </a:r>
            <a:br>
              <a:rPr lang="fr-FR" dirty="0" smtClean="0"/>
            </a:br>
            <a:r>
              <a:rPr lang="fr-FR" dirty="0" smtClean="0"/>
              <a:t>2/ le modèle </a:t>
            </a:r>
            <a:r>
              <a:rPr lang="fr-FR" dirty="0" err="1" smtClean="0"/>
              <a:t>évapotranspire</a:t>
            </a:r>
            <a:r>
              <a:rPr lang="fr-FR" dirty="0" smtClean="0"/>
              <a:t> de plus grande quantité que les observations (queue du 2ème mode de la distribution)</a:t>
            </a:r>
            <a:br>
              <a:rPr lang="fr-FR" dirty="0" smtClean="0"/>
            </a:br>
            <a:r>
              <a:rPr lang="fr-FR" dirty="0" smtClean="0"/>
              <a:t>3/ Le sol est alors plus vite asséché que dans les observations</a:t>
            </a:r>
            <a:br>
              <a:rPr lang="fr-FR" dirty="0" smtClean="0"/>
            </a:br>
            <a:r>
              <a:rPr lang="fr-FR" dirty="0" smtClean="0"/>
              <a:t>4/ Le modèle ne peut ensuite </a:t>
            </a:r>
            <a:r>
              <a:rPr lang="fr-FR" dirty="0" err="1" smtClean="0"/>
              <a:t>évapotranspirer</a:t>
            </a:r>
            <a:r>
              <a:rPr lang="fr-FR" dirty="0" smtClean="0"/>
              <a:t> que de petites quantités (1er mode de la distribution)</a:t>
            </a:r>
            <a:br>
              <a:rPr lang="fr-FR" dirty="0" smtClean="0"/>
            </a:b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4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– Dans le premier quartile de</a:t>
            </a:r>
            <a:r>
              <a:rPr lang="fr-FR" baseline="0" dirty="0" smtClean="0"/>
              <a:t> SM, c’est à dire quand le sol est sec, on a principalement des situations où le rayonnement est important et l’évapotranspiration aussi. Alors que dans le dernier quartile, on a des situations où on a peu de rayonnement et peu d’évapotranspiration</a:t>
            </a:r>
          </a:p>
          <a:p>
            <a:r>
              <a:rPr lang="fr-FR" baseline="0" dirty="0" smtClean="0"/>
              <a:t>2 – Contrairement à ce que l’on attendait, où les pentes sont plus fortes quand il y a de l’eau que quand il n’y en a pas. Les pentes sont constantes peu importe la classe d’humidité considérée autour de 1.5%.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– Différences de situation</a:t>
            </a:r>
            <a:r>
              <a:rPr lang="fr-FR" baseline="0" dirty="0" smtClean="0"/>
              <a:t> similaires entre le 1</a:t>
            </a:r>
            <a:r>
              <a:rPr lang="fr-FR" baseline="30000" dirty="0" smtClean="0"/>
              <a:t>er</a:t>
            </a:r>
            <a:r>
              <a:rPr lang="fr-FR" baseline="0" dirty="0" smtClean="0"/>
              <a:t> et le dernier quartile MAIS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quartile très différent.</a:t>
            </a:r>
            <a:endParaRPr lang="fr-FR" dirty="0" smtClean="0"/>
          </a:p>
          <a:p>
            <a:r>
              <a:rPr lang="fr-FR" baseline="0" dirty="0" smtClean="0"/>
              <a:t>2 – Les pentes sont relativement constantes, on voit une légère augmentation entre le 1</a:t>
            </a:r>
            <a:r>
              <a:rPr lang="fr-FR" baseline="30000" dirty="0" smtClean="0"/>
              <a:t>er</a:t>
            </a:r>
            <a:r>
              <a:rPr lang="fr-FR" baseline="0" dirty="0" smtClean="0"/>
              <a:t> et les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et 3</a:t>
            </a:r>
            <a:r>
              <a:rPr lang="fr-FR" baseline="30000" dirty="0" smtClean="0"/>
              <a:t>ème. </a:t>
            </a:r>
            <a:r>
              <a:rPr lang="fr-FR" baseline="0" dirty="0" smtClean="0"/>
              <a:t>Elles sont légèrement plus faibles que dans les observations (1.3% vs. 1.6%). La pente du dernier quartile est plus faible mais à cause des points à l’origine. On constate que dans le modèle, on a beaucoup de situations où malgré un faible rayonnement, on a beaucoup d’évapotranspiration. C’est flagrant pour le dernier quartile mais on le voit sur toutes les autres distributions.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4EAF-F3FD-8547-BBFA-AB3C8E202D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 combinée et V2 sur la période 1979-2014</a:t>
            </a:r>
          </a:p>
          <a:p>
            <a:r>
              <a:rPr lang="fr-FR" dirty="0" smtClean="0"/>
              <a:t>2/ Au début</a:t>
            </a:r>
            <a:r>
              <a:rPr lang="fr-FR" baseline="0" dirty="0" smtClean="0"/>
              <a:t> des années 1980, un seul satellite fournit ces observations alors qu’à partir des années 2000, l’humidité du sol est fournit par </a:t>
            </a:r>
            <a:r>
              <a:rPr lang="fr-FR" baseline="0" dirty="0" err="1" smtClean="0"/>
              <a:t>plusierus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statellites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etleur</a:t>
            </a:r>
            <a:r>
              <a:rPr lang="fr-FR" baseline="0" dirty="0" smtClean="0"/>
              <a:t> durée de fonctionnement se recoupent. Ce qui laisse penser à une meilleure couverture spatiale et temporelle. </a:t>
            </a:r>
          </a:p>
          <a:p>
            <a:endParaRPr lang="fr-FR" dirty="0" smtClean="0"/>
          </a:p>
          <a:p>
            <a:r>
              <a:rPr lang="fr-FR" dirty="0" smtClean="0"/>
              <a:t>Instruments utilisés</a:t>
            </a:r>
            <a:r>
              <a:rPr lang="fr-FR" baseline="0" dirty="0" smtClean="0"/>
              <a:t> pour les observations d’humidité du sol v02.2 : SMMR (Nimbus-7 – NASA – 1978-1987), SMM/I (DMSP-F8/10/11/12/13/14/15 – NOAA -1987-2014), TMI (TRMM- Nasa 1998-2015), AMI-WS (ERS-1.1991-2000/ ERS-2.1995-2011 – ESA), ASCAT (</a:t>
            </a:r>
            <a:r>
              <a:rPr lang="fr-FR" baseline="0" dirty="0" err="1" smtClean="0"/>
              <a:t>Metop</a:t>
            </a:r>
            <a:r>
              <a:rPr lang="fr-FR" baseline="0" dirty="0" smtClean="0"/>
              <a:t>-A/B/C – ESA –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2006), AMSR-E (AQUA –NASA,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2002), </a:t>
            </a:r>
            <a:r>
              <a:rPr lang="fr-FR" baseline="0" dirty="0" err="1" smtClean="0"/>
              <a:t>Windsat</a:t>
            </a:r>
            <a:r>
              <a:rPr lang="fr-FR" baseline="0" dirty="0" smtClean="0"/>
              <a:t> (Coriolis . NRL,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2003), AMSR2 (GCOM-W1/W2/W3 – NASA,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2012) -&gt; 8 satellites</a:t>
            </a:r>
          </a:p>
          <a:p>
            <a:r>
              <a:rPr lang="fr-FR" baseline="0" dirty="0" smtClean="0"/>
              <a:t>Change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v02.1 : </a:t>
            </a:r>
            <a:r>
              <a:rPr lang="fr-FR" baseline="0" dirty="0" err="1" smtClean="0"/>
              <a:t>improvement</a:t>
            </a:r>
            <a:r>
              <a:rPr lang="fr-FR" baseline="0" dirty="0" smtClean="0"/>
              <a:t> of spatial and temporal </a:t>
            </a:r>
            <a:r>
              <a:rPr lang="fr-FR" baseline="0" dirty="0" err="1" smtClean="0"/>
              <a:t>coverage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especially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2002-2006 (due to a </a:t>
            </a:r>
            <a:r>
              <a:rPr lang="fr-FR" baseline="0" dirty="0" err="1" smtClean="0"/>
              <a:t>failure</a:t>
            </a:r>
            <a:r>
              <a:rPr lang="fr-FR" baseline="0" dirty="0" smtClean="0"/>
              <a:t> in ERS-AMI) </a:t>
            </a:r>
            <a:r>
              <a:rPr lang="fr-FR" baseline="0" dirty="0" err="1" smtClean="0"/>
              <a:t>filled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observations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AMSR-E.</a:t>
            </a:r>
          </a:p>
          <a:p>
            <a:r>
              <a:rPr lang="fr-FR" baseline="0" dirty="0" smtClean="0"/>
              <a:t>Demander à Patricia la même chose pour le CO2 : IASI? (</a:t>
            </a:r>
            <a:r>
              <a:rPr lang="fr-FR" baseline="0" dirty="0" err="1" smtClean="0"/>
              <a:t>Metop</a:t>
            </a:r>
            <a:r>
              <a:rPr lang="fr-FR" baseline="0" dirty="0" smtClean="0"/>
              <a:t>-A/B/C, CNES/</a:t>
            </a:r>
            <a:r>
              <a:rPr lang="fr-FR" baseline="0" dirty="0" err="1" smtClean="0"/>
              <a:t>Eumetsat</a:t>
            </a:r>
            <a:r>
              <a:rPr lang="fr-FR" baseline="0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D59A-D5D0-B745-82E0-07A62563330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7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40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D59A-D5D0-B745-82E0-07A62563330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0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6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1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1146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1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2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54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1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0A39-8ED1-42E1-A5EC-6F622C4D2AD8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7449B-A320-4831-937A-AB705F442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18172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CMUG – Final </a:t>
            </a:r>
            <a:r>
              <a:rPr lang="fr-FR" dirty="0" err="1" smtClean="0"/>
              <a:t>Integration</a:t>
            </a:r>
            <a:r>
              <a:rPr lang="fr-FR" dirty="0" smtClean="0"/>
              <a:t> Meeting</a:t>
            </a:r>
          </a:p>
          <a:p>
            <a:pPr algn="ctr"/>
            <a:r>
              <a:rPr lang="fr-FR" dirty="0" smtClean="0"/>
              <a:t>Paris - 13</a:t>
            </a:r>
            <a:r>
              <a:rPr lang="fr-FR" baseline="30000" dirty="0" smtClean="0"/>
              <a:t>th </a:t>
            </a:r>
            <a:r>
              <a:rPr lang="fr-FR" dirty="0" smtClean="0"/>
              <a:t> and 14</a:t>
            </a:r>
            <a:r>
              <a:rPr lang="fr-FR" baseline="30000" dirty="0" smtClean="0"/>
              <a:t>th</a:t>
            </a:r>
            <a:r>
              <a:rPr lang="fr-FR" dirty="0" smtClean="0"/>
              <a:t> of </a:t>
            </a:r>
            <a:r>
              <a:rPr lang="fr-FR" dirty="0" err="1" smtClean="0"/>
              <a:t>February</a:t>
            </a:r>
            <a:r>
              <a:rPr lang="fr-FR" dirty="0" smtClean="0"/>
              <a:t> 2017</a:t>
            </a:r>
            <a:endParaRPr lang="fr-FR" baseline="30000" dirty="0"/>
          </a:p>
        </p:txBody>
      </p:sp>
      <p:pic>
        <p:nvPicPr>
          <p:cNvPr id="7" name="Picture 5" descr="logo_ipsl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806"/>
            <a:ext cx="2664296" cy="65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41_digital_logo_grey_sign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8" y="6014546"/>
            <a:ext cx="1328142" cy="843454"/>
          </a:xfrm>
          <a:prstGeom prst="rect">
            <a:avLst/>
          </a:prstGeom>
        </p:spPr>
      </p:pic>
      <p:pic>
        <p:nvPicPr>
          <p:cNvPr id="9" name="Image 8" descr="320px-UPMC_Sorbonne_Universites.svg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2" y="6170766"/>
            <a:ext cx="1316856" cy="68723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798102" y="2560258"/>
            <a:ext cx="5760639" cy="1737484"/>
            <a:chOff x="1798102" y="1340768"/>
            <a:chExt cx="5760639" cy="1737484"/>
          </a:xfrm>
        </p:grpSpPr>
        <p:sp>
          <p:nvSpPr>
            <p:cNvPr id="5" name="ZoneTexte 4"/>
            <p:cNvSpPr txBox="1"/>
            <p:nvPr/>
          </p:nvSpPr>
          <p:spPr>
            <a:xfrm>
              <a:off x="2951819" y="2708920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Claire </a:t>
              </a:r>
              <a:r>
                <a:rPr lang="fr-FR" dirty="0" err="1" smtClean="0"/>
                <a:t>Magand</a:t>
              </a:r>
              <a:r>
                <a:rPr lang="fr-FR" dirty="0"/>
                <a:t>, Jean-Louis </a:t>
              </a:r>
              <a:r>
                <a:rPr lang="fr-FR" dirty="0" smtClean="0"/>
                <a:t>Dufresne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798102" y="1340768"/>
              <a:ext cx="5760639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HOW </a:t>
              </a:r>
              <a:r>
                <a:rPr lang="fr-FR" b="1" dirty="0"/>
                <a:t>MUCH SOIL MOISTURE </a:t>
              </a:r>
              <a:r>
                <a:rPr lang="fr-FR" b="1" dirty="0" smtClean="0"/>
                <a:t>CCI PRODUCT ALLOWS TO ASSESS CLIMATE MODEL RESPONSES ?</a:t>
              </a:r>
            </a:p>
            <a:p>
              <a:pPr algn="ctr"/>
              <a:r>
                <a:rPr lang="fr-FR" b="1" dirty="0" smtClean="0"/>
                <a:t>Focus on </a:t>
              </a:r>
              <a:r>
                <a:rPr lang="fr-FR" b="1" dirty="0" err="1" smtClean="0"/>
                <a:t>summers</a:t>
              </a:r>
              <a:r>
                <a:rPr lang="fr-FR" b="1" dirty="0" smtClean="0"/>
                <a:t> in Europe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9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251" y="404664"/>
            <a:ext cx="7521972" cy="70786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sz="2000" dirty="0" smtClean="0"/>
              <a:t>Observations 2001-2010  - 1° - </a:t>
            </a:r>
            <a:r>
              <a:rPr lang="fr-FR" sz="2000" dirty="0" err="1" smtClean="0"/>
              <a:t>monthly</a:t>
            </a:r>
            <a:r>
              <a:rPr lang="fr-FR" sz="2000" dirty="0" smtClean="0"/>
              <a:t> – Central Europe</a:t>
            </a:r>
          </a:p>
          <a:p>
            <a:r>
              <a:rPr lang="fr-FR" sz="2000" dirty="0" smtClean="0"/>
              <a:t>E=f(</a:t>
            </a:r>
            <a:r>
              <a:rPr lang="fr-FR" sz="2000" dirty="0" err="1" smtClean="0"/>
              <a:t>SWin</a:t>
            </a:r>
            <a:r>
              <a:rPr lang="fr-FR" sz="2000" dirty="0" smtClean="0"/>
              <a:t>)   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of SSM in kg/m2 over 10 cm. </a:t>
            </a:r>
            <a:endParaRPr lang="fr-FR" sz="2000" dirty="0"/>
          </a:p>
        </p:txBody>
      </p:sp>
      <p:pic>
        <p:nvPicPr>
          <p:cNvPr id="9" name="Image 8" descr="scatter_obs_swin_et_Central mid Europe_1980-1990_seuil0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4711" r="2908"/>
          <a:stretch/>
        </p:blipFill>
        <p:spPr>
          <a:xfrm>
            <a:off x="954522" y="1280952"/>
            <a:ext cx="7267551" cy="5604432"/>
          </a:xfrm>
          <a:prstGeom prst="rect">
            <a:avLst/>
          </a:prstGeom>
        </p:spPr>
      </p:pic>
      <p:pic>
        <p:nvPicPr>
          <p:cNvPr id="6" name="Image 5" descr="figure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5" t="29779" r="44531" b="59831"/>
          <a:stretch/>
        </p:blipFill>
        <p:spPr>
          <a:xfrm>
            <a:off x="7819107" y="5574184"/>
            <a:ext cx="1324893" cy="1311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3. Relations </a:t>
            </a:r>
            <a:r>
              <a:rPr lang="fr-FR" dirty="0" err="1" smtClean="0">
                <a:solidFill>
                  <a:schemeClr val="bg1"/>
                </a:solidFill>
              </a:rPr>
              <a:t>between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downward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solar</a:t>
            </a:r>
            <a:r>
              <a:rPr lang="fr-FR" dirty="0" smtClean="0">
                <a:solidFill>
                  <a:schemeClr val="bg1"/>
                </a:solidFill>
              </a:rPr>
              <a:t> radiation – </a:t>
            </a:r>
            <a:r>
              <a:rPr lang="fr-FR" dirty="0" err="1" smtClean="0">
                <a:solidFill>
                  <a:schemeClr val="bg1"/>
                </a:solidFill>
              </a:rPr>
              <a:t>evapotranspiration</a:t>
            </a:r>
            <a:r>
              <a:rPr lang="fr-FR" dirty="0" smtClean="0">
                <a:solidFill>
                  <a:schemeClr val="bg1"/>
                </a:solidFill>
              </a:rPr>
              <a:t> – </a:t>
            </a:r>
            <a:r>
              <a:rPr lang="fr-FR" dirty="0" err="1" smtClean="0">
                <a:solidFill>
                  <a:schemeClr val="bg1"/>
                </a:solidFill>
              </a:rPr>
              <a:t>soil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moisture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0251" y="2420888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DRY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8344" y="4869160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WET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3069" r="2913"/>
          <a:stretch/>
        </p:blipFill>
        <p:spPr>
          <a:xfrm>
            <a:off x="935523" y="1269384"/>
            <a:ext cx="7164869" cy="5616000"/>
          </a:xfrm>
          <a:prstGeom prst="rect">
            <a:avLst/>
          </a:prstGeom>
        </p:spPr>
      </p:pic>
      <p:pic>
        <p:nvPicPr>
          <p:cNvPr id="6" name="Image 5" descr="figure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5" t="29779" r="44531" b="59831"/>
          <a:stretch/>
        </p:blipFill>
        <p:spPr>
          <a:xfrm>
            <a:off x="7813618" y="5574184"/>
            <a:ext cx="1324893" cy="13112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526209" y="4607275"/>
            <a:ext cx="879192" cy="161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0251" y="476672"/>
            <a:ext cx="7521972" cy="70786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sz="2000" dirty="0" smtClean="0"/>
              <a:t>Simulations 2001-2010  - 143x144 - </a:t>
            </a:r>
            <a:r>
              <a:rPr lang="fr-FR" sz="2000" dirty="0" err="1" smtClean="0"/>
              <a:t>monthly</a:t>
            </a:r>
            <a:r>
              <a:rPr lang="fr-FR" sz="2000" dirty="0" smtClean="0"/>
              <a:t> – Central Europe</a:t>
            </a:r>
          </a:p>
          <a:p>
            <a:r>
              <a:rPr lang="fr-FR" sz="2000" dirty="0" smtClean="0"/>
              <a:t>E=f(</a:t>
            </a:r>
            <a:r>
              <a:rPr lang="fr-FR" sz="2000" dirty="0" err="1" smtClean="0"/>
              <a:t>SWin</a:t>
            </a:r>
            <a:r>
              <a:rPr lang="fr-FR" sz="2000" dirty="0" smtClean="0"/>
              <a:t>)   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of SSM in kg/m2 over 10 cm.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3. Relations </a:t>
            </a:r>
            <a:r>
              <a:rPr lang="fr-FR" dirty="0" err="1" smtClean="0">
                <a:solidFill>
                  <a:schemeClr val="bg1"/>
                </a:solidFill>
              </a:rPr>
              <a:t>between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downward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solar</a:t>
            </a:r>
            <a:r>
              <a:rPr lang="fr-FR" dirty="0" smtClean="0">
                <a:solidFill>
                  <a:schemeClr val="bg1"/>
                </a:solidFill>
              </a:rPr>
              <a:t> radiation – </a:t>
            </a:r>
            <a:r>
              <a:rPr lang="fr-FR" dirty="0" err="1" smtClean="0">
                <a:solidFill>
                  <a:schemeClr val="bg1"/>
                </a:solidFill>
              </a:rPr>
              <a:t>evapotranspiration</a:t>
            </a:r>
            <a:r>
              <a:rPr lang="fr-FR" dirty="0" smtClean="0">
                <a:solidFill>
                  <a:schemeClr val="bg1"/>
                </a:solidFill>
              </a:rPr>
              <a:t> – </a:t>
            </a:r>
            <a:r>
              <a:rPr lang="fr-FR" dirty="0" err="1" smtClean="0">
                <a:solidFill>
                  <a:schemeClr val="bg1"/>
                </a:solidFill>
              </a:rPr>
              <a:t>soil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moisture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0251" y="2483604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DRY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68344" y="4931876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WET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CONCLUSION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758889"/>
            <a:ext cx="813690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Direct comparisons</a:t>
            </a:r>
            <a:r>
              <a:rPr lang="en-US" sz="2000" dirty="0" smtClean="0"/>
              <a:t> between observations and simulations are </a:t>
            </a:r>
            <a:r>
              <a:rPr lang="en-US" sz="2000" b="1" dirty="0" smtClean="0"/>
              <a:t>difficult</a:t>
            </a:r>
            <a:endParaRPr lang="en-US" sz="2000" b="1" dirty="0" smtClean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Best agreement between CCI data and simulated </a:t>
            </a:r>
            <a:r>
              <a:rPr lang="en-US" sz="2000" b="1" dirty="0" smtClean="0"/>
              <a:t>soil moisture integrated over the first 5 cm </a:t>
            </a:r>
            <a:r>
              <a:rPr lang="en-US" sz="2000" dirty="0" smtClean="0"/>
              <a:t>of the soil using the IPSL land surface model. Good agreement with SM integrated over the first 10 cm which is the standard variable in the CMIP6 </a:t>
            </a:r>
            <a:r>
              <a:rPr lang="en-US" sz="2000" dirty="0" smtClean="0"/>
              <a:t>experiment</a:t>
            </a:r>
            <a:endParaRPr lang="en-US" sz="2000" dirty="0" smtClean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Important events impacting SSM </a:t>
            </a:r>
            <a:r>
              <a:rPr lang="en-US" sz="2000" dirty="0" smtClean="0"/>
              <a:t>such as the 2003 heat wave over Mid-Europe  is </a:t>
            </a:r>
            <a:r>
              <a:rPr lang="en-US" sz="2000" dirty="0" smtClean="0"/>
              <a:t>highlighted</a:t>
            </a:r>
            <a:endParaRPr lang="en-US" sz="2000" dirty="0" smtClean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Seasonal cycle </a:t>
            </a:r>
            <a:r>
              <a:rPr lang="en-US" sz="2000" dirty="0" smtClean="0"/>
              <a:t>described by the CCI data </a:t>
            </a:r>
            <a:r>
              <a:rPr lang="en-US" sz="2000" b="1" dirty="0" smtClean="0"/>
              <a:t>is not realistic </a:t>
            </a:r>
            <a:r>
              <a:rPr lang="en-US" sz="2000" dirty="0" smtClean="0"/>
              <a:t>over Europe because of a lack of data in winter, but summer data are </a:t>
            </a:r>
            <a:r>
              <a:rPr lang="en-US" sz="2000" dirty="0" smtClean="0"/>
              <a:t>valuable</a:t>
            </a:r>
            <a:endParaRPr lang="en-US" sz="2000" dirty="0" smtClean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Process oriented analysis </a:t>
            </a:r>
            <a:r>
              <a:rPr lang="en-US" sz="2000" dirty="0" smtClean="0"/>
              <a:t>using a small set of variables </a:t>
            </a:r>
            <a:r>
              <a:rPr lang="en-US" sz="2000" b="1" dirty="0" smtClean="0"/>
              <a:t>allows to better use</a:t>
            </a:r>
            <a:r>
              <a:rPr lang="en-US" sz="2000" dirty="0" smtClean="0"/>
              <a:t> of observations to better assessment of </a:t>
            </a:r>
            <a:r>
              <a:rPr lang="en-US" sz="2000" dirty="0" smtClean="0"/>
              <a:t>models</a:t>
            </a:r>
            <a:endParaRPr lang="en-US" sz="2000" dirty="0" smtClean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b="1" dirty="0" smtClean="0"/>
              <a:t>relationships between evapotranspiration, solar radiation and soil moisture</a:t>
            </a:r>
            <a:r>
              <a:rPr lang="en-US" sz="2000" dirty="0" smtClean="0"/>
              <a:t> exist but differ in observations and simulations. It (probably) </a:t>
            </a:r>
            <a:r>
              <a:rPr lang="en-US" sz="2000" dirty="0" smtClean="0"/>
              <a:t>allows </a:t>
            </a:r>
            <a:r>
              <a:rPr lang="en-US" sz="2000" dirty="0" smtClean="0"/>
              <a:t>to trace the origin of the problem in the model. </a:t>
            </a:r>
            <a:r>
              <a:rPr lang="en-US" sz="2000" dirty="0" smtClean="0"/>
              <a:t>								</a:t>
            </a:r>
            <a:r>
              <a:rPr lang="en-US" sz="2000" b="1" dirty="0" smtClean="0"/>
              <a:t>to </a:t>
            </a:r>
            <a:r>
              <a:rPr lang="en-US" sz="2000" b="1" dirty="0" smtClean="0"/>
              <a:t>be continued… !</a:t>
            </a:r>
          </a:p>
        </p:txBody>
      </p:sp>
    </p:spTree>
    <p:extLst>
      <p:ext uri="{BB962C8B-B14F-4D97-AF65-F5344CB8AC3E}">
        <p14:creationId xmlns:p14="http://schemas.microsoft.com/office/powerpoint/2010/main" val="34024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18172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CMUG – Final </a:t>
            </a:r>
            <a:r>
              <a:rPr lang="fr-FR" dirty="0" err="1" smtClean="0"/>
              <a:t>Integration</a:t>
            </a:r>
            <a:r>
              <a:rPr lang="fr-FR" dirty="0" smtClean="0"/>
              <a:t> Meeting</a:t>
            </a:r>
          </a:p>
          <a:p>
            <a:pPr algn="ctr"/>
            <a:r>
              <a:rPr lang="fr-FR" dirty="0" smtClean="0"/>
              <a:t>Paris - 13</a:t>
            </a:r>
            <a:r>
              <a:rPr lang="fr-FR" baseline="30000" dirty="0" smtClean="0"/>
              <a:t>th </a:t>
            </a:r>
            <a:r>
              <a:rPr lang="fr-FR" dirty="0" smtClean="0"/>
              <a:t> and 14</a:t>
            </a:r>
            <a:r>
              <a:rPr lang="fr-FR" baseline="30000" dirty="0" smtClean="0"/>
              <a:t>th</a:t>
            </a:r>
            <a:r>
              <a:rPr lang="fr-FR" dirty="0" smtClean="0"/>
              <a:t> of </a:t>
            </a:r>
            <a:r>
              <a:rPr lang="fr-FR" dirty="0" err="1" smtClean="0"/>
              <a:t>February</a:t>
            </a:r>
            <a:r>
              <a:rPr lang="fr-FR" dirty="0" smtClean="0"/>
              <a:t> 2017</a:t>
            </a:r>
            <a:endParaRPr lang="fr-FR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3596" y="2771636"/>
            <a:ext cx="367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Claire </a:t>
            </a:r>
            <a:r>
              <a:rPr lang="fr-FR" dirty="0" err="1" smtClean="0"/>
              <a:t>Magand</a:t>
            </a:r>
            <a:r>
              <a:rPr lang="fr-FR" dirty="0"/>
              <a:t>, Jean-Louis </a:t>
            </a:r>
            <a:r>
              <a:rPr lang="fr-FR" dirty="0" smtClean="0"/>
              <a:t>Dufresne </a:t>
            </a:r>
            <a:endParaRPr lang="fr-FR" dirty="0"/>
          </a:p>
        </p:txBody>
      </p:sp>
      <p:pic>
        <p:nvPicPr>
          <p:cNvPr id="7" name="Picture 5" descr="logo_ipsl.p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806"/>
            <a:ext cx="2664296" cy="65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41_digital_logo_grey_sign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8" y="6014546"/>
            <a:ext cx="1328142" cy="843454"/>
          </a:xfrm>
          <a:prstGeom prst="rect">
            <a:avLst/>
          </a:prstGeom>
        </p:spPr>
      </p:pic>
      <p:pic>
        <p:nvPicPr>
          <p:cNvPr id="9" name="Image 8" descr="320px-UPMC_Sorbonne_Universites.svg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2" y="6170766"/>
            <a:ext cx="1316856" cy="6872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78931" y="3806170"/>
            <a:ext cx="684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Thank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attention !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98102" y="1484784"/>
            <a:ext cx="576063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HOW </a:t>
            </a:r>
            <a:r>
              <a:rPr lang="fr-FR" b="1" dirty="0"/>
              <a:t>MUCH SOIL MOISTURE </a:t>
            </a:r>
            <a:r>
              <a:rPr lang="fr-FR" b="1" dirty="0" smtClean="0"/>
              <a:t>CCI PRODUCT ALLOWS TO ASSESS CLIMATE MODEL RESPONSES ?</a:t>
            </a:r>
          </a:p>
          <a:p>
            <a:pPr algn="ctr"/>
            <a:r>
              <a:rPr lang="fr-FR" b="1" dirty="0" smtClean="0"/>
              <a:t>Focus on </a:t>
            </a:r>
            <a:r>
              <a:rPr lang="fr-FR" b="1" dirty="0" err="1" smtClean="0"/>
              <a:t>summers</a:t>
            </a:r>
            <a:r>
              <a:rPr lang="fr-FR" b="1" dirty="0" smtClean="0"/>
              <a:t> in Europe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846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5734" y="484711"/>
            <a:ext cx="340767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version 2.2</a:t>
            </a: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released</a:t>
            </a:r>
            <a:r>
              <a:rPr lang="fr-FR" dirty="0" smtClean="0">
                <a:solidFill>
                  <a:srgbClr val="FFFFFF"/>
                </a:solidFill>
              </a:rPr>
              <a:t> in </a:t>
            </a:r>
            <a:r>
              <a:rPr lang="fr-FR" dirty="0" err="1" smtClean="0">
                <a:solidFill>
                  <a:srgbClr val="FFFFFF"/>
                </a:solidFill>
              </a:rPr>
              <a:t>February</a:t>
            </a:r>
            <a:r>
              <a:rPr lang="fr-FR" dirty="0" smtClean="0">
                <a:solidFill>
                  <a:srgbClr val="FFFFFF"/>
                </a:solidFill>
              </a:rPr>
              <a:t> 2016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-7185826" y="-943333"/>
            <a:ext cx="13015706" cy="8505151"/>
            <a:chOff x="-8886234" y="-2895676"/>
            <a:chExt cx="15891859" cy="10941395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/>
            <a:srcRect l="79286" t="60731" r="4328" b="16582"/>
            <a:stretch/>
          </p:blipFill>
          <p:spPr>
            <a:xfrm>
              <a:off x="933450" y="4596039"/>
              <a:ext cx="1968997" cy="2270427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/>
            <a:srcRect l="76850" t="57304" r="3122" b="15169"/>
            <a:stretch/>
          </p:blipFill>
          <p:spPr>
            <a:xfrm>
              <a:off x="634999" y="4116361"/>
              <a:ext cx="2389568" cy="2750105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5"/>
            <a:srcRect l="76347" t="76650" r="14039" b="16159"/>
            <a:stretch/>
          </p:blipFill>
          <p:spPr>
            <a:xfrm>
              <a:off x="880749" y="6146801"/>
              <a:ext cx="1151468" cy="71966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6"/>
            <a:srcRect l="80464" t="50724" b="16948"/>
            <a:stretch/>
          </p:blipFill>
          <p:spPr>
            <a:xfrm>
              <a:off x="933450" y="3332357"/>
              <a:ext cx="2328178" cy="3246243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7"/>
            <a:srcRect l="83094" t="33907" b="20926"/>
            <a:stretch/>
          </p:blipFill>
          <p:spPr>
            <a:xfrm>
              <a:off x="1123149" y="1646775"/>
              <a:ext cx="2019947" cy="4556514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8"/>
            <a:srcRect l="92417" t="19425" b="67653"/>
            <a:stretch/>
          </p:blipFill>
          <p:spPr>
            <a:xfrm>
              <a:off x="2119793" y="253999"/>
              <a:ext cx="904773" cy="1295401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9"/>
            <a:srcRect l="77626" t="51984" r="-484" b="16876"/>
            <a:stretch/>
          </p:blipFill>
          <p:spPr>
            <a:xfrm>
              <a:off x="3606800" y="2740755"/>
              <a:ext cx="2717800" cy="3462534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0"/>
            <a:srcRect l="78632" t="76078" r="-681" b="11942"/>
            <a:stretch/>
          </p:blipFill>
          <p:spPr>
            <a:xfrm>
              <a:off x="3750742" y="5524500"/>
              <a:ext cx="2647174" cy="134196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1"/>
            <a:srcRect l="96043" t="44809" b="37524"/>
            <a:stretch/>
          </p:blipFill>
          <p:spPr>
            <a:xfrm>
              <a:off x="5621867" y="1854199"/>
              <a:ext cx="473702" cy="2000123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 rot="20105283">
              <a:off x="-6000856" y="-2895676"/>
              <a:ext cx="12245223" cy="1091435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54" name="Picture 53" descr="PROD_Bia.tiff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07"/>
            <a:stretch/>
          </p:blipFill>
          <p:spPr>
            <a:xfrm>
              <a:off x="-2187536" y="518025"/>
              <a:ext cx="3323387" cy="3336297"/>
            </a:xfrm>
            <a:prstGeom prst="rect">
              <a:avLst/>
            </a:prstGeom>
            <a:effectLst/>
          </p:spPr>
        </p:pic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793" y="46517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481153" y="46517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Nimbus–7 SMMR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187621" y="1398512"/>
              <a:ext cx="1030751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DMSP SMM/I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67938" y="4046674"/>
              <a:ext cx="1115359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AQUA AMSR-E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33224" y="1675511"/>
              <a:ext cx="60770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ERS-1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397917" y="2602254"/>
              <a:ext cx="60770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ERS-2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40112" y="5476545"/>
              <a:ext cx="1284576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METOP-A ASCAT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 flipV="1">
              <a:off x="1546492" y="3250373"/>
              <a:ext cx="152400" cy="2032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5038976" y="4032381"/>
              <a:ext cx="1698603" cy="1069031"/>
            </a:xfrm>
            <a:prstGeom prst="rect">
              <a:avLst/>
            </a:prstGeom>
            <a:solidFill>
              <a:srgbClr val="7F7F7F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Active microwave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C-band </a:t>
              </a:r>
            </a:p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latin typeface="Consolas"/>
                  <a:cs typeface="Consolas"/>
                </a:rPr>
                <a:t>Scatterometers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 flipV="1">
              <a:off x="4546915" y="4116361"/>
              <a:ext cx="152400" cy="2032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878" y="5939376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93"/>
            <p:cNvSpPr txBox="1"/>
            <p:nvPr/>
          </p:nvSpPr>
          <p:spPr>
            <a:xfrm>
              <a:off x="3267938" y="3055359"/>
              <a:ext cx="861534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TRMM TMI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64" name="TextBox 105"/>
            <p:cNvSpPr txBox="1"/>
            <p:nvPr/>
          </p:nvSpPr>
          <p:spPr>
            <a:xfrm>
              <a:off x="2208722" y="6042167"/>
              <a:ext cx="1284576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GCOM-W1 AMSR2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70" y="4406277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105"/>
            <p:cNvSpPr txBox="1"/>
            <p:nvPr/>
          </p:nvSpPr>
          <p:spPr>
            <a:xfrm>
              <a:off x="3144781" y="4587574"/>
              <a:ext cx="1538402" cy="2769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  <a:latin typeface="Consolas"/>
                  <a:cs typeface="Consolas"/>
                </a:rPr>
                <a:t>Coriolis</a:t>
              </a:r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Consolas"/>
                  <a:cs typeface="Consolas"/>
                </a:rPr>
                <a:t>Windsat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32" name="Oval 47"/>
            <p:cNvSpPr/>
            <p:nvPr/>
          </p:nvSpPr>
          <p:spPr>
            <a:xfrm rot="20105283">
              <a:off x="-8886234" y="-1366464"/>
              <a:ext cx="12418689" cy="941218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80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447" y="3000624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2619273" y="2463755"/>
              <a:ext cx="1927642" cy="3563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Passive </a:t>
              </a:r>
              <a:r>
                <a:rPr lang="en-US" sz="1200" b="1" dirty="0" smtClean="0">
                  <a:solidFill>
                    <a:schemeClr val="bg1"/>
                  </a:solidFill>
                  <a:latin typeface="Consolas"/>
                  <a:cs typeface="Consolas"/>
                </a:rPr>
                <a:t>Microwave</a:t>
              </a:r>
              <a:endParaRPr lang="en-US" sz="1200" b="1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pic>
          <p:nvPicPr>
            <p:cNvPr id="79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458" y="1357076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458" y="3941893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546" y="1646775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239" y="2561309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864" y="5357536"/>
              <a:ext cx="422678" cy="41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lèche vers le bas 4"/>
          <p:cNvSpPr/>
          <p:nvPr/>
        </p:nvSpPr>
        <p:spPr>
          <a:xfrm>
            <a:off x="0" y="1343742"/>
            <a:ext cx="191872" cy="551425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8213" y="1178337"/>
            <a:ext cx="150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1979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04278" y="6245495"/>
            <a:ext cx="150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2014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8482" y="4067780"/>
            <a:ext cx="150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2000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1. ESACCI –SOIL MOISTURE COMBINED PRODUCT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47955"/>
              </p:ext>
            </p:extLst>
          </p:nvPr>
        </p:nvGraphicFramePr>
        <p:xfrm>
          <a:off x="5717536" y="1279876"/>
          <a:ext cx="3304071" cy="12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35"/>
                <a:gridCol w="1224136"/>
              </a:tblGrid>
              <a:tr h="4043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bg1"/>
                          </a:solidFill>
                        </a:rPr>
                        <a:t>Period</a:t>
                      </a:r>
                      <a:r>
                        <a:rPr lang="fr-FR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bg1"/>
                          </a:solidFill>
                        </a:rPr>
                        <a:t>available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1979-2014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43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Spatial </a:t>
                      </a:r>
                      <a:r>
                        <a:rPr lang="fr-FR" b="0" dirty="0" err="1" smtClean="0">
                          <a:solidFill>
                            <a:schemeClr val="bg1"/>
                          </a:solidFill>
                        </a:rPr>
                        <a:t>resolution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0.25°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43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Temporal </a:t>
                      </a:r>
                      <a:r>
                        <a:rPr lang="fr-FR" b="0" dirty="0" err="1" smtClean="0">
                          <a:solidFill>
                            <a:schemeClr val="bg1"/>
                          </a:solidFill>
                        </a:rPr>
                        <a:t>resolution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bg1"/>
                          </a:solidFill>
                        </a:rPr>
                        <a:t>daily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Connecteur droit 11"/>
          <p:cNvCxnSpPr/>
          <p:nvPr/>
        </p:nvCxnSpPr>
        <p:spPr>
          <a:xfrm flipH="1">
            <a:off x="16830" y="4237057"/>
            <a:ext cx="15821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16830" y="6426116"/>
            <a:ext cx="15821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ro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712576"/>
            <a:ext cx="9144001" cy="61454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 flipV="1">
            <a:off x="2513959" y="3497096"/>
            <a:ext cx="747152" cy="11233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3465143" y="2216282"/>
            <a:ext cx="694266" cy="10270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>
              <a:defRPr sz="2400"/>
            </a:pPr>
            <a:endParaRPr/>
          </a:p>
        </p:txBody>
      </p:sp>
      <p:sp>
        <p:nvSpPr>
          <p:cNvPr id="3" name="ZoneTexte 2"/>
          <p:cNvSpPr txBox="1"/>
          <p:nvPr/>
        </p:nvSpPr>
        <p:spPr>
          <a:xfrm rot="18498523">
            <a:off x="2841872" y="3293542"/>
            <a:ext cx="1589945" cy="504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fr-FR" sz="2800" dirty="0"/>
              <a:t>SHIFT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78" y="5443591"/>
            <a:ext cx="3673296" cy="575774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9" y="1094769"/>
            <a:ext cx="791531" cy="385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9" y="1094771"/>
            <a:ext cx="836293" cy="3710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2" y="1094769"/>
            <a:ext cx="989935" cy="3705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5098" y="88330"/>
            <a:ext cx="7954776" cy="504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fr-FR" sz="2800" dirty="0"/>
              <a:t>SIGNAL DEPTH ?</a:t>
            </a:r>
          </a:p>
        </p:txBody>
      </p:sp>
      <p:sp>
        <p:nvSpPr>
          <p:cNvPr id="9" name="Flèche vers la droite 8"/>
          <p:cNvSpPr/>
          <p:nvPr/>
        </p:nvSpPr>
        <p:spPr>
          <a:xfrm>
            <a:off x="4077229" y="2816279"/>
            <a:ext cx="666475" cy="662965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71495" y="2973196"/>
            <a:ext cx="2274978" cy="34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DECOUPLING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519573" y="4348289"/>
            <a:ext cx="0" cy="9349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Flèche vers la droite 13"/>
          <p:cNvSpPr/>
          <p:nvPr/>
        </p:nvSpPr>
        <p:spPr>
          <a:xfrm rot="10800000">
            <a:off x="6608604" y="4381038"/>
            <a:ext cx="779449" cy="662965"/>
          </a:xfrm>
          <a:prstGeom prst="rightArrow">
            <a:avLst/>
          </a:prstGeom>
          <a:blipFill dpi="0" rotWithShape="1">
            <a:blip r:embed="rId8"/>
            <a:srcRect/>
            <a:tile tx="0" ty="0" sx="100000" sy="100000" flip="y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93175" y="4050328"/>
            <a:ext cx="2101465" cy="851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fr-FR" sz="1700" b="1" dirty="0" err="1">
                <a:solidFill>
                  <a:schemeClr val="accent1"/>
                </a:solidFill>
              </a:rPr>
              <a:t>Seasonal</a:t>
            </a:r>
            <a:r>
              <a:rPr lang="fr-FR" sz="1700" b="1" dirty="0">
                <a:solidFill>
                  <a:schemeClr val="accent1"/>
                </a:solidFill>
              </a:rPr>
              <a:t> cycle influe a lot on </a:t>
            </a:r>
            <a:r>
              <a:rPr lang="fr-FR" sz="1700" b="1" dirty="0" err="1">
                <a:solidFill>
                  <a:schemeClr val="accent1"/>
                </a:solidFill>
              </a:rPr>
              <a:t>correlation</a:t>
            </a:r>
            <a:r>
              <a:rPr lang="fr-FR" sz="1700" b="1" dirty="0">
                <a:solidFill>
                  <a:schemeClr val="accent1"/>
                </a:solidFill>
              </a:rPr>
              <a:t> scores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33539" y="4588461"/>
            <a:ext cx="910969" cy="626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r>
              <a:rPr lang="fr-FR" dirty="0"/>
              <a:t>Large Gap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65" y="1441225"/>
            <a:ext cx="1573421" cy="2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8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3" grpId="0"/>
      <p:bldP spid="9" grpId="0" animBg="1"/>
      <p:bldP spid="10" grpId="0"/>
      <p:bldP spid="14" grpId="0" animBg="1"/>
      <p:bldP spid="1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seasonal</a:t>
            </a:r>
            <a:r>
              <a:rPr lang="fr-FR" dirty="0" smtClean="0"/>
              <a:t> cycle</a:t>
            </a:r>
          </a:p>
          <a:p>
            <a:endParaRPr lang="fr-FR" dirty="0"/>
          </a:p>
        </p:txBody>
      </p:sp>
      <p:pic>
        <p:nvPicPr>
          <p:cNvPr id="40" name="Image 39" descr="SM_coverage_map_europe_1981-1990wint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5279" r="4513" b="14351"/>
          <a:stretch/>
        </p:blipFill>
        <p:spPr>
          <a:xfrm>
            <a:off x="71440" y="625080"/>
            <a:ext cx="4500563" cy="2714625"/>
          </a:xfrm>
          <a:prstGeom prst="rect">
            <a:avLst/>
          </a:prstGeom>
        </p:spPr>
      </p:pic>
      <p:pic>
        <p:nvPicPr>
          <p:cNvPr id="41" name="Image 40" descr="SM_coverage_map_europe_1981-1990summer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1574" r="3819" b="14352"/>
          <a:stretch/>
        </p:blipFill>
        <p:spPr>
          <a:xfrm>
            <a:off x="142877" y="3607594"/>
            <a:ext cx="4536281" cy="2857500"/>
          </a:xfrm>
          <a:prstGeom prst="rect">
            <a:avLst/>
          </a:prstGeom>
        </p:spPr>
      </p:pic>
      <p:pic>
        <p:nvPicPr>
          <p:cNvPr id="42" name="Image 41" descr="SM_coverage_map_europe_1981-1990sprin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5741" r="4167" b="15741"/>
          <a:stretch/>
        </p:blipFill>
        <p:spPr>
          <a:xfrm>
            <a:off x="4679156" y="625079"/>
            <a:ext cx="4464844" cy="2643188"/>
          </a:xfrm>
          <a:prstGeom prst="rect">
            <a:avLst/>
          </a:prstGeom>
        </p:spPr>
      </p:pic>
      <p:pic>
        <p:nvPicPr>
          <p:cNvPr id="43" name="Image 42" descr="SM_coverage_map_europe_1981-1990autumn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5741" r="3125" b="15741"/>
          <a:stretch/>
        </p:blipFill>
        <p:spPr>
          <a:xfrm>
            <a:off x="4625578" y="3740576"/>
            <a:ext cx="4536281" cy="2643188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892970" y="170630"/>
            <a:ext cx="3053953" cy="346245"/>
          </a:xfrm>
          <a:prstGeom prst="rect">
            <a:avLst/>
          </a:prstGeom>
          <a:noFill/>
        </p:spPr>
        <p:txBody>
          <a:bodyPr wrap="square" lIns="64281" tIns="32140" rIns="64281" bIns="32140" rtlCol="0">
            <a:spAutoFit/>
          </a:bodyPr>
          <a:lstStyle/>
          <a:p>
            <a:r>
              <a:rPr lang="fr-FR" dirty="0" smtClean="0"/>
              <a:t>WINTER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429251" y="170630"/>
            <a:ext cx="3053953" cy="346245"/>
          </a:xfrm>
          <a:prstGeom prst="rect">
            <a:avLst/>
          </a:prstGeom>
          <a:noFill/>
        </p:spPr>
        <p:txBody>
          <a:bodyPr wrap="square" lIns="64281" tIns="32140" rIns="64281" bIns="32140" rtlCol="0">
            <a:spAutoFit/>
          </a:bodyPr>
          <a:lstStyle/>
          <a:p>
            <a:r>
              <a:rPr lang="fr-FR" dirty="0" smtClean="0"/>
              <a:t>SPRING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96516" y="3380371"/>
            <a:ext cx="3053953" cy="346245"/>
          </a:xfrm>
          <a:prstGeom prst="rect">
            <a:avLst/>
          </a:prstGeom>
          <a:noFill/>
        </p:spPr>
        <p:txBody>
          <a:bodyPr wrap="square" lIns="64281" tIns="32140" rIns="64281" bIns="32140" rtlCol="0">
            <a:spAutoFit/>
          </a:bodyPr>
          <a:lstStyle/>
          <a:p>
            <a:r>
              <a:rPr lang="fr-FR" dirty="0" smtClean="0"/>
              <a:t>ETE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429251" y="3268269"/>
            <a:ext cx="3053953" cy="346245"/>
          </a:xfrm>
          <a:prstGeom prst="rect">
            <a:avLst/>
          </a:prstGeom>
          <a:noFill/>
        </p:spPr>
        <p:txBody>
          <a:bodyPr wrap="square" lIns="64281" tIns="32140" rIns="64281" bIns="32140" rtlCol="0">
            <a:spAutoFit/>
          </a:bodyPr>
          <a:lstStyle/>
          <a:p>
            <a:r>
              <a:rPr lang="fr-FR" dirty="0" smtClean="0"/>
              <a:t>AUTUMN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395174" y="6324430"/>
            <a:ext cx="4353653" cy="281327"/>
          </a:xfrm>
          <a:prstGeom prst="rect">
            <a:avLst/>
          </a:prstGeom>
          <a:noFill/>
        </p:spPr>
        <p:txBody>
          <a:bodyPr wrap="square" lIns="64281" tIns="32140" rIns="64281" bIns="32140" rtlCol="0">
            <a:spAutoFit/>
          </a:bodyPr>
          <a:lstStyle/>
          <a:p>
            <a:r>
              <a:rPr lang="fr-FR" sz="1400" dirty="0"/>
              <a:t>Spatial </a:t>
            </a:r>
            <a:r>
              <a:rPr lang="fr-FR" sz="1400" dirty="0" err="1"/>
              <a:t>coverage</a:t>
            </a:r>
            <a:r>
              <a:rPr lang="fr-FR" sz="1400" dirty="0"/>
              <a:t> of  ESA CCI - </a:t>
            </a:r>
            <a:r>
              <a:rPr lang="fr-FR" sz="1400" dirty="0" err="1"/>
              <a:t>summer</a:t>
            </a:r>
            <a:r>
              <a:rPr lang="fr-FR" sz="1400" dirty="0"/>
              <a:t> – 1981-1990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955602" y="2884292"/>
            <a:ext cx="0" cy="1330523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0" y="3144247"/>
            <a:ext cx="1830586" cy="926694"/>
          </a:xfrm>
          <a:prstGeom prst="rect">
            <a:avLst/>
          </a:prstGeom>
          <a:solidFill>
            <a:schemeClr val="bg1"/>
          </a:solidFill>
        </p:spPr>
        <p:txBody>
          <a:bodyPr wrap="square" lIns="64281" tIns="32140" rIns="64281" bIns="32140" rtlCol="0">
            <a:spAutoFit/>
          </a:bodyPr>
          <a:lstStyle/>
          <a:p>
            <a:r>
              <a:rPr lang="fr-FR" sz="1400" dirty="0"/>
              <a:t>In </a:t>
            </a:r>
            <a:r>
              <a:rPr lang="fr-FR" sz="1400" dirty="0" err="1"/>
              <a:t>winter</a:t>
            </a:r>
            <a:r>
              <a:rPr lang="fr-FR" sz="1400" dirty="0"/>
              <a:t>, </a:t>
            </a:r>
            <a:r>
              <a:rPr lang="fr-FR" sz="1400" dirty="0" err="1"/>
              <a:t>very</a:t>
            </a:r>
            <a:r>
              <a:rPr lang="fr-FR" sz="1400" dirty="0"/>
              <a:t> few data </a:t>
            </a:r>
            <a:r>
              <a:rPr lang="fr-FR" sz="1400" dirty="0" err="1"/>
              <a:t>except</a:t>
            </a:r>
            <a:r>
              <a:rPr lang="fr-FR" sz="1400" dirty="0"/>
              <a:t> in the oriental part, </a:t>
            </a:r>
            <a:r>
              <a:rPr lang="fr-FR" sz="1400" dirty="0" err="1"/>
              <a:t>around</a:t>
            </a:r>
            <a:r>
              <a:rPr lang="fr-FR" sz="1400" dirty="0"/>
              <a:t> the black </a:t>
            </a:r>
            <a:r>
              <a:rPr lang="fr-FR" sz="1400" dirty="0" err="1"/>
              <a:t>sea</a:t>
            </a:r>
            <a:r>
              <a:rPr lang="fr-FR" sz="1400" dirty="0"/>
              <a:t>. </a:t>
            </a:r>
          </a:p>
        </p:txBody>
      </p:sp>
      <p:sp>
        <p:nvSpPr>
          <p:cNvPr id="6" name="Ellipse 5"/>
          <p:cNvSpPr/>
          <p:nvPr/>
        </p:nvSpPr>
        <p:spPr>
          <a:xfrm>
            <a:off x="1547664" y="5733256"/>
            <a:ext cx="5201163" cy="1124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87824" y="5410090"/>
            <a:ext cx="27283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 actualiser sur toute la période ou la période la plus récente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0251" y="146521"/>
            <a:ext cx="7521972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Etude sur le premier quartile </a:t>
            </a:r>
            <a:endParaRPr lang="fr-FR" dirty="0"/>
          </a:p>
        </p:txBody>
      </p:sp>
      <p:pic>
        <p:nvPicPr>
          <p:cNvPr id="7" name="Image 6" descr="scatter_obs_swin_et_Central mid Europe_1980-1990_seuil0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4711" r="49830" b="49952"/>
          <a:stretch/>
        </p:blipFill>
        <p:spPr>
          <a:xfrm>
            <a:off x="124188" y="1041928"/>
            <a:ext cx="3587972" cy="26664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0603" y="566653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OBS – Centrale Europe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3069" r="49214" b="50627"/>
          <a:stretch/>
        </p:blipFill>
        <p:spPr>
          <a:xfrm>
            <a:off x="124191" y="3995616"/>
            <a:ext cx="3587973" cy="26827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8203" y="3717397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SIM – Centrale Europe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484225" y="1041928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16788" y="4086727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3" name="Image 2" descr="scatter_obs_swin_et_Mediteranean Europe_1980-1990_seuil0W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4559" r="49290" b="49296"/>
          <a:stretch/>
        </p:blipFill>
        <p:spPr>
          <a:xfrm>
            <a:off x="4835557" y="1041928"/>
            <a:ext cx="3337673" cy="25316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77854" y="105820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835553" y="569381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OBS – </a:t>
            </a:r>
            <a:r>
              <a:rPr lang="fr-FR" dirty="0" err="1" smtClean="0"/>
              <a:t>Mediterranean</a:t>
            </a:r>
            <a:r>
              <a:rPr lang="fr-FR" dirty="0" smtClean="0"/>
              <a:t> Europe</a:t>
            </a:r>
            <a:endParaRPr lang="fr-FR" dirty="0"/>
          </a:p>
        </p:txBody>
      </p:sp>
      <p:pic>
        <p:nvPicPr>
          <p:cNvPr id="4" name="Image 3" descr="scatter_sim_swin_et_Mediteranean Europe_1981-1990_seuil0W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4560" r="50181" b="49592"/>
          <a:stretch/>
        </p:blipFill>
        <p:spPr>
          <a:xfrm>
            <a:off x="4758576" y="4086727"/>
            <a:ext cx="3370235" cy="2515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18391" y="4086727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819272" y="3735077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SIM – </a:t>
            </a:r>
            <a:r>
              <a:rPr lang="fr-FR" dirty="0" err="1" smtClean="0"/>
              <a:t>Mediterranean</a:t>
            </a:r>
            <a:r>
              <a:rPr lang="fr-FR" dirty="0" smtClean="0"/>
              <a:t> Europe</a:t>
            </a:r>
            <a:endParaRPr lang="fr-FR" dirty="0"/>
          </a:p>
        </p:txBody>
      </p:sp>
      <p:pic>
        <p:nvPicPr>
          <p:cNvPr id="16" name="Image 15" descr="figure_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29340" r="42391" b="57901"/>
          <a:stretch/>
        </p:blipFill>
        <p:spPr>
          <a:xfrm>
            <a:off x="7952744" y="4"/>
            <a:ext cx="1226778" cy="1172169"/>
          </a:xfrm>
          <a:prstGeom prst="rect">
            <a:avLst/>
          </a:prstGeom>
        </p:spPr>
      </p:pic>
      <p:pic>
        <p:nvPicPr>
          <p:cNvPr id="17" name="Image 16" descr="figure_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5" t="29779" r="44531" b="59831"/>
          <a:stretch/>
        </p:blipFill>
        <p:spPr>
          <a:xfrm>
            <a:off x="3433679" y="23771"/>
            <a:ext cx="1324893" cy="13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1" y="146522"/>
            <a:ext cx="8827482" cy="6549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fr-FR" dirty="0" smtClean="0"/>
              <a:t>Existence d’un seuil d’humidité du sol à partir duquel on observe une non-linéarité dans la relation E=f(</a:t>
            </a:r>
            <a:r>
              <a:rPr lang="fr-FR" dirty="0" err="1" smtClean="0"/>
              <a:t>SWin</a:t>
            </a:r>
            <a:r>
              <a:rPr lang="fr-FR" dirty="0" smtClean="0"/>
              <a:t>)?</a:t>
            </a:r>
            <a:endParaRPr lang="fr-FR" dirty="0"/>
          </a:p>
        </p:txBody>
      </p:sp>
      <p:pic>
        <p:nvPicPr>
          <p:cNvPr id="5" name="Image 4" descr="scatter_obs_swin_et_Mediteranean Europe_1980-1990_seuil0W_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4475" r="49536" b="49537"/>
          <a:stretch/>
        </p:blipFill>
        <p:spPr>
          <a:xfrm>
            <a:off x="304819" y="1134529"/>
            <a:ext cx="3369734" cy="2523067"/>
          </a:xfrm>
          <a:prstGeom prst="rect">
            <a:avLst/>
          </a:prstGeom>
        </p:spPr>
      </p:pic>
      <p:pic>
        <p:nvPicPr>
          <p:cNvPr id="6" name="Image 5" descr="scatter_obs_swin_et_Mediteranean Europe_1980-1990_seuil0W_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5" t="49847" r="7639" b="461"/>
          <a:stretch/>
        </p:blipFill>
        <p:spPr>
          <a:xfrm>
            <a:off x="609621" y="4013199"/>
            <a:ext cx="3048001" cy="27262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9581" y="843652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OBS – </a:t>
            </a:r>
            <a:r>
              <a:rPr lang="fr-FR" dirty="0" err="1" smtClean="0"/>
              <a:t>Mediterranean</a:t>
            </a:r>
            <a:r>
              <a:rPr lang="fr-FR" dirty="0" smtClean="0"/>
              <a:t> Europe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404100" y="1134528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4220" y="3883285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10" name="Image 9" descr="scatter_sim_swin_et_Mediteranean Europe_1981-1990_seuil0W_te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50000" b="50360"/>
          <a:stretch/>
        </p:blipFill>
        <p:spPr>
          <a:xfrm>
            <a:off x="5249334" y="888996"/>
            <a:ext cx="3183468" cy="2723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37430" y="1159267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49335" y="853523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SIM – </a:t>
            </a:r>
            <a:r>
              <a:rPr lang="fr-FR" dirty="0" err="1" smtClean="0"/>
              <a:t>Mediterranean</a:t>
            </a:r>
            <a:r>
              <a:rPr lang="fr-FR" dirty="0" smtClean="0"/>
              <a:t> Europe</a:t>
            </a:r>
            <a:endParaRPr lang="fr-FR" dirty="0"/>
          </a:p>
        </p:txBody>
      </p:sp>
      <p:pic>
        <p:nvPicPr>
          <p:cNvPr id="13" name="Image 12" descr="scatter_sim_swin_et_Mediteranean Europe_1981-1990_seuil0W_te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681" r="6481" b="1046"/>
          <a:stretch/>
        </p:blipFill>
        <p:spPr>
          <a:xfrm>
            <a:off x="5401734" y="3948545"/>
            <a:ext cx="3183468" cy="27033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6500" y="128692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65453" y="3826438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1" y="146522"/>
            <a:ext cx="8827482" cy="6549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fr-FR" dirty="0" smtClean="0"/>
              <a:t>Existence d’un seuil d’humidité du sol à partir duquel on observe une non-linéarité dans la relation E=f(</a:t>
            </a:r>
            <a:r>
              <a:rPr lang="fr-FR" dirty="0" err="1" smtClean="0"/>
              <a:t>SWin</a:t>
            </a:r>
            <a:r>
              <a:rPr lang="fr-FR" dirty="0" smtClean="0"/>
              <a:t>)?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404100" y="1134528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4220" y="3587533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37430" y="1159267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49335" y="853523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SIM – Centrale Europe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556500" y="128692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65453" y="367826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2" name="Image 1" descr="scatter_obs_swin_et_Central mid Europe_1980-1990_seuil0W_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3057" r="49711" b="50000"/>
          <a:stretch/>
        </p:blipFill>
        <p:spPr>
          <a:xfrm>
            <a:off x="471680" y="1115537"/>
            <a:ext cx="3323167" cy="2575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5399" y="118590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17" name="Image 16" descr="scatter_obs_swin_et_Central mid Europe_1980-1990_seuil0W_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 t="49556" r="6977" b="415"/>
          <a:stretch/>
        </p:blipFill>
        <p:spPr>
          <a:xfrm>
            <a:off x="740833" y="3986772"/>
            <a:ext cx="3148614" cy="27448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3284" y="3896344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3" name="Image 2" descr="scatter_sim_swin_et_Central mid Europe_1981-1990_seuil0W_te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5013" r="50000" b="50000"/>
          <a:stretch/>
        </p:blipFill>
        <p:spPr>
          <a:xfrm>
            <a:off x="5249334" y="1222857"/>
            <a:ext cx="3378844" cy="24681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7799" y="133830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509499" y="1199928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pic>
        <p:nvPicPr>
          <p:cNvPr id="21" name="Image 20" descr="scatter_sim_swin_et_Central mid Europe_1981-1990_seuil0W_te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2" t="49789" r="7051" b="-1"/>
          <a:stretch/>
        </p:blipFill>
        <p:spPr>
          <a:xfrm>
            <a:off x="5524499" y="3955031"/>
            <a:ext cx="3103677" cy="2754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24503" y="3838599"/>
            <a:ext cx="390751" cy="276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9581" y="843652"/>
            <a:ext cx="3589866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OBS – Centrale Europe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0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0. </a:t>
            </a:r>
            <a:r>
              <a:rPr lang="fr-FR" dirty="0" smtClean="0">
                <a:solidFill>
                  <a:schemeClr val="bg1"/>
                </a:solidFill>
              </a:rPr>
              <a:t>WHY </a:t>
            </a:r>
            <a:r>
              <a:rPr lang="fr-FR" dirty="0" smtClean="0">
                <a:solidFill>
                  <a:schemeClr val="bg1"/>
                </a:solidFill>
              </a:rPr>
              <a:t>FOCUSSING ON SOIL HUMIDITY?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76056" y="51571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Cheruy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 smtClean="0"/>
              <a:t>., 2014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5556" y="5877272"/>
            <a:ext cx="799288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surface soil moisture help to understand and constrain these biases in Europe,</a:t>
            </a:r>
          </a:p>
          <a:p>
            <a:pPr algn="ctr"/>
            <a:r>
              <a:rPr lang="en-US" dirty="0" smtClean="0"/>
              <a:t>and therefore improve climate change projections ?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31540" y="2577678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a) </a:t>
            </a:r>
            <a:r>
              <a:rPr lang="en-US" b="1" dirty="0" err="1"/>
              <a:t>Multimodel</a:t>
            </a:r>
            <a:r>
              <a:rPr lang="en-US" b="1" dirty="0"/>
              <a:t> mean bias of summer temperature</a:t>
            </a:r>
            <a:r>
              <a:rPr lang="en-US" dirty="0"/>
              <a:t> compared to CRU data </a:t>
            </a:r>
            <a:r>
              <a:rPr lang="en-US" dirty="0" smtClean="0"/>
              <a:t>for </a:t>
            </a:r>
            <a:r>
              <a:rPr lang="en-US" dirty="0"/>
              <a:t>AMIP </a:t>
            </a:r>
            <a:r>
              <a:rPr lang="en-US" dirty="0" smtClean="0"/>
              <a:t>simulations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8244"/>
            <a:ext cx="4032448" cy="14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7325"/>
            <a:ext cx="4032448" cy="150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217638"/>
            <a:ext cx="40684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82" y="2217638"/>
            <a:ext cx="4028482" cy="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680012" y="2590452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 </a:t>
            </a:r>
            <a:r>
              <a:rPr lang="en-US" b="1" dirty="0" smtClean="0"/>
              <a:t>correlation between future warming and current bias</a:t>
            </a:r>
            <a:r>
              <a:rPr lang="en-US" dirty="0" smtClean="0"/>
              <a:t> of temperature </a:t>
            </a:r>
            <a:r>
              <a:rPr lang="en-US" i="1" dirty="0" smtClean="0"/>
              <a:t>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37170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Climate models in CMIP5 </a:t>
            </a:r>
            <a:r>
              <a:rPr lang="en-US" i="1" dirty="0" smtClean="0"/>
              <a:t>«share a strong summertime warm bias in </a:t>
            </a:r>
            <a:r>
              <a:rPr lang="en-US" i="1" dirty="0" err="1" smtClean="0"/>
              <a:t>midlatitude</a:t>
            </a:r>
            <a:r>
              <a:rPr lang="en-US" i="1" dirty="0" smtClean="0"/>
              <a:t> areas, especially in regions where the coupling between soil moisture and atmosphere is effective. [...] Over these areas, the most biased models in the present climate simulate a larger warming in response to climate change which is likely to be overestimated. 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54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846093" y="3645024"/>
            <a:ext cx="745181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Caution is to be taken </a:t>
            </a:r>
            <a:r>
              <a:rPr lang="en-US" dirty="0" smtClean="0">
                <a:solidFill>
                  <a:schemeClr val="bg1"/>
                </a:solidFill>
              </a:rPr>
              <a:t>when using time series.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Spatial coverage depends on the </a:t>
            </a:r>
            <a:r>
              <a:rPr lang="en-US" dirty="0" smtClean="0">
                <a:solidFill>
                  <a:srgbClr val="FFFFFF"/>
                </a:solidFill>
              </a:rPr>
              <a:t>time period. 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3" name="Grouper 19"/>
          <p:cNvGrpSpPr/>
          <p:nvPr/>
        </p:nvGrpSpPr>
        <p:grpSpPr>
          <a:xfrm>
            <a:off x="2556947" y="832247"/>
            <a:ext cx="5039389" cy="2556048"/>
            <a:chOff x="321733" y="702726"/>
            <a:chExt cx="4893731" cy="3530600"/>
          </a:xfrm>
        </p:grpSpPr>
        <p:grpSp>
          <p:nvGrpSpPr>
            <p:cNvPr id="44" name="Grouper 18"/>
            <p:cNvGrpSpPr/>
            <p:nvPr/>
          </p:nvGrpSpPr>
          <p:grpSpPr>
            <a:xfrm>
              <a:off x="321733" y="702726"/>
              <a:ext cx="4646037" cy="3530600"/>
              <a:chOff x="321733" y="702726"/>
              <a:chExt cx="4646037" cy="3530600"/>
            </a:xfrm>
          </p:grpSpPr>
          <p:pic>
            <p:nvPicPr>
              <p:cNvPr id="46" name="Image 45" descr="SM_data_coverage_evolution_7914_vb(2)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33" y="702726"/>
                <a:ext cx="4646037" cy="35306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pic>
          <p:cxnSp>
            <p:nvCxnSpPr>
              <p:cNvPr id="47" name="Connecteur droit 46"/>
              <p:cNvCxnSpPr/>
              <p:nvPr/>
            </p:nvCxnSpPr>
            <p:spPr>
              <a:xfrm>
                <a:off x="3293539" y="3183459"/>
                <a:ext cx="338666" cy="0"/>
              </a:xfrm>
              <a:prstGeom prst="line">
                <a:avLst/>
              </a:prstGeom>
              <a:ln>
                <a:solidFill>
                  <a:srgbClr val="FF3A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3293539" y="3403591"/>
                <a:ext cx="338666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3293539" y="3623723"/>
                <a:ext cx="33866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3293539" y="3843855"/>
                <a:ext cx="338666" cy="0"/>
              </a:xfrm>
              <a:prstGeom prst="line">
                <a:avLst/>
              </a:prstGeom>
              <a:ln>
                <a:solidFill>
                  <a:srgbClr val="30BD1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3632205" y="2998679"/>
                <a:ext cx="1168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</a:rPr>
                  <a:t>1 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obs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/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month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3632205" y="3215836"/>
                <a:ext cx="1168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1"/>
                    </a:solidFill>
                  </a:rPr>
                  <a:t>3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obs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/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month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632205" y="3419035"/>
                <a:ext cx="1168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</a:rPr>
                  <a:t>5 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obs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/</a:t>
                </a:r>
                <a:r>
                  <a:rPr lang="fr-FR" sz="1200" dirty="0" err="1" smtClean="0">
                    <a:solidFill>
                      <a:schemeClr val="bg1"/>
                    </a:solidFill>
                  </a:rPr>
                  <a:t>month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3632205" y="3656100"/>
              <a:ext cx="1583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10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obs</a:t>
              </a:r>
              <a:r>
                <a:rPr lang="fr-FR" sz="1200" dirty="0" smtClean="0">
                  <a:solidFill>
                    <a:schemeClr val="bg1"/>
                  </a:solidFill>
                </a:rPr>
                <a:t> /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month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Image 41" descr="data_coverage_sm_7914_vb(1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4" r="50372" b="15546"/>
          <a:stretch/>
        </p:blipFill>
        <p:spPr>
          <a:xfrm>
            <a:off x="3100211" y="4290934"/>
            <a:ext cx="3704037" cy="2450434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467544" y="5229200"/>
            <a:ext cx="194421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5 </a:t>
            </a:r>
            <a:r>
              <a:rPr lang="fr-FR" dirty="0" err="1" smtClean="0">
                <a:solidFill>
                  <a:srgbClr val="FFFFFF"/>
                </a:solidFill>
              </a:rPr>
              <a:t>obs</a:t>
            </a:r>
            <a:r>
              <a:rPr lang="fr-FR" dirty="0" smtClean="0">
                <a:solidFill>
                  <a:srgbClr val="FFFFFF"/>
                </a:solidFill>
              </a:rPr>
              <a:t> min =  49 % of </a:t>
            </a:r>
            <a:r>
              <a:rPr lang="fr-FR" dirty="0" err="1" smtClean="0">
                <a:solidFill>
                  <a:srgbClr val="FFFFFF"/>
                </a:solidFill>
              </a:rPr>
              <a:t>mean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coverage</a:t>
            </a:r>
            <a:r>
              <a:rPr lang="fr-FR" dirty="0" smtClean="0">
                <a:solidFill>
                  <a:srgbClr val="FFFFFF"/>
                </a:solidFill>
              </a:rPr>
              <a:t> over 1979-2014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1. ESACCI –SOIL MOISTURE COMBINED PRODUCT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" y="6381328"/>
            <a:ext cx="296035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 evolution of the spatial coverage of SM 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44080" y="4365104"/>
            <a:ext cx="61206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Spatial coverage of SM observations &gt;5 </a:t>
            </a:r>
            <a:r>
              <a:rPr lang="en-US" dirty="0" err="1" smtClean="0">
                <a:solidFill>
                  <a:schemeClr val="bg1"/>
                </a:solidFill>
              </a:rPr>
              <a:t>obs</a:t>
            </a:r>
            <a:r>
              <a:rPr lang="en-US" dirty="0" smtClean="0">
                <a:solidFill>
                  <a:schemeClr val="bg1"/>
                </a:solidFill>
              </a:rPr>
              <a:t>/month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156956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CCI provides daily observations of SM, but not every 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44761" y="548680"/>
            <a:ext cx="7358150" cy="3650494"/>
            <a:chOff x="1785850" y="1628801"/>
            <a:chExt cx="6530566" cy="3103992"/>
          </a:xfrm>
        </p:grpSpPr>
        <p:pic>
          <p:nvPicPr>
            <p:cNvPr id="5" name="Image 4" descr="comp_sm_sim_ob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6197" y1="26012" x2="66197" y2="26012"/>
                          <a14:foregroundMark x1="57746" y1="33526" x2="57746" y2="33526"/>
                          <a14:foregroundMark x1="58873" y1="42197" x2="58873" y2="42197"/>
                          <a14:foregroundMark x1="15493" y1="48555" x2="38028" y2="83815"/>
                          <a14:foregroundMark x1="17183" y1="67052" x2="28732" y2="88439"/>
                          <a14:foregroundMark x1="29577" y1="6936" x2="55775" y2="62428"/>
                          <a14:foregroundMark x1="25634" y1="9249" x2="31268" y2="44509"/>
                          <a14:foregroundMark x1="69296" y1="50867" x2="69296" y2="50867"/>
                          <a14:foregroundMark x1="49577" y1="24277" x2="49577" y2="24277"/>
                          <a14:foregroundMark x1="84507" y1="28324" x2="84507" y2="28324"/>
                          <a14:foregroundMark x1="73803" y1="24855" x2="73803" y2="24855"/>
                          <a14:foregroundMark x1="87606" y1="25434" x2="86479" y2="57803"/>
                          <a14:foregroundMark x1="79718" y1="22543" x2="54648" y2="19653"/>
                          <a14:foregroundMark x1="57183" y1="8671" x2="32113" y2="32370"/>
                          <a14:foregroundMark x1="32113" y1="21387" x2="32113" y2="21387"/>
                          <a14:foregroundMark x1="35775" y1="4046" x2="85352" y2="58960"/>
                          <a14:foregroundMark x1="59155" y1="43931" x2="59155" y2="43931"/>
                          <a14:foregroundMark x1="53803" y1="42197" x2="53803" y2="42197"/>
                          <a14:foregroundMark x1="51549" y1="35260" x2="51549" y2="35260"/>
                          <a14:foregroundMark x1="22254" y1="12717" x2="22254" y2="12717"/>
                          <a14:foregroundMark x1="47887" y1="12139" x2="47887" y2="12139"/>
                          <a14:foregroundMark x1="41690" y1="4046" x2="41690" y2="4046"/>
                          <a14:foregroundMark x1="44507" y1="4624" x2="44507" y2="4624"/>
                          <a14:foregroundMark x1="47042" y1="4624" x2="47042" y2="4624"/>
                          <a14:foregroundMark x1="62535" y1="5780" x2="62535" y2="5780"/>
                          <a14:foregroundMark x1="70704" y1="5780" x2="70704" y2="5780"/>
                          <a14:foregroundMark x1="74085" y1="6358" x2="74085" y2="6358"/>
                          <a14:foregroundMark x1="76901" y1="7514" x2="76901" y2="7514"/>
                          <a14:foregroundMark x1="89014" y1="72254" x2="89014" y2="72254"/>
                          <a14:foregroundMark x1="90423" y1="69942" x2="90423" y2="69942"/>
                          <a14:foregroundMark x1="16620" y1="36994" x2="16620" y2="36994"/>
                          <a14:foregroundMark x1="18028" y1="22543" x2="65070" y2="78035"/>
                          <a14:foregroundMark x1="82535" y1="78035" x2="91549" y2="51445"/>
                          <a14:foregroundMark x1="35211" y1="87861" x2="35211" y2="87861"/>
                          <a14:foregroundMark x1="40000" y1="90173" x2="40000" y2="90173"/>
                          <a14:foregroundMark x1="72958" y1="88439" x2="29859" y2="89595"/>
                          <a14:foregroundMark x1="78310" y1="88439" x2="78310" y2="88439"/>
                          <a14:backgroundMark x1="63662" y1="32948" x2="63662" y2="329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6106" y="1628801"/>
              <a:ext cx="4926943" cy="239539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785850" y="3850074"/>
              <a:ext cx="5834065" cy="40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FFFFFF"/>
                  </a:solidFill>
                </a:rPr>
                <a:t>Mean</a:t>
              </a:r>
              <a:r>
                <a:rPr lang="fr-FR" b="1" dirty="0" smtClean="0">
                  <a:solidFill>
                    <a:srgbClr val="FFFFFF"/>
                  </a:solidFill>
                </a:rPr>
                <a:t> over 1980-2009</a:t>
              </a:r>
              <a:endParaRPr lang="fr-FR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Image 6" descr="comp_sm_sim_ob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6684" y="4147240"/>
              <a:ext cx="5223146" cy="58555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439416" y="4201026"/>
              <a:ext cx="877000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FFFF"/>
                  </a:solidFill>
                </a:rPr>
                <a:t>m</a:t>
              </a:r>
              <a:r>
                <a:rPr lang="fr-FR" b="1" baseline="30000" dirty="0" smtClean="0">
                  <a:solidFill>
                    <a:srgbClr val="FFFFFF"/>
                  </a:solidFill>
                </a:rPr>
                <a:t>3</a:t>
              </a:r>
              <a:r>
                <a:rPr lang="fr-FR" b="1" dirty="0" smtClean="0">
                  <a:solidFill>
                    <a:srgbClr val="FFFFFF"/>
                  </a:solidFill>
                </a:rPr>
                <a:t>/m</a:t>
              </a:r>
              <a:r>
                <a:rPr lang="fr-FR" b="1" baseline="30000" dirty="0" smtClean="0">
                  <a:solidFill>
                    <a:srgbClr val="FFFFFF"/>
                  </a:solidFill>
                </a:rPr>
                <a:t>3</a:t>
              </a:r>
              <a:endParaRPr lang="fr-FR" b="1" baseline="30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1. ESACCI –SOIL MOISTURE COMBINED PRODUCT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2031" y="4581128"/>
            <a:ext cx="7920880" cy="2031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Direct comparisons between observations and simulations allows to verify the broad picture but do not allow more precise comparison (trends, seasonal cycle...)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marL="285750" indent="-285750" algn="just">
              <a:buFont typeface="Symbol" charset="0"/>
              <a:buChar char=""/>
            </a:pPr>
            <a:r>
              <a:rPr lang="en-US" dirty="0" smtClean="0">
                <a:solidFill>
                  <a:srgbClr val="FFFFFF"/>
                </a:solidFill>
              </a:rPr>
              <a:t>Best agreement between CCI data and simulated soil moisture integrated over the first 5 cm of the soil using the IPSL land surface model. Good agreement with SM integrated over the first 10 cm which is the standard variable in the CMIP6 experiment. (Delorme </a:t>
            </a:r>
            <a:r>
              <a:rPr lang="en-US" i="1" dirty="0" smtClean="0">
                <a:solidFill>
                  <a:srgbClr val="FFFFFF"/>
                </a:solidFill>
              </a:rPr>
              <a:t>et al</a:t>
            </a:r>
            <a:r>
              <a:rPr lang="en-US" dirty="0" smtClean="0">
                <a:solidFill>
                  <a:srgbClr val="FFFFFF"/>
                </a:solidFill>
              </a:rPr>
              <a:t>., in prep)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omalies_SM_ESACCI_1979-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7380"/>
          <a:stretch/>
        </p:blipFill>
        <p:spPr>
          <a:xfrm>
            <a:off x="251520" y="428634"/>
            <a:ext cx="6175718" cy="52803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36297" y="2026024"/>
            <a:ext cx="187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Europe </a:t>
            </a:r>
            <a:r>
              <a:rPr lang="fr-FR" dirty="0" err="1" smtClean="0"/>
              <a:t>domain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2. FOCUS ON EUROPE – </a:t>
            </a:r>
            <a:r>
              <a:rPr lang="fr-FR" dirty="0" err="1" smtClean="0">
                <a:solidFill>
                  <a:schemeClr val="bg1"/>
                </a:solidFill>
              </a:rPr>
              <a:t>Interannual</a:t>
            </a:r>
            <a:r>
              <a:rPr lang="fr-FR" dirty="0" smtClean="0">
                <a:solidFill>
                  <a:schemeClr val="bg1"/>
                </a:solidFill>
              </a:rPr>
              <a:t> values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 descr="map_SM_meancentered_Europesumm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1" t="66936" r="42254" b="12902"/>
          <a:stretch/>
        </p:blipFill>
        <p:spPr>
          <a:xfrm>
            <a:off x="6876255" y="404664"/>
            <a:ext cx="2238487" cy="15879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5576" y="5524366"/>
            <a:ext cx="536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Surface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moisture</a:t>
            </a:r>
            <a:r>
              <a:rPr lang="fr-FR" dirty="0" smtClean="0"/>
              <a:t> anomalies </a:t>
            </a:r>
            <a:r>
              <a:rPr lang="fr-FR" dirty="0" smtClean="0"/>
              <a:t>– 1979-2014 </a:t>
            </a:r>
            <a:r>
              <a:rPr lang="fr-FR" dirty="0" smtClean="0"/>
              <a:t>- Europe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51720" y="6156012"/>
            <a:ext cx="50405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Non </a:t>
            </a:r>
            <a:r>
              <a:rPr lang="fr-FR" dirty="0" err="1" smtClean="0"/>
              <a:t>stationnarity</a:t>
            </a:r>
            <a:r>
              <a:rPr lang="fr-FR" dirty="0" smtClean="0"/>
              <a:t> of CCI data</a:t>
            </a:r>
          </a:p>
          <a:p>
            <a:pPr algn="ctr"/>
            <a:r>
              <a:rPr lang="fr-FR" dirty="0" smtClean="0"/>
              <a:t>=&gt; Focus on the last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9390" y="53579"/>
            <a:ext cx="7786688" cy="341905"/>
          </a:xfrm>
          <a:prstGeom prst="rect">
            <a:avLst/>
          </a:prstGeom>
          <a:noFill/>
        </p:spPr>
        <p:txBody>
          <a:bodyPr wrap="square" lIns="64277" tIns="32139" rIns="64277" bIns="32139" rtlCol="0">
            <a:spAutoFit/>
          </a:bodyPr>
          <a:lstStyle/>
          <a:p>
            <a:pPr algn="ctr"/>
            <a:r>
              <a:rPr lang="fr-FR" b="1" dirty="0" err="1" smtClean="0"/>
              <a:t>Interannual</a:t>
            </a:r>
            <a:r>
              <a:rPr lang="fr-FR" b="1" dirty="0" smtClean="0"/>
              <a:t> values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28421" y="4378333"/>
            <a:ext cx="3948874" cy="341905"/>
          </a:xfrm>
          <a:prstGeom prst="rect">
            <a:avLst/>
          </a:prstGeom>
          <a:noFill/>
        </p:spPr>
        <p:txBody>
          <a:bodyPr wrap="square" lIns="64277" tIns="32139" rIns="64277" bIns="32139" rtlCol="0">
            <a:spAutoFit/>
          </a:bodyPr>
          <a:lstStyle/>
          <a:p>
            <a:r>
              <a:rPr lang="fr-FR" dirty="0" smtClean="0"/>
              <a:t>SSM </a:t>
            </a:r>
            <a:r>
              <a:rPr lang="fr-FR" dirty="0" err="1" smtClean="0"/>
              <a:t>anomlies</a:t>
            </a:r>
            <a:r>
              <a:rPr lang="fr-FR" dirty="0" smtClean="0"/>
              <a:t> – </a:t>
            </a:r>
            <a:r>
              <a:rPr lang="fr-FR" dirty="0" err="1" smtClean="0"/>
              <a:t>summer</a:t>
            </a:r>
            <a:r>
              <a:rPr lang="fr-FR" dirty="0" smtClean="0"/>
              <a:t> - 2000 to 2014</a:t>
            </a:r>
            <a:endParaRPr lang="fr-FR" dirty="0"/>
          </a:p>
        </p:txBody>
      </p:sp>
      <p:pic>
        <p:nvPicPr>
          <p:cNvPr id="7" name="Image 6" descr="anomalies_SM_ESACCI_2000-2014_summer_mideur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05" y="1211933"/>
            <a:ext cx="4355307" cy="3266480"/>
          </a:xfrm>
          <a:prstGeom prst="rect">
            <a:avLst/>
          </a:prstGeom>
        </p:spPr>
      </p:pic>
      <p:pic>
        <p:nvPicPr>
          <p:cNvPr id="8" name="Image 7" descr="anomalies_SM_ESACCI_2000-2014_summ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" y="1196752"/>
            <a:ext cx="4375547" cy="328166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4687" y="4378333"/>
            <a:ext cx="4097151" cy="341905"/>
          </a:xfrm>
          <a:prstGeom prst="rect">
            <a:avLst/>
          </a:prstGeom>
          <a:noFill/>
        </p:spPr>
        <p:txBody>
          <a:bodyPr wrap="square" lIns="64277" tIns="32139" rIns="64277" bIns="32139" rtlCol="0">
            <a:spAutoFit/>
          </a:bodyPr>
          <a:lstStyle/>
          <a:p>
            <a:r>
              <a:rPr lang="fr-FR" dirty="0" smtClean="0"/>
              <a:t>SSM anomalies – </a:t>
            </a:r>
            <a:r>
              <a:rPr lang="fr-FR" dirty="0" err="1" smtClean="0"/>
              <a:t>summer</a:t>
            </a:r>
            <a:r>
              <a:rPr lang="fr-FR" dirty="0" smtClean="0"/>
              <a:t> - 2000 to 2014  </a:t>
            </a:r>
            <a:endParaRPr lang="fr-FR" dirty="0"/>
          </a:p>
        </p:txBody>
      </p:sp>
      <p:pic>
        <p:nvPicPr>
          <p:cNvPr id="11" name="Image 10" descr="map_SM_meancentered_midEuropesummer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6" t="67245" r="42249" b="12550"/>
          <a:stretch/>
        </p:blipFill>
        <p:spPr>
          <a:xfrm>
            <a:off x="5876918" y="4833422"/>
            <a:ext cx="2251881" cy="1621359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3604279" y="5493629"/>
            <a:ext cx="216024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07678" y="548102"/>
            <a:ext cx="7112000" cy="654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of  2003 </a:t>
            </a:r>
            <a:r>
              <a:rPr lang="fr-FR" dirty="0" err="1" smtClean="0"/>
              <a:t>characterized</a:t>
            </a:r>
            <a:r>
              <a:rPr lang="fr-FR" dirty="0" smtClean="0"/>
              <a:t> by </a:t>
            </a:r>
            <a:r>
              <a:rPr lang="fr-FR" dirty="0" err="1" smtClean="0"/>
              <a:t>very</a:t>
            </a:r>
            <a:r>
              <a:rPr lang="fr-FR" dirty="0" smtClean="0"/>
              <a:t> dry </a:t>
            </a:r>
            <a:r>
              <a:rPr lang="fr-FR" dirty="0" err="1" smtClean="0"/>
              <a:t>condtions</a:t>
            </a:r>
            <a:r>
              <a:rPr lang="fr-FR" dirty="0" smtClean="0"/>
              <a:t>? (</a:t>
            </a:r>
            <a:r>
              <a:rPr lang="fr-FR" sz="1400" i="1" dirty="0" err="1"/>
              <a:t>e.g</a:t>
            </a:r>
            <a:r>
              <a:rPr lang="fr-FR" sz="1400" i="1" dirty="0"/>
              <a:t>.</a:t>
            </a:r>
            <a:r>
              <a:rPr lang="fr-FR" sz="1400" dirty="0"/>
              <a:t> Fischer et al, 2007 ;Zampieri et al., 2009 </a:t>
            </a:r>
            <a:r>
              <a:rPr lang="fr-FR" sz="1400" dirty="0" err="1"/>
              <a:t>Seneviratne</a:t>
            </a:r>
            <a:r>
              <a:rPr lang="fr-FR" sz="1400" dirty="0"/>
              <a:t> et al., 2010)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2. FOCUS ON EUROPE – </a:t>
            </a:r>
            <a:r>
              <a:rPr lang="fr-FR" dirty="0" err="1" smtClean="0">
                <a:solidFill>
                  <a:schemeClr val="bg1"/>
                </a:solidFill>
              </a:rPr>
              <a:t>Interannual</a:t>
            </a:r>
            <a:r>
              <a:rPr lang="fr-FR" dirty="0" smtClean="0">
                <a:solidFill>
                  <a:schemeClr val="bg1"/>
                </a:solidFill>
              </a:rPr>
              <a:t> values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34039" y="6454781"/>
            <a:ext cx="187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Europe </a:t>
            </a:r>
            <a:r>
              <a:rPr lang="fr-FR" dirty="0" err="1" smtClean="0"/>
              <a:t>domain</a:t>
            </a:r>
            <a:endParaRPr lang="fr-FR" dirty="0"/>
          </a:p>
        </p:txBody>
      </p:sp>
      <p:pic>
        <p:nvPicPr>
          <p:cNvPr id="16" name="Image 15" descr="map_SM_meancentered_Europesummer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1" t="66936" r="42254" b="12902"/>
          <a:stretch/>
        </p:blipFill>
        <p:spPr>
          <a:xfrm>
            <a:off x="1023839" y="4850107"/>
            <a:ext cx="2238487" cy="158798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628196" y="6454781"/>
            <a:ext cx="27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Central Europe </a:t>
            </a:r>
            <a:r>
              <a:rPr lang="fr-FR" dirty="0" err="1" smtClean="0"/>
              <a:t>domain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043608" y="2132856"/>
            <a:ext cx="5472608" cy="4523730"/>
            <a:chOff x="1043608" y="2132856"/>
            <a:chExt cx="5472608" cy="4523730"/>
          </a:xfrm>
        </p:grpSpPr>
        <p:sp>
          <p:nvSpPr>
            <p:cNvPr id="18" name="Ellipse 17"/>
            <p:cNvSpPr/>
            <p:nvPr/>
          </p:nvSpPr>
          <p:spPr>
            <a:xfrm>
              <a:off x="1043608" y="2132856"/>
              <a:ext cx="720080" cy="19442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796136" y="2132856"/>
              <a:ext cx="720080" cy="19442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Triangle isocèle 1"/>
            <p:cNvSpPr/>
            <p:nvPr/>
          </p:nvSpPr>
          <p:spPr>
            <a:xfrm>
              <a:off x="4382716" y="4720238"/>
              <a:ext cx="603367" cy="58097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533558" y="4907537"/>
              <a:ext cx="3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!</a:t>
              </a:r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491880" y="5733256"/>
              <a:ext cx="2385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Importance</a:t>
              </a:r>
            </a:p>
            <a:p>
              <a:pPr algn="ctr"/>
              <a:r>
                <a:rPr lang="fr-FR" dirty="0" smtClean="0"/>
                <a:t> of the spatial area </a:t>
              </a:r>
              <a:r>
                <a:rPr lang="fr-FR" dirty="0" err="1" smtClean="0"/>
                <a:t>concerned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1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easonal_cycle_SM-ESACCI_regions_1981-199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6" t="9686" r="6836" b="71093"/>
          <a:stretch/>
        </p:blipFill>
        <p:spPr>
          <a:xfrm>
            <a:off x="393354" y="2457450"/>
            <a:ext cx="4034630" cy="2072926"/>
          </a:xfrm>
          <a:prstGeom prst="rect">
            <a:avLst/>
          </a:prstGeom>
        </p:spPr>
      </p:pic>
      <p:pic>
        <p:nvPicPr>
          <p:cNvPr id="8" name="Image 7" descr="seasonal_cycle_SM-ESACCI_regions_2000-20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 t="9802" r="6982" b="71094"/>
          <a:stretch/>
        </p:blipFill>
        <p:spPr>
          <a:xfrm>
            <a:off x="4572000" y="2457450"/>
            <a:ext cx="4034630" cy="20729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36096" y="4712488"/>
            <a:ext cx="2169914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fr-FR" sz="2000" dirty="0"/>
              <a:t>2000-2014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4828" y="5805264"/>
            <a:ext cx="7614345" cy="7420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000" dirty="0" smtClean="0"/>
              <a:t>Non stationarity of seasonal cycle – better coverage in summer</a:t>
            </a:r>
          </a:p>
          <a:p>
            <a:pPr algn="ctr"/>
            <a:r>
              <a:rPr lang="en-US" sz="2400" dirty="0" smtClean="0"/>
              <a:t>=&gt; Focus on summers after 2000 in Europe 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2. FOCUS ON EUROPE – </a:t>
            </a:r>
            <a:r>
              <a:rPr lang="fr-FR" dirty="0" err="1" smtClean="0">
                <a:solidFill>
                  <a:schemeClr val="bg1"/>
                </a:solidFill>
              </a:rPr>
              <a:t>Seasonal</a:t>
            </a:r>
            <a:r>
              <a:rPr lang="fr-FR" dirty="0" smtClean="0">
                <a:solidFill>
                  <a:schemeClr val="bg1"/>
                </a:solidFill>
              </a:rPr>
              <a:t> values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1640" y="4640480"/>
            <a:ext cx="2169914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fr-FR" sz="2000" dirty="0"/>
              <a:t>1981-1990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5616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Seasonal cycle </a:t>
            </a:r>
            <a:r>
              <a:rPr lang="en-US" sz="2400" dirty="0" smtClean="0"/>
              <a:t>of the soil moisture CCI over Europe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eason_cycle_mrsos_summer_1980-199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9955" r="33333" b="46296"/>
          <a:stretch/>
        </p:blipFill>
        <p:spPr>
          <a:xfrm>
            <a:off x="375626" y="923924"/>
            <a:ext cx="4007943" cy="3972907"/>
          </a:xfrm>
          <a:prstGeom prst="rect">
            <a:avLst/>
          </a:prstGeom>
        </p:spPr>
      </p:pic>
      <p:pic>
        <p:nvPicPr>
          <p:cNvPr id="3" name="Image 2" descr="hist_mrsos_1980-1990_summer_mid-south-ea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3" t="10374" r="33852" b="48564"/>
          <a:stretch/>
        </p:blipFill>
        <p:spPr>
          <a:xfrm>
            <a:off x="4932040" y="923924"/>
            <a:ext cx="3629749" cy="41919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748782" y="2719615"/>
            <a:ext cx="18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SSM (m</a:t>
            </a:r>
            <a:r>
              <a:rPr lang="en-US" baseline="30000" dirty="0" smtClean="0"/>
              <a:t>3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83169" y="4071919"/>
            <a:ext cx="465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83169" y="4408985"/>
            <a:ext cx="465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54666" y="3887253"/>
            <a:ext cx="321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354666" y="4224319"/>
            <a:ext cx="321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ORCHIDEE</a:t>
            </a:r>
            <a:endParaRPr lang="en-US" dirty="0"/>
          </a:p>
        </p:txBody>
      </p:sp>
      <p:pic>
        <p:nvPicPr>
          <p:cNvPr id="23" name="Image 22" descr="hist_mrsos_1980-1990_Central mid Europ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t="11390" r="63852" b="84266"/>
          <a:stretch/>
        </p:blipFill>
        <p:spPr>
          <a:xfrm>
            <a:off x="6363601" y="1092722"/>
            <a:ext cx="1751466" cy="60640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004048" y="496262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Summer</a:t>
            </a:r>
            <a:r>
              <a:rPr lang="en-US" sz="2000" dirty="0" smtClean="0"/>
              <a:t> histogram of SSM</a:t>
            </a:r>
            <a:endParaRPr lang="en-US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FOCUS ON EUROPE – Seasonal values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627784" y="3258779"/>
            <a:ext cx="0" cy="53026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17253" y="5661248"/>
            <a:ext cx="7033758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Histograms</a:t>
            </a:r>
            <a:r>
              <a:rPr lang="en-US" sz="2000" dirty="0" smtClean="0"/>
              <a:t> shows spatial sub-domain </a:t>
            </a:r>
            <a:r>
              <a:rPr lang="en-US" sz="2000" b="1" dirty="0" smtClean="0"/>
              <a:t>differences besides a simple offset</a:t>
            </a:r>
            <a:r>
              <a:rPr lang="en-US" sz="2000" dirty="0" smtClean="0"/>
              <a:t> of means  between observations and simulations in the seasonal </a:t>
            </a:r>
            <a:r>
              <a:rPr lang="en-US" sz="2000" dirty="0" err="1" smtClean="0"/>
              <a:t>climatologies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11561" y="4969255"/>
            <a:ext cx="360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Seasonal </a:t>
            </a:r>
            <a:r>
              <a:rPr lang="en-US" sz="2000" dirty="0" err="1" smtClean="0"/>
              <a:t>climatologies</a:t>
            </a:r>
            <a:r>
              <a:rPr lang="en-US" sz="2000" dirty="0" smtClean="0"/>
              <a:t> of SSM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53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hist_mrsos_1980-1990_Central mid Europ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8" t="9824" r="34120" b="49911"/>
          <a:stretch/>
        </p:blipFill>
        <p:spPr>
          <a:xfrm>
            <a:off x="2539889" y="2085974"/>
            <a:ext cx="4402779" cy="39163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9769" y="390161"/>
            <a:ext cx="4062191" cy="1631198"/>
          </a:xfrm>
          <a:prstGeom prst="rect">
            <a:avLst/>
          </a:prstGeom>
          <a:solidFill>
            <a:schemeClr val="bg2"/>
          </a:solidFill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fr-FR" sz="2000" dirty="0" smtClean="0"/>
              <a:t>ESA-CCI-SSM </a:t>
            </a:r>
          </a:p>
          <a:p>
            <a:pPr algn="ctr"/>
            <a:r>
              <a:rPr lang="fr-FR" sz="2000" dirty="0" err="1" smtClean="0"/>
              <a:t>downward</a:t>
            </a:r>
            <a:r>
              <a:rPr lang="fr-FR" sz="2000" dirty="0" smtClean="0"/>
              <a:t> SW : CERES-EBAF</a:t>
            </a:r>
          </a:p>
          <a:p>
            <a:pPr algn="ctr"/>
            <a:r>
              <a:rPr lang="fr-FR" sz="2000" dirty="0" smtClean="0"/>
              <a:t>Evapotranspiration : ET – GLEAM </a:t>
            </a:r>
          </a:p>
          <a:p>
            <a:pPr algn="ctr"/>
            <a:r>
              <a:rPr lang="fr-FR" sz="2000" dirty="0" err="1" smtClean="0"/>
              <a:t>Δlat,Δlon</a:t>
            </a:r>
            <a:r>
              <a:rPr lang="fr-FR" sz="2000" dirty="0" smtClean="0"/>
              <a:t> = 1°x1°</a:t>
            </a:r>
          </a:p>
          <a:p>
            <a:pPr algn="ctr"/>
            <a:r>
              <a:rPr lang="fr-FR" sz="2000" dirty="0" err="1" smtClean="0"/>
              <a:t>Δt</a:t>
            </a:r>
            <a:r>
              <a:rPr lang="fr-FR" sz="2000" dirty="0" smtClean="0"/>
              <a:t> = 1 </a:t>
            </a:r>
            <a:r>
              <a:rPr lang="fr-FR" sz="2000" dirty="0" err="1" smtClean="0"/>
              <a:t>month</a:t>
            </a:r>
            <a:r>
              <a:rPr lang="fr-FR" sz="2000" dirty="0" smtClean="0"/>
              <a:t>, 2001-2010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44498" y="404664"/>
            <a:ext cx="4021489" cy="1323421"/>
          </a:xfrm>
          <a:prstGeom prst="rect">
            <a:avLst/>
          </a:prstGeom>
          <a:solidFill>
            <a:srgbClr val="EEECE1"/>
          </a:solidFill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fr-FR" sz="2000" dirty="0" smtClean="0"/>
              <a:t>1 </a:t>
            </a:r>
            <a:r>
              <a:rPr lang="fr-FR" sz="2000" dirty="0" err="1" smtClean="0"/>
              <a:t>nudged</a:t>
            </a:r>
            <a:r>
              <a:rPr lang="fr-FR" sz="2000" dirty="0" smtClean="0"/>
              <a:t> and </a:t>
            </a:r>
            <a:r>
              <a:rPr lang="fr-FR" sz="2000" dirty="0" err="1" smtClean="0"/>
              <a:t>coupled</a:t>
            </a:r>
            <a:r>
              <a:rPr lang="fr-FR" sz="2000" dirty="0" smtClean="0"/>
              <a:t> IPSL simulation </a:t>
            </a:r>
            <a:endParaRPr lang="fr-FR" sz="2000" dirty="0" smtClean="0"/>
          </a:p>
          <a:p>
            <a:pPr algn="ctr"/>
            <a:r>
              <a:rPr lang="fr-FR" sz="2000" dirty="0" err="1" smtClean="0"/>
              <a:t>Δlat,Δlon</a:t>
            </a:r>
            <a:r>
              <a:rPr lang="fr-FR" sz="2000" dirty="0" smtClean="0"/>
              <a:t> </a:t>
            </a:r>
            <a:r>
              <a:rPr lang="fr-FR" sz="2000" dirty="0" smtClean="0"/>
              <a:t>= 143x144 (1.26°x2.5°)</a:t>
            </a:r>
          </a:p>
          <a:p>
            <a:pPr algn="ctr"/>
            <a:r>
              <a:rPr lang="fr-FR" sz="2000" dirty="0" err="1" smtClean="0"/>
              <a:t>Δt</a:t>
            </a:r>
            <a:r>
              <a:rPr lang="fr-FR" sz="2000" dirty="0" smtClean="0"/>
              <a:t> = 1 </a:t>
            </a:r>
            <a:r>
              <a:rPr lang="fr-FR" sz="2000" dirty="0" err="1" smtClean="0"/>
              <a:t>month</a:t>
            </a:r>
            <a:r>
              <a:rPr lang="fr-FR" sz="2000" dirty="0" smtClean="0"/>
              <a:t>, </a:t>
            </a:r>
            <a:r>
              <a:rPr lang="fr-FR" sz="2000" dirty="0" smtClean="0"/>
              <a:t>1980-1990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3. Relations </a:t>
            </a:r>
            <a:r>
              <a:rPr lang="fr-FR" dirty="0" err="1" smtClean="0">
                <a:solidFill>
                  <a:schemeClr val="bg1"/>
                </a:solidFill>
              </a:rPr>
              <a:t>between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downward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solar</a:t>
            </a:r>
            <a:r>
              <a:rPr lang="fr-FR" dirty="0" smtClean="0">
                <a:solidFill>
                  <a:schemeClr val="bg1"/>
                </a:solidFill>
              </a:rPr>
              <a:t> radiation – </a:t>
            </a:r>
            <a:r>
              <a:rPr lang="fr-FR" dirty="0" err="1" smtClean="0">
                <a:solidFill>
                  <a:schemeClr val="bg1"/>
                </a:solidFill>
              </a:rPr>
              <a:t>evapotranspiration</a:t>
            </a:r>
            <a:r>
              <a:rPr lang="fr-FR" dirty="0" smtClean="0">
                <a:solidFill>
                  <a:schemeClr val="bg1"/>
                </a:solidFill>
              </a:rPr>
              <a:t> – </a:t>
            </a:r>
            <a:r>
              <a:rPr lang="fr-FR" dirty="0" err="1" smtClean="0">
                <a:solidFill>
                  <a:schemeClr val="bg1"/>
                </a:solidFill>
              </a:rPr>
              <a:t>soil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moisture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 descr="hist_mrsos_1980-1990_Central mid Europ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11266" r="63572" b="84034"/>
          <a:stretch/>
        </p:blipFill>
        <p:spPr>
          <a:xfrm>
            <a:off x="3047385" y="3109278"/>
            <a:ext cx="1236134" cy="45720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V="1">
            <a:off x="3217337" y="6400008"/>
            <a:ext cx="2846917" cy="10583"/>
          </a:xfrm>
          <a:prstGeom prst="line">
            <a:avLst/>
          </a:prstGeom>
          <a:ln>
            <a:solidFill>
              <a:srgbClr val="225F4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08504" y="6273004"/>
            <a:ext cx="846667" cy="264583"/>
          </a:xfrm>
          <a:prstGeom prst="rect">
            <a:avLst/>
          </a:prstGeom>
          <a:solidFill>
            <a:srgbClr val="225F4E"/>
          </a:solidFill>
          <a:ln>
            <a:solidFill>
              <a:srgbClr val="225F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5069413" y="6273004"/>
            <a:ext cx="0" cy="264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17333" y="6735502"/>
            <a:ext cx="1291167" cy="105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512032" y="6740789"/>
            <a:ext cx="56091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76469" y="6731264"/>
            <a:ext cx="285754" cy="190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365755" y="6731264"/>
            <a:ext cx="698499" cy="190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926416" y="6055275"/>
            <a:ext cx="2137834" cy="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94250" y="5917689"/>
            <a:ext cx="677334" cy="264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5206996" y="5922980"/>
            <a:ext cx="0" cy="264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07504" y="5949280"/>
            <a:ext cx="2478015" cy="70786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sz="2000" dirty="0" smtClean="0"/>
              <a:t>4 </a:t>
            </a:r>
            <a:r>
              <a:rPr lang="fr-FR" sz="2000" dirty="0" err="1" smtClean="0"/>
              <a:t>statistical</a:t>
            </a:r>
            <a:r>
              <a:rPr lang="fr-FR" sz="2000" dirty="0" smtClean="0"/>
              <a:t> classes of surface </a:t>
            </a:r>
            <a:r>
              <a:rPr lang="fr-FR" sz="2000" dirty="0" err="1" smtClean="0"/>
              <a:t>soil</a:t>
            </a:r>
            <a:r>
              <a:rPr lang="fr-FR" sz="2000" dirty="0" smtClean="0"/>
              <a:t> </a:t>
            </a:r>
            <a:r>
              <a:rPr lang="fr-FR" sz="2000" dirty="0" err="1" smtClean="0"/>
              <a:t>moisture</a:t>
            </a:r>
            <a:endParaRPr lang="fr-FR" sz="2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318250" y="5848475"/>
            <a:ext cx="1998165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Observations (CCI)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318250" y="6246119"/>
            <a:ext cx="2345039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err="1" smtClean="0"/>
              <a:t>Orchidee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942667" y="2636912"/>
            <a:ext cx="2116350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fr-FR" dirty="0" smtClean="0"/>
              <a:t>Europe centrale</a:t>
            </a:r>
            <a:endParaRPr lang="fr-FR" dirty="0"/>
          </a:p>
        </p:txBody>
      </p:sp>
      <p:pic>
        <p:nvPicPr>
          <p:cNvPr id="33" name="Image 32" descr="figure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5" t="29779" r="44531" b="59831"/>
          <a:stretch/>
        </p:blipFill>
        <p:spPr>
          <a:xfrm>
            <a:off x="7338397" y="3203202"/>
            <a:ext cx="1324893" cy="13112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208773" y="6061453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DRY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85251" y="6084004"/>
            <a:ext cx="9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WET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9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1511</Words>
  <Application>Microsoft Office PowerPoint</Application>
  <PresentationFormat>Affichage à l'écran (4:3)</PresentationFormat>
  <Paragraphs>170</Paragraphs>
  <Slides>19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MAGAND Claire</dc:creator>
  <cp:lastModifiedBy>Jean-Louis Dufresne</cp:lastModifiedBy>
  <cp:revision>49</cp:revision>
  <dcterms:created xsi:type="dcterms:W3CDTF">2017-02-09T20:54:46Z</dcterms:created>
  <dcterms:modified xsi:type="dcterms:W3CDTF">2017-02-13T06:57:32Z</dcterms:modified>
</cp:coreProperties>
</file>