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1" r:id="rId3"/>
    <p:sldId id="270" r:id="rId4"/>
    <p:sldId id="257" r:id="rId5"/>
    <p:sldId id="272" r:id="rId6"/>
    <p:sldId id="273" r:id="rId7"/>
    <p:sldId id="279" r:id="rId8"/>
    <p:sldId id="280" r:id="rId9"/>
    <p:sldId id="284" r:id="rId10"/>
    <p:sldId id="263" r:id="rId11"/>
    <p:sldId id="283" r:id="rId12"/>
    <p:sldId id="281" r:id="rId13"/>
    <p:sldId id="286" r:id="rId14"/>
    <p:sldId id="266" r:id="rId15"/>
    <p:sldId id="288" r:id="rId16"/>
    <p:sldId id="287" r:id="rId17"/>
    <p:sldId id="278" r:id="rId18"/>
    <p:sldId id="289" r:id="rId19"/>
    <p:sldId id="262" r:id="rId20"/>
    <p:sldId id="28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0BD19"/>
    <a:srgbClr val="5DE0E3"/>
    <a:srgbClr val="EC1E04"/>
    <a:srgbClr val="FF3A1D"/>
    <a:srgbClr val="3741FF"/>
    <a:srgbClr val="15B132"/>
    <a:srgbClr val="F4900C"/>
    <a:srgbClr val="FFC812"/>
    <a:srgbClr val="FF8206"/>
    <a:srgbClr val="FFA4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85" autoAdjust="0"/>
    <p:restoredTop sz="70349" autoAdjust="0"/>
  </p:normalViewPr>
  <p:slideViewPr>
    <p:cSldViewPr snapToGrid="0" snapToObjects="1">
      <p:cViewPr>
        <p:scale>
          <a:sx n="150" d="100"/>
          <a:sy n="150" d="100"/>
        </p:scale>
        <p:origin x="-80" y="10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85707D-CB31-1140-86AD-D3B23E834F1F}" type="datetimeFigureOut">
              <a:t>15/03/16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03D59A-D5D0-B745-82E0-07A62563330B}" type="slidenum">
              <a:t>‹#›</a:t>
            </a:fld>
            <a:endParaRPr lang="en-US"/>
          </a:p>
        </p:txBody>
      </p:sp>
    </p:spTree>
    <p:extLst>
      <p:ext uri="{BB962C8B-B14F-4D97-AF65-F5344CB8AC3E}">
        <p14:creationId xmlns:p14="http://schemas.microsoft.com/office/powerpoint/2010/main" val="41586588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1</a:t>
            </a:fld>
            <a:endParaRPr lang="fr-FR"/>
          </a:p>
        </p:txBody>
      </p:sp>
    </p:spTree>
    <p:extLst>
      <p:ext uri="{BB962C8B-B14F-4D97-AF65-F5344CB8AC3E}">
        <p14:creationId xmlns:p14="http://schemas.microsoft.com/office/powerpoint/2010/main" val="1046917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our purposes as well as to fill the gaps in observations, we aggregate data on a monthly timescale and as </a:t>
            </a:r>
            <a:r>
              <a:rPr lang="en-US" baseline="0" dirty="0" err="1" smtClean="0"/>
              <a:t>Loew</a:t>
            </a:r>
            <a:r>
              <a:rPr lang="en-US" baseline="0" dirty="0" smtClean="0"/>
              <a:t> et al in 2013 found in a similar study, we found that taking at least 5 observations in a month to average the data was a good trade-off between a sufficient data coverage and a minimum of mean robustness.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95940B8-FB7C-1E47-A196-CE1DEE56811F}" type="slidenum">
              <a:rPr lang="en-US" smtClean="0"/>
              <a:t>11</a:t>
            </a:fld>
            <a:endParaRPr lang="en-US"/>
          </a:p>
        </p:txBody>
      </p:sp>
    </p:spTree>
    <p:extLst>
      <p:ext uri="{BB962C8B-B14F-4D97-AF65-F5344CB8AC3E}">
        <p14:creationId xmlns:p14="http://schemas.microsoft.com/office/powerpoint/2010/main" val="911990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La </a:t>
            </a:r>
            <a:r>
              <a:rPr lang="en-US" baseline="0" dirty="0" err="1" smtClean="0"/>
              <a:t>sensibilité</a:t>
            </a:r>
            <a:r>
              <a:rPr lang="en-US" baseline="0" dirty="0" smtClean="0"/>
              <a:t> des </a:t>
            </a:r>
            <a:r>
              <a:rPr lang="en-US" baseline="0" dirty="0" err="1" smtClean="0"/>
              <a:t>puits</a:t>
            </a:r>
            <a:r>
              <a:rPr lang="en-US" baseline="0" dirty="0" smtClean="0"/>
              <a:t> de </a:t>
            </a:r>
            <a:r>
              <a:rPr lang="en-US" baseline="0" dirty="0" err="1" smtClean="0"/>
              <a:t>carbone</a:t>
            </a:r>
            <a:r>
              <a:rPr lang="en-US" baseline="0" dirty="0" smtClean="0"/>
              <a:t> au </a:t>
            </a:r>
            <a:r>
              <a:rPr lang="en-US" baseline="0" dirty="0" err="1" smtClean="0"/>
              <a:t>climat</a:t>
            </a:r>
            <a:r>
              <a:rPr lang="en-US" baseline="0" dirty="0" smtClean="0"/>
              <a:t> </a:t>
            </a:r>
            <a:r>
              <a:rPr lang="en-US" baseline="0" dirty="0" err="1" smtClean="0"/>
              <a:t>peut-être</a:t>
            </a:r>
            <a:r>
              <a:rPr lang="en-US" baseline="0" dirty="0" smtClean="0"/>
              <a:t> résumé par la </a:t>
            </a:r>
            <a:r>
              <a:rPr lang="en-US" baseline="0" dirty="0" err="1" smtClean="0"/>
              <a:t>sensibilité</a:t>
            </a:r>
            <a:r>
              <a:rPr lang="en-US" baseline="0" dirty="0" smtClean="0"/>
              <a:t> des </a:t>
            </a:r>
            <a:r>
              <a:rPr lang="en-US" baseline="0" dirty="0" err="1" smtClean="0"/>
              <a:t>ces</a:t>
            </a:r>
            <a:r>
              <a:rPr lang="en-US" baseline="0" dirty="0" smtClean="0"/>
              <a:t> </a:t>
            </a:r>
            <a:r>
              <a:rPr lang="en-US" baseline="0" dirty="0" err="1" smtClean="0"/>
              <a:t>puits</a:t>
            </a:r>
            <a:r>
              <a:rPr lang="en-US" baseline="0" dirty="0" smtClean="0"/>
              <a:t> aux variations de </a:t>
            </a:r>
            <a:r>
              <a:rPr lang="en-US" baseline="0" dirty="0" err="1" smtClean="0"/>
              <a:t>l’humidité</a:t>
            </a:r>
            <a:r>
              <a:rPr lang="en-US" baseline="0" dirty="0" smtClean="0"/>
              <a:t> du sol. </a:t>
            </a:r>
            <a:r>
              <a:rPr lang="en-US" baseline="0" dirty="0" err="1" smtClean="0"/>
              <a:t>Eneffet</a:t>
            </a:r>
            <a:r>
              <a:rPr lang="en-US" baseline="0" dirty="0" smtClean="0"/>
              <a:t>, </a:t>
            </a:r>
            <a:r>
              <a:rPr lang="en-US" baseline="0" dirty="0" err="1" smtClean="0"/>
              <a:t>l’humidité</a:t>
            </a:r>
            <a:r>
              <a:rPr lang="en-US" baseline="0" dirty="0" smtClean="0"/>
              <a:t> du sol </a:t>
            </a:r>
            <a:r>
              <a:rPr lang="en-US" baseline="0" dirty="0" err="1" smtClean="0"/>
              <a:t>est</a:t>
            </a:r>
            <a:r>
              <a:rPr lang="en-US" baseline="0" dirty="0" smtClean="0"/>
              <a:t> un bon </a:t>
            </a:r>
            <a:r>
              <a:rPr lang="en-US" baseline="0" dirty="0" err="1" smtClean="0"/>
              <a:t>intégrateur</a:t>
            </a:r>
            <a:r>
              <a:rPr lang="en-US" baseline="0" dirty="0" smtClean="0"/>
              <a:t> des variations de </a:t>
            </a:r>
            <a:r>
              <a:rPr lang="en-US" baseline="0" dirty="0" err="1" smtClean="0"/>
              <a:t>températures</a:t>
            </a:r>
            <a:r>
              <a:rPr lang="en-US" baseline="0" dirty="0" smtClean="0"/>
              <a:t> et </a:t>
            </a:r>
            <a:r>
              <a:rPr lang="en-US" baseline="0" dirty="0" err="1" smtClean="0"/>
              <a:t>précipitation</a:t>
            </a:r>
            <a:r>
              <a:rPr lang="en-US" baseline="0" dirty="0" smtClean="0"/>
              <a:t> au premier </a:t>
            </a:r>
            <a:r>
              <a:rPr lang="en-US" baseline="0" dirty="0" err="1" smtClean="0"/>
              <a:t>ordre</a:t>
            </a:r>
            <a:r>
              <a:rPr lang="en-US" baseline="0" dirty="0" smtClean="0"/>
              <a:t>. </a:t>
            </a:r>
            <a:r>
              <a:rPr lang="en-US" baseline="0" dirty="0" err="1" smtClean="0"/>
              <a:t>Significativité</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De plus soil moisture is of great interest as it sums up environmental information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about  climate: temperature but also precipitation as you can on the </a:t>
            </a:r>
            <a:r>
              <a:rPr lang="en-US" baseline="0" dirty="0" err="1" smtClean="0"/>
              <a:t>interannual</a:t>
            </a:r>
            <a:r>
              <a:rPr lang="en-US" baseline="0" dirty="0" smtClean="0"/>
              <a:t> correlation </a:t>
            </a:r>
            <a:r>
              <a:rPr lang="en-US" baseline="0" dirty="0" err="1" smtClean="0"/>
              <a:t>btween</a:t>
            </a:r>
            <a:r>
              <a:rPr lang="en-US" baseline="0" dirty="0" smtClean="0"/>
              <a:t> X et Y bleu </a:t>
            </a:r>
            <a:r>
              <a:rPr lang="en-US" baseline="0" dirty="0" err="1" smtClean="0"/>
              <a:t>anticorrélation</a:t>
            </a:r>
            <a:r>
              <a:rPr lang="en-US" baseline="0" dirty="0" smtClean="0"/>
              <a:t>, rouge </a:t>
            </a:r>
            <a:r>
              <a:rPr lang="en-US" baseline="0" dirty="0" err="1" smtClean="0"/>
              <a:t>corrélation</a:t>
            </a:r>
            <a:r>
              <a:rPr lang="en-US" baseline="0" dirty="0" smtClean="0"/>
              <a:t>, strong sign.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2/ about types of soil / soil : Soil moisture also depends on type of soils </a:t>
            </a:r>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12</a:t>
            </a:fld>
            <a:endParaRPr lang="fr-FR"/>
          </a:p>
        </p:txBody>
      </p:sp>
    </p:spTree>
    <p:extLst>
      <p:ext uri="{BB962C8B-B14F-4D97-AF65-F5344CB8AC3E}">
        <p14:creationId xmlns:p14="http://schemas.microsoft.com/office/powerpoint/2010/main" val="2453538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Chiffres</a:t>
            </a:r>
            <a:r>
              <a:rPr lang="fr-FR" baseline="0" dirty="0" smtClean="0"/>
              <a:t> corrélation 30°</a:t>
            </a:r>
            <a:r>
              <a:rPr lang="fr-FR" baseline="0" smtClean="0"/>
              <a:t>, significativité?</a:t>
            </a:r>
            <a:endParaRPr lang="fr-FR" dirty="0"/>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13</a:t>
            </a:fld>
            <a:endParaRPr lang="fr-FR"/>
          </a:p>
        </p:txBody>
      </p:sp>
    </p:spTree>
    <p:extLst>
      <p:ext uri="{BB962C8B-B14F-4D97-AF65-F5344CB8AC3E}">
        <p14:creationId xmlns:p14="http://schemas.microsoft.com/office/powerpoint/2010/main" val="2035332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Comparaison</a:t>
            </a:r>
            <a:r>
              <a:rPr lang="en-US" baseline="0" dirty="0" smtClean="0"/>
              <a:t> </a:t>
            </a:r>
            <a:r>
              <a:rPr lang="en-US" baseline="0" dirty="0" err="1" smtClean="0"/>
              <a:t>modèle</a:t>
            </a:r>
            <a:r>
              <a:rPr lang="en-US" baseline="0" dirty="0" smtClean="0"/>
              <a:t>-obs. </a:t>
            </a:r>
            <a:r>
              <a:rPr lang="en-US" baseline="0" dirty="0" err="1" smtClean="0"/>
              <a:t>Moyenne</a:t>
            </a:r>
            <a:r>
              <a:rPr lang="en-US" baseline="0" dirty="0" smtClean="0"/>
              <a:t> de </a:t>
            </a:r>
            <a:r>
              <a:rPr lang="en-US" baseline="0" dirty="0" err="1" smtClean="0"/>
              <a:t>chaque</a:t>
            </a:r>
            <a:r>
              <a:rPr lang="en-US" baseline="0" dirty="0" smtClean="0"/>
              <a:t> </a:t>
            </a:r>
            <a:r>
              <a:rPr lang="en-US" baseline="0" dirty="0" err="1" smtClean="0"/>
              <a:t>saison</a:t>
            </a:r>
            <a:r>
              <a:rPr lang="en-US" baseline="0" dirty="0" smtClean="0"/>
              <a:t> de </a:t>
            </a:r>
            <a:r>
              <a:rPr lang="en-US" baseline="0" dirty="0" err="1" smtClean="0"/>
              <a:t>l’humidité</a:t>
            </a:r>
            <a:r>
              <a:rPr lang="en-US" baseline="0" dirty="0" smtClean="0"/>
              <a:t> du sol 1980-2010.</a:t>
            </a:r>
          </a:p>
          <a:p>
            <a:r>
              <a:rPr lang="en-US" baseline="0" dirty="0" err="1" smtClean="0"/>
              <a:t>Modèle</a:t>
            </a:r>
            <a:r>
              <a:rPr lang="en-US" baseline="0" dirty="0" smtClean="0"/>
              <a:t> : </a:t>
            </a:r>
            <a:r>
              <a:rPr lang="en-US" baseline="0" dirty="0" err="1" smtClean="0"/>
              <a:t>amip</a:t>
            </a:r>
            <a:r>
              <a:rPr lang="en-US" baseline="0" dirty="0" smtClean="0"/>
              <a:t>, sea ice : , </a:t>
            </a:r>
            <a:r>
              <a:rPr lang="en-US" baseline="0" dirty="0" err="1" smtClean="0"/>
              <a:t>sst</a:t>
            </a:r>
            <a:r>
              <a:rPr lang="en-US" baseline="0" dirty="0" smtClean="0"/>
              <a:t> : </a:t>
            </a:r>
          </a:p>
          <a:p>
            <a:r>
              <a:rPr lang="en-US" baseline="0" dirty="0" err="1" smtClean="0"/>
              <a:t>Difficultés</a:t>
            </a:r>
            <a:r>
              <a:rPr lang="en-US" baseline="0" dirty="0" smtClean="0"/>
              <a:t> </a:t>
            </a:r>
            <a:r>
              <a:rPr lang="en-US" baseline="0" dirty="0" err="1" smtClean="0"/>
              <a:t>liées</a:t>
            </a:r>
            <a:r>
              <a:rPr lang="en-US" baseline="0" dirty="0" smtClean="0"/>
              <a:t> </a:t>
            </a:r>
            <a:r>
              <a:rPr lang="en-US" baseline="0" dirty="0" err="1" smtClean="0"/>
              <a:t>à</a:t>
            </a:r>
            <a:r>
              <a:rPr lang="en-US" baseline="0" dirty="0" smtClean="0"/>
              <a:t> la conversion entre les </a:t>
            </a:r>
            <a:r>
              <a:rPr lang="en-US" baseline="0" dirty="0" err="1" smtClean="0"/>
              <a:t>deux</a:t>
            </a:r>
            <a:r>
              <a:rPr lang="en-US" baseline="0" dirty="0" smtClean="0"/>
              <a:t> SM : </a:t>
            </a:r>
            <a:r>
              <a:rPr lang="en-US" baseline="0" dirty="0" err="1" smtClean="0"/>
              <a:t>sur</a:t>
            </a:r>
            <a:r>
              <a:rPr lang="en-US" baseline="0" dirty="0" smtClean="0"/>
              <a:t> 10 cm, </a:t>
            </a:r>
            <a:r>
              <a:rPr lang="en-US" baseline="0" dirty="0" err="1" smtClean="0"/>
              <a:t>volumique</a:t>
            </a:r>
            <a:r>
              <a:rPr lang="en-US" baseline="0" dirty="0" smtClean="0"/>
              <a:t> </a:t>
            </a:r>
            <a:r>
              <a:rPr lang="en-US" baseline="0" dirty="0" err="1" smtClean="0"/>
              <a:t>mais</a:t>
            </a:r>
            <a:r>
              <a:rPr lang="en-US" baseline="0" dirty="0" smtClean="0"/>
              <a:t> a priori </a:t>
            </a:r>
            <a:r>
              <a:rPr lang="en-US" baseline="0" dirty="0" err="1" smtClean="0"/>
              <a:t>mesurée</a:t>
            </a:r>
            <a:r>
              <a:rPr lang="en-US" baseline="0" dirty="0" smtClean="0"/>
              <a:t> </a:t>
            </a:r>
            <a:r>
              <a:rPr lang="en-US" baseline="0" dirty="0" err="1" smtClean="0"/>
              <a:t>sur</a:t>
            </a:r>
            <a:r>
              <a:rPr lang="en-US" baseline="0" dirty="0" smtClean="0"/>
              <a:t> 5 cm.</a:t>
            </a:r>
          </a:p>
          <a:p>
            <a:r>
              <a:rPr lang="en-US" baseline="0" dirty="0" err="1" smtClean="0"/>
              <a:t>Avantage</a:t>
            </a:r>
            <a:r>
              <a:rPr lang="en-US" baseline="0" dirty="0" smtClean="0"/>
              <a:t> de </a:t>
            </a:r>
            <a:r>
              <a:rPr lang="en-US" baseline="0" dirty="0" err="1" smtClean="0"/>
              <a:t>normaliser</a:t>
            </a:r>
            <a:r>
              <a:rPr lang="en-US" baseline="0" dirty="0" smtClean="0"/>
              <a:t> les </a:t>
            </a:r>
            <a:r>
              <a:rPr lang="en-US" baseline="0" dirty="0" err="1" smtClean="0"/>
              <a:t>données</a:t>
            </a:r>
            <a:r>
              <a:rPr lang="en-US" baseline="0" dirty="0" smtClean="0"/>
              <a:t> par </a:t>
            </a:r>
            <a:r>
              <a:rPr lang="en-US" baseline="0" dirty="0" err="1" smtClean="0"/>
              <a:t>leur</a:t>
            </a:r>
            <a:r>
              <a:rPr lang="en-US" baseline="0" dirty="0" smtClean="0"/>
              <a:t> </a:t>
            </a:r>
            <a:r>
              <a:rPr lang="en-US" baseline="0" dirty="0" err="1" smtClean="0"/>
              <a:t>moyenne</a:t>
            </a:r>
            <a:r>
              <a:rPr lang="en-US" baseline="0" dirty="0" smtClean="0"/>
              <a:t> et </a:t>
            </a:r>
            <a:r>
              <a:rPr lang="en-US" baseline="0" dirty="0" err="1" smtClean="0"/>
              <a:t>l’écart</a:t>
            </a:r>
            <a:r>
              <a:rPr lang="en-US" baseline="0" dirty="0" smtClean="0"/>
              <a:t> type. V-u/</a:t>
            </a:r>
            <a:r>
              <a:rPr lang="en-US" baseline="0" dirty="0" err="1" smtClean="0"/>
              <a:t>sd</a:t>
            </a:r>
            <a:endParaRPr lang="en-US" baseline="0" dirty="0" smtClean="0"/>
          </a:p>
          <a:p>
            <a:r>
              <a:rPr lang="en-US" dirty="0" smtClean="0"/>
              <a:t>1/ structures </a:t>
            </a:r>
            <a:r>
              <a:rPr lang="en-US" dirty="0" err="1" smtClean="0"/>
              <a:t>spatiales</a:t>
            </a:r>
            <a:r>
              <a:rPr lang="en-US" dirty="0" smtClean="0"/>
              <a:t> de </a:t>
            </a:r>
            <a:r>
              <a:rPr lang="en-US" dirty="0" err="1" smtClean="0"/>
              <a:t>manière</a:t>
            </a:r>
            <a:r>
              <a:rPr lang="en-US" dirty="0" smtClean="0"/>
              <a:t> </a:t>
            </a:r>
            <a:r>
              <a:rPr lang="en-US" dirty="0" err="1" smtClean="0"/>
              <a:t>générale</a:t>
            </a:r>
            <a:r>
              <a:rPr lang="en-US" dirty="0" smtClean="0"/>
              <a:t>,</a:t>
            </a:r>
            <a:r>
              <a:rPr lang="en-US" baseline="0" dirty="0" smtClean="0"/>
              <a:t> on les </a:t>
            </a:r>
            <a:r>
              <a:rPr lang="en-US" baseline="0" dirty="0" err="1" smtClean="0"/>
              <a:t>retrouve</a:t>
            </a:r>
            <a:endParaRPr lang="en-US" baseline="0" dirty="0" smtClean="0"/>
          </a:p>
          <a:p>
            <a:endParaRPr lang="en-US" baseline="0" dirty="0" smtClean="0"/>
          </a:p>
          <a:p>
            <a:r>
              <a:rPr lang="en-US" baseline="0" dirty="0" smtClean="0"/>
              <a:t>On </a:t>
            </a:r>
            <a:r>
              <a:rPr lang="en-US" baseline="0" dirty="0" err="1" smtClean="0"/>
              <a:t>voit</a:t>
            </a:r>
            <a:r>
              <a:rPr lang="en-US" baseline="0" dirty="0" smtClean="0"/>
              <a:t> la </a:t>
            </a:r>
            <a:r>
              <a:rPr lang="en-US" baseline="0" dirty="0" err="1" smtClean="0"/>
              <a:t>mousson</a:t>
            </a:r>
            <a:r>
              <a:rPr lang="en-US" baseline="0" dirty="0" smtClean="0"/>
              <a:t> </a:t>
            </a:r>
            <a:r>
              <a:rPr lang="en-US" baseline="0" dirty="0" err="1" smtClean="0"/>
              <a:t>indienne</a:t>
            </a:r>
            <a:r>
              <a:rPr lang="en-US" baseline="0" dirty="0" smtClean="0"/>
              <a:t> </a:t>
            </a:r>
            <a:r>
              <a:rPr lang="en-US" baseline="0" dirty="0" err="1" smtClean="0"/>
              <a:t>dans</a:t>
            </a:r>
            <a:r>
              <a:rPr lang="en-US" baseline="0" dirty="0" smtClean="0"/>
              <a:t> les </a:t>
            </a:r>
            <a:r>
              <a:rPr lang="en-US" baseline="0" dirty="0" err="1" smtClean="0"/>
              <a:t>deux</a:t>
            </a:r>
            <a:r>
              <a:rPr lang="en-US" baseline="0" dirty="0" smtClean="0"/>
              <a:t> </a:t>
            </a:r>
            <a:r>
              <a:rPr lang="en-US" baseline="0" dirty="0" err="1" smtClean="0"/>
              <a:t>cas</a:t>
            </a:r>
            <a:r>
              <a:rPr lang="en-US" baseline="0" dirty="0" smtClean="0"/>
              <a:t>, </a:t>
            </a:r>
            <a:r>
              <a:rPr lang="en-US" baseline="0" dirty="0" err="1" smtClean="0"/>
              <a:t>moins</a:t>
            </a:r>
            <a:r>
              <a:rPr lang="en-US" baseline="0" dirty="0" smtClean="0"/>
              <a:t> </a:t>
            </a:r>
            <a:r>
              <a:rPr lang="en-US" baseline="0" dirty="0" err="1" smtClean="0"/>
              <a:t>dans</a:t>
            </a:r>
            <a:r>
              <a:rPr lang="en-US" baseline="0" dirty="0" smtClean="0"/>
              <a:t> le </a:t>
            </a:r>
            <a:r>
              <a:rPr lang="en-US" baseline="0" dirty="0" err="1" smtClean="0"/>
              <a:t>cas</a:t>
            </a:r>
            <a:r>
              <a:rPr lang="en-US" baseline="0" dirty="0" smtClean="0"/>
              <a:t> de </a:t>
            </a:r>
            <a:r>
              <a:rPr lang="en-US" baseline="0" dirty="0" err="1" smtClean="0"/>
              <a:t>l’afrique</a:t>
            </a:r>
            <a:r>
              <a:rPr lang="en-US" baseline="0" dirty="0" smtClean="0"/>
              <a:t> e de </a:t>
            </a:r>
            <a:r>
              <a:rPr lang="en-US" baseline="0" dirty="0" err="1" smtClean="0"/>
              <a:t>l’amazonie</a:t>
            </a:r>
            <a:r>
              <a:rPr lang="en-US" baseline="0" dirty="0" smtClean="0"/>
              <a:t> du fait des </a:t>
            </a:r>
            <a:r>
              <a:rPr lang="en-US" baseline="0" dirty="0" err="1" smtClean="0"/>
              <a:t>forêts</a:t>
            </a:r>
            <a:r>
              <a:rPr lang="en-US" baseline="0" dirty="0" smtClean="0"/>
              <a:t> qui </a:t>
            </a:r>
            <a:r>
              <a:rPr lang="en-US" baseline="0" dirty="0" err="1" smtClean="0"/>
              <a:t>bloquent</a:t>
            </a:r>
            <a:r>
              <a:rPr lang="en-US" baseline="0" dirty="0" smtClean="0"/>
              <a:t> les </a:t>
            </a:r>
            <a:r>
              <a:rPr lang="en-US" baseline="0" dirty="0" err="1" smtClean="0"/>
              <a:t>mesures</a:t>
            </a:r>
            <a:r>
              <a:rPr lang="en-US" baseline="0" dirty="0" smtClean="0"/>
              <a:t>. </a:t>
            </a:r>
            <a:r>
              <a:rPr lang="en-US" baseline="0" dirty="0" err="1" smtClean="0"/>
              <a:t>Assèchement</a:t>
            </a:r>
            <a:r>
              <a:rPr lang="en-US" baseline="0" dirty="0" smtClean="0"/>
              <a:t> en </a:t>
            </a:r>
            <a:r>
              <a:rPr lang="en-US" baseline="0" dirty="0" err="1" smtClean="0"/>
              <a:t>été</a:t>
            </a:r>
            <a:r>
              <a:rPr lang="en-US" baseline="0" dirty="0" smtClean="0"/>
              <a:t> de </a:t>
            </a:r>
            <a:r>
              <a:rPr lang="en-US" baseline="0" dirty="0" err="1" smtClean="0"/>
              <a:t>l’Europe</a:t>
            </a:r>
            <a:r>
              <a:rPr lang="en-US" baseline="0" dirty="0" smtClean="0"/>
              <a:t> et du </a:t>
            </a:r>
            <a:r>
              <a:rPr lang="en-US" baseline="0" dirty="0" err="1" smtClean="0"/>
              <a:t>pourtour</a:t>
            </a:r>
            <a:r>
              <a:rPr lang="en-US" baseline="0" dirty="0" smtClean="0"/>
              <a:t> </a:t>
            </a:r>
            <a:r>
              <a:rPr lang="en-US" baseline="0" dirty="0" err="1" smtClean="0"/>
              <a:t>méditerranée</a:t>
            </a:r>
            <a:r>
              <a:rPr lang="en-US" baseline="0" dirty="0" smtClean="0"/>
              <a:t> et du </a:t>
            </a:r>
            <a:r>
              <a:rPr lang="en-US" baseline="0" dirty="0" err="1" smtClean="0"/>
              <a:t>sud</a:t>
            </a:r>
            <a:r>
              <a:rPr lang="en-US" baseline="0" dirty="0" smtClean="0"/>
              <a:t> </a:t>
            </a:r>
            <a:r>
              <a:rPr lang="en-US" baseline="0" dirty="0" err="1" smtClean="0"/>
              <a:t>ouest</a:t>
            </a:r>
            <a:r>
              <a:rPr lang="en-US" baseline="0" dirty="0" smtClean="0"/>
              <a:t> de </a:t>
            </a:r>
            <a:r>
              <a:rPr lang="en-US" baseline="0" dirty="0" err="1" smtClean="0"/>
              <a:t>l’Amérique</a:t>
            </a:r>
            <a:r>
              <a:rPr lang="en-US" baseline="0" dirty="0" smtClean="0"/>
              <a:t> du </a:t>
            </a:r>
            <a:r>
              <a:rPr lang="en-US" baseline="0" dirty="0" err="1" smtClean="0"/>
              <a:t>sud</a:t>
            </a:r>
            <a:r>
              <a:rPr lang="en-US" baseline="0" dirty="0" smtClean="0"/>
              <a:t>. </a:t>
            </a:r>
          </a:p>
          <a:p>
            <a:r>
              <a:rPr lang="en-US" baseline="0" dirty="0" smtClean="0"/>
              <a:t>2/ </a:t>
            </a:r>
            <a:r>
              <a:rPr lang="en-US" baseline="0" dirty="0" err="1" smtClean="0"/>
              <a:t>Différences</a:t>
            </a:r>
            <a:r>
              <a:rPr lang="en-US" baseline="0" dirty="0" smtClean="0"/>
              <a:t> </a:t>
            </a:r>
            <a:r>
              <a:rPr lang="en-US" baseline="0" dirty="0" err="1" smtClean="0"/>
              <a:t>apparaissent</a:t>
            </a:r>
            <a:r>
              <a:rPr lang="en-US" baseline="0" dirty="0" smtClean="0"/>
              <a:t> </a:t>
            </a:r>
            <a:r>
              <a:rPr lang="en-US" baseline="0" dirty="0" err="1" smtClean="0"/>
              <a:t>notamment</a:t>
            </a:r>
            <a:r>
              <a:rPr lang="en-US" baseline="0" dirty="0" smtClean="0"/>
              <a:t> aux </a:t>
            </a:r>
            <a:r>
              <a:rPr lang="en-US" baseline="0" dirty="0" err="1" smtClean="0"/>
              <a:t>endroits</a:t>
            </a:r>
            <a:r>
              <a:rPr lang="en-US" baseline="0" dirty="0" smtClean="0"/>
              <a:t> </a:t>
            </a:r>
            <a:r>
              <a:rPr lang="en-US" baseline="0" dirty="0" err="1" smtClean="0"/>
              <a:t>où</a:t>
            </a:r>
            <a:r>
              <a:rPr lang="en-US" baseline="0" dirty="0" smtClean="0"/>
              <a:t> </a:t>
            </a:r>
            <a:r>
              <a:rPr lang="en-US" baseline="0" dirty="0" err="1" smtClean="0"/>
              <a:t>j’ai</a:t>
            </a:r>
            <a:r>
              <a:rPr lang="en-US" baseline="0" dirty="0" smtClean="0"/>
              <a:t> </a:t>
            </a:r>
            <a:r>
              <a:rPr lang="en-US" baseline="0" dirty="0" err="1" smtClean="0"/>
              <a:t>moins</a:t>
            </a:r>
            <a:r>
              <a:rPr lang="en-US" baseline="0" dirty="0" smtClean="0"/>
              <a:t> de </a:t>
            </a:r>
            <a:r>
              <a:rPr lang="en-US" baseline="0" dirty="0" err="1" smtClean="0"/>
              <a:t>données</a:t>
            </a:r>
            <a:r>
              <a:rPr lang="en-US" baseline="0" dirty="0" smtClean="0"/>
              <a:t>, </a:t>
            </a:r>
            <a:r>
              <a:rPr lang="en-US" baseline="0" dirty="0" err="1" smtClean="0"/>
              <a:t>est-ce</a:t>
            </a:r>
            <a:r>
              <a:rPr lang="en-US" baseline="0" dirty="0" smtClean="0"/>
              <a:t> </a:t>
            </a:r>
            <a:r>
              <a:rPr lang="en-US" baseline="0" dirty="0" err="1" smtClean="0"/>
              <a:t>une</a:t>
            </a:r>
            <a:r>
              <a:rPr lang="en-US" baseline="0" dirty="0" smtClean="0"/>
              <a:t> </a:t>
            </a:r>
            <a:r>
              <a:rPr lang="en-US" baseline="0" dirty="0" err="1" smtClean="0"/>
              <a:t>mauvaise</a:t>
            </a:r>
            <a:r>
              <a:rPr lang="en-US" baseline="0" dirty="0" smtClean="0"/>
              <a:t> </a:t>
            </a:r>
            <a:r>
              <a:rPr lang="en-US" baseline="0" dirty="0" err="1" smtClean="0"/>
              <a:t>interprétation</a:t>
            </a:r>
            <a:r>
              <a:rPr lang="en-US" baseline="0" dirty="0" smtClean="0"/>
              <a:t> du </a:t>
            </a:r>
            <a:r>
              <a:rPr lang="en-US" baseline="0" dirty="0" err="1" smtClean="0"/>
              <a:t>modèle</a:t>
            </a:r>
            <a:r>
              <a:rPr lang="en-US" baseline="0" dirty="0" smtClean="0"/>
              <a:t> </a:t>
            </a:r>
            <a:r>
              <a:rPr lang="en-US" baseline="0" dirty="0" err="1" smtClean="0"/>
              <a:t>ou</a:t>
            </a:r>
            <a:r>
              <a:rPr lang="en-US" baseline="0" dirty="0" smtClean="0"/>
              <a:t> un </a:t>
            </a:r>
            <a:r>
              <a:rPr lang="en-US" baseline="0" dirty="0" err="1" smtClean="0"/>
              <a:t>artefact</a:t>
            </a:r>
            <a:r>
              <a:rPr lang="en-US" baseline="0" dirty="0" smtClean="0"/>
              <a:t> du au </a:t>
            </a:r>
            <a:r>
              <a:rPr lang="en-US" baseline="0" dirty="0" err="1" smtClean="0"/>
              <a:t>manque</a:t>
            </a:r>
            <a:r>
              <a:rPr lang="en-US" baseline="0" dirty="0" smtClean="0"/>
              <a:t> de </a:t>
            </a:r>
            <a:r>
              <a:rPr lang="en-US" baseline="0" dirty="0" err="1" smtClean="0"/>
              <a:t>donnée</a:t>
            </a:r>
            <a:endParaRPr lang="en-US" baseline="0" dirty="0" smtClean="0"/>
          </a:p>
          <a:p>
            <a:r>
              <a:rPr lang="en-US" dirty="0" smtClean="0"/>
              <a:t>3/ </a:t>
            </a:r>
            <a:r>
              <a:rPr lang="en-US" dirty="0" err="1" smtClean="0"/>
              <a:t>J’ai</a:t>
            </a:r>
            <a:r>
              <a:rPr lang="en-US" dirty="0" smtClean="0"/>
              <a:t> plus de </a:t>
            </a:r>
            <a:r>
              <a:rPr lang="en-US" dirty="0" err="1" smtClean="0"/>
              <a:t>contrastes</a:t>
            </a:r>
            <a:r>
              <a:rPr lang="en-US" dirty="0" smtClean="0"/>
              <a:t> </a:t>
            </a:r>
            <a:r>
              <a:rPr lang="en-US" dirty="0" err="1" smtClean="0"/>
              <a:t>d’humidité</a:t>
            </a:r>
            <a:r>
              <a:rPr lang="en-US" baseline="0" dirty="0" smtClean="0"/>
              <a:t> </a:t>
            </a:r>
            <a:r>
              <a:rPr lang="en-US" baseline="0" dirty="0" err="1" smtClean="0"/>
              <a:t>selon</a:t>
            </a:r>
            <a:r>
              <a:rPr lang="en-US" baseline="0" dirty="0" smtClean="0"/>
              <a:t> le </a:t>
            </a:r>
            <a:r>
              <a:rPr lang="en-US" baseline="0" dirty="0" err="1" smtClean="0"/>
              <a:t>modèle</a:t>
            </a:r>
            <a:r>
              <a:rPr lang="en-US" baseline="0" dirty="0" smtClean="0"/>
              <a:t> </a:t>
            </a:r>
            <a:r>
              <a:rPr lang="en-US" baseline="0" dirty="0" err="1" smtClean="0"/>
              <a:t>que</a:t>
            </a:r>
            <a:r>
              <a:rPr lang="en-US" baseline="0" dirty="0" smtClean="0"/>
              <a:t> les obs.</a:t>
            </a:r>
            <a:endParaRPr lang="en-US" dirty="0"/>
          </a:p>
        </p:txBody>
      </p:sp>
      <p:sp>
        <p:nvSpPr>
          <p:cNvPr id="4" name="Slide Number Placeholder 3"/>
          <p:cNvSpPr>
            <a:spLocks noGrp="1"/>
          </p:cNvSpPr>
          <p:nvPr>
            <p:ph type="sldNum" sz="quarter" idx="10"/>
          </p:nvPr>
        </p:nvSpPr>
        <p:spPr/>
        <p:txBody>
          <a:bodyPr/>
          <a:lstStyle/>
          <a:p>
            <a:fld id="{495940B8-FB7C-1E47-A196-CE1DEE56811F}" type="slidenum">
              <a:rPr lang="en-US" smtClean="0"/>
              <a:t>14</a:t>
            </a:fld>
            <a:endParaRPr lang="en-US"/>
          </a:p>
        </p:txBody>
      </p:sp>
    </p:spTree>
    <p:extLst>
      <p:ext uri="{BB962C8B-B14F-4D97-AF65-F5344CB8AC3E}">
        <p14:creationId xmlns:p14="http://schemas.microsoft.com/office/powerpoint/2010/main" val="911990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Comparaison</a:t>
            </a:r>
            <a:r>
              <a:rPr lang="en-US" baseline="0" dirty="0" smtClean="0"/>
              <a:t> </a:t>
            </a:r>
            <a:r>
              <a:rPr lang="en-US" baseline="0" dirty="0" err="1" smtClean="0"/>
              <a:t>modèle</a:t>
            </a:r>
            <a:r>
              <a:rPr lang="en-US" baseline="0" dirty="0" smtClean="0"/>
              <a:t>-obs. </a:t>
            </a:r>
            <a:r>
              <a:rPr lang="en-US" baseline="0" dirty="0" err="1" smtClean="0"/>
              <a:t>Moyenne</a:t>
            </a:r>
            <a:r>
              <a:rPr lang="en-US" baseline="0" dirty="0" smtClean="0"/>
              <a:t> de </a:t>
            </a:r>
            <a:r>
              <a:rPr lang="en-US" baseline="0" dirty="0" err="1" smtClean="0"/>
              <a:t>chaque</a:t>
            </a:r>
            <a:r>
              <a:rPr lang="en-US" baseline="0" dirty="0" smtClean="0"/>
              <a:t> </a:t>
            </a:r>
            <a:r>
              <a:rPr lang="en-US" baseline="0" dirty="0" err="1" smtClean="0"/>
              <a:t>saison</a:t>
            </a:r>
            <a:r>
              <a:rPr lang="en-US" baseline="0" dirty="0" smtClean="0"/>
              <a:t> de </a:t>
            </a:r>
            <a:r>
              <a:rPr lang="en-US" baseline="0" dirty="0" err="1" smtClean="0"/>
              <a:t>l’humidité</a:t>
            </a:r>
            <a:r>
              <a:rPr lang="en-US" baseline="0" dirty="0" smtClean="0"/>
              <a:t> du sol 1980-2010.</a:t>
            </a:r>
          </a:p>
          <a:p>
            <a:r>
              <a:rPr lang="en-US" baseline="0" dirty="0" err="1" smtClean="0"/>
              <a:t>Modèle</a:t>
            </a:r>
            <a:r>
              <a:rPr lang="en-US" baseline="0" dirty="0" smtClean="0"/>
              <a:t> : </a:t>
            </a:r>
            <a:r>
              <a:rPr lang="en-US" baseline="0" dirty="0" err="1" smtClean="0"/>
              <a:t>amip</a:t>
            </a:r>
            <a:r>
              <a:rPr lang="en-US" baseline="0" dirty="0" smtClean="0"/>
              <a:t>, sea ice : , </a:t>
            </a:r>
            <a:r>
              <a:rPr lang="en-US" baseline="0" dirty="0" err="1" smtClean="0"/>
              <a:t>sst</a:t>
            </a:r>
            <a:r>
              <a:rPr lang="en-US" baseline="0" dirty="0" smtClean="0"/>
              <a:t> : </a:t>
            </a:r>
          </a:p>
          <a:p>
            <a:r>
              <a:rPr lang="en-US" baseline="0" dirty="0" err="1" smtClean="0"/>
              <a:t>Difficultés</a:t>
            </a:r>
            <a:r>
              <a:rPr lang="en-US" baseline="0" dirty="0" smtClean="0"/>
              <a:t> </a:t>
            </a:r>
            <a:r>
              <a:rPr lang="en-US" baseline="0" dirty="0" err="1" smtClean="0"/>
              <a:t>liées</a:t>
            </a:r>
            <a:r>
              <a:rPr lang="en-US" baseline="0" dirty="0" smtClean="0"/>
              <a:t> </a:t>
            </a:r>
            <a:r>
              <a:rPr lang="en-US" baseline="0" dirty="0" err="1" smtClean="0"/>
              <a:t>à</a:t>
            </a:r>
            <a:r>
              <a:rPr lang="en-US" baseline="0" dirty="0" smtClean="0"/>
              <a:t> la conversion entre les </a:t>
            </a:r>
            <a:r>
              <a:rPr lang="en-US" baseline="0" dirty="0" err="1" smtClean="0"/>
              <a:t>deux</a:t>
            </a:r>
            <a:r>
              <a:rPr lang="en-US" baseline="0" dirty="0" smtClean="0"/>
              <a:t> SM : </a:t>
            </a:r>
            <a:r>
              <a:rPr lang="en-US" baseline="0" dirty="0" err="1" smtClean="0"/>
              <a:t>sur</a:t>
            </a:r>
            <a:r>
              <a:rPr lang="en-US" baseline="0" dirty="0" smtClean="0"/>
              <a:t> 10 cm, </a:t>
            </a:r>
            <a:r>
              <a:rPr lang="en-US" baseline="0" dirty="0" err="1" smtClean="0"/>
              <a:t>volumique</a:t>
            </a:r>
            <a:r>
              <a:rPr lang="en-US" baseline="0" dirty="0" smtClean="0"/>
              <a:t> </a:t>
            </a:r>
            <a:r>
              <a:rPr lang="en-US" baseline="0" dirty="0" err="1" smtClean="0"/>
              <a:t>mais</a:t>
            </a:r>
            <a:r>
              <a:rPr lang="en-US" baseline="0" dirty="0" smtClean="0"/>
              <a:t> a priori </a:t>
            </a:r>
            <a:r>
              <a:rPr lang="en-US" baseline="0" dirty="0" err="1" smtClean="0"/>
              <a:t>mesurée</a:t>
            </a:r>
            <a:r>
              <a:rPr lang="en-US" baseline="0" dirty="0" smtClean="0"/>
              <a:t> </a:t>
            </a:r>
            <a:r>
              <a:rPr lang="en-US" baseline="0" dirty="0" err="1" smtClean="0"/>
              <a:t>sur</a:t>
            </a:r>
            <a:r>
              <a:rPr lang="en-US" baseline="0" dirty="0" smtClean="0"/>
              <a:t> 5 cm.</a:t>
            </a:r>
          </a:p>
          <a:p>
            <a:r>
              <a:rPr lang="en-US" baseline="0" dirty="0" err="1" smtClean="0"/>
              <a:t>Avantage</a:t>
            </a:r>
            <a:r>
              <a:rPr lang="en-US" baseline="0" dirty="0" smtClean="0"/>
              <a:t> de </a:t>
            </a:r>
            <a:r>
              <a:rPr lang="en-US" baseline="0" dirty="0" err="1" smtClean="0"/>
              <a:t>normaliser</a:t>
            </a:r>
            <a:r>
              <a:rPr lang="en-US" baseline="0" dirty="0" smtClean="0"/>
              <a:t> les </a:t>
            </a:r>
            <a:r>
              <a:rPr lang="en-US" baseline="0" dirty="0" err="1" smtClean="0"/>
              <a:t>données</a:t>
            </a:r>
            <a:r>
              <a:rPr lang="en-US" baseline="0" dirty="0" smtClean="0"/>
              <a:t> par </a:t>
            </a:r>
            <a:r>
              <a:rPr lang="en-US" baseline="0" dirty="0" err="1" smtClean="0"/>
              <a:t>leur</a:t>
            </a:r>
            <a:r>
              <a:rPr lang="en-US" baseline="0" dirty="0" smtClean="0"/>
              <a:t> </a:t>
            </a:r>
            <a:r>
              <a:rPr lang="en-US" baseline="0" dirty="0" err="1" smtClean="0"/>
              <a:t>moyenne</a:t>
            </a:r>
            <a:r>
              <a:rPr lang="en-US" baseline="0" dirty="0" smtClean="0"/>
              <a:t> et </a:t>
            </a:r>
            <a:r>
              <a:rPr lang="en-US" baseline="0" dirty="0" err="1" smtClean="0"/>
              <a:t>l’écart</a:t>
            </a:r>
            <a:r>
              <a:rPr lang="en-US" baseline="0" dirty="0" smtClean="0"/>
              <a:t> type. V-u/</a:t>
            </a:r>
            <a:r>
              <a:rPr lang="en-US" baseline="0" dirty="0" err="1" smtClean="0"/>
              <a:t>sd</a:t>
            </a:r>
            <a:endParaRPr lang="en-US" baseline="0" dirty="0" smtClean="0"/>
          </a:p>
          <a:p>
            <a:r>
              <a:rPr lang="en-US" dirty="0" smtClean="0"/>
              <a:t>1/ structures </a:t>
            </a:r>
            <a:r>
              <a:rPr lang="en-US" dirty="0" err="1" smtClean="0"/>
              <a:t>spatiales</a:t>
            </a:r>
            <a:r>
              <a:rPr lang="en-US" dirty="0" smtClean="0"/>
              <a:t> de </a:t>
            </a:r>
            <a:r>
              <a:rPr lang="en-US" dirty="0" err="1" smtClean="0"/>
              <a:t>manière</a:t>
            </a:r>
            <a:r>
              <a:rPr lang="en-US" dirty="0" smtClean="0"/>
              <a:t> </a:t>
            </a:r>
            <a:r>
              <a:rPr lang="en-US" dirty="0" err="1" smtClean="0"/>
              <a:t>générale</a:t>
            </a:r>
            <a:r>
              <a:rPr lang="en-US" dirty="0" smtClean="0"/>
              <a:t>,</a:t>
            </a:r>
            <a:r>
              <a:rPr lang="en-US" baseline="0" dirty="0" smtClean="0"/>
              <a:t> on les </a:t>
            </a:r>
            <a:r>
              <a:rPr lang="en-US" baseline="0" dirty="0" err="1" smtClean="0"/>
              <a:t>retrouve</a:t>
            </a:r>
            <a:endParaRPr lang="en-US" baseline="0" dirty="0" smtClean="0"/>
          </a:p>
          <a:p>
            <a:endParaRPr lang="en-US" baseline="0" dirty="0" smtClean="0"/>
          </a:p>
          <a:p>
            <a:r>
              <a:rPr lang="en-US" baseline="0" dirty="0" smtClean="0"/>
              <a:t>On </a:t>
            </a:r>
            <a:r>
              <a:rPr lang="en-US" baseline="0" dirty="0" err="1" smtClean="0"/>
              <a:t>voit</a:t>
            </a:r>
            <a:r>
              <a:rPr lang="en-US" baseline="0" dirty="0" smtClean="0"/>
              <a:t> la </a:t>
            </a:r>
            <a:r>
              <a:rPr lang="en-US" baseline="0" dirty="0" err="1" smtClean="0"/>
              <a:t>mousson</a:t>
            </a:r>
            <a:r>
              <a:rPr lang="en-US" baseline="0" dirty="0" smtClean="0"/>
              <a:t> </a:t>
            </a:r>
            <a:r>
              <a:rPr lang="en-US" baseline="0" dirty="0" err="1" smtClean="0"/>
              <a:t>indienne</a:t>
            </a:r>
            <a:r>
              <a:rPr lang="en-US" baseline="0" dirty="0" smtClean="0"/>
              <a:t> </a:t>
            </a:r>
            <a:r>
              <a:rPr lang="en-US" baseline="0" dirty="0" err="1" smtClean="0"/>
              <a:t>dans</a:t>
            </a:r>
            <a:r>
              <a:rPr lang="en-US" baseline="0" dirty="0" smtClean="0"/>
              <a:t> les </a:t>
            </a:r>
            <a:r>
              <a:rPr lang="en-US" baseline="0" dirty="0" err="1" smtClean="0"/>
              <a:t>deux</a:t>
            </a:r>
            <a:r>
              <a:rPr lang="en-US" baseline="0" dirty="0" smtClean="0"/>
              <a:t> </a:t>
            </a:r>
            <a:r>
              <a:rPr lang="en-US" baseline="0" dirty="0" err="1" smtClean="0"/>
              <a:t>cas</a:t>
            </a:r>
            <a:r>
              <a:rPr lang="en-US" baseline="0" dirty="0" smtClean="0"/>
              <a:t>, </a:t>
            </a:r>
            <a:r>
              <a:rPr lang="en-US" baseline="0" dirty="0" err="1" smtClean="0"/>
              <a:t>moins</a:t>
            </a:r>
            <a:r>
              <a:rPr lang="en-US" baseline="0" dirty="0" smtClean="0"/>
              <a:t> </a:t>
            </a:r>
            <a:r>
              <a:rPr lang="en-US" baseline="0" dirty="0" err="1" smtClean="0"/>
              <a:t>dans</a:t>
            </a:r>
            <a:r>
              <a:rPr lang="en-US" baseline="0" dirty="0" smtClean="0"/>
              <a:t> le </a:t>
            </a:r>
            <a:r>
              <a:rPr lang="en-US" baseline="0" dirty="0" err="1" smtClean="0"/>
              <a:t>cas</a:t>
            </a:r>
            <a:r>
              <a:rPr lang="en-US" baseline="0" dirty="0" smtClean="0"/>
              <a:t> de </a:t>
            </a:r>
            <a:r>
              <a:rPr lang="en-US" baseline="0" dirty="0" err="1" smtClean="0"/>
              <a:t>l’afrique</a:t>
            </a:r>
            <a:r>
              <a:rPr lang="en-US" baseline="0" dirty="0" smtClean="0"/>
              <a:t> e de </a:t>
            </a:r>
            <a:r>
              <a:rPr lang="en-US" baseline="0" dirty="0" err="1" smtClean="0"/>
              <a:t>l’amazonie</a:t>
            </a:r>
            <a:r>
              <a:rPr lang="en-US" baseline="0" dirty="0" smtClean="0"/>
              <a:t> du fait des </a:t>
            </a:r>
            <a:r>
              <a:rPr lang="en-US" baseline="0" dirty="0" err="1" smtClean="0"/>
              <a:t>forêts</a:t>
            </a:r>
            <a:r>
              <a:rPr lang="en-US" baseline="0" dirty="0" smtClean="0"/>
              <a:t> qui </a:t>
            </a:r>
            <a:r>
              <a:rPr lang="en-US" baseline="0" dirty="0" err="1" smtClean="0"/>
              <a:t>bloquent</a:t>
            </a:r>
            <a:r>
              <a:rPr lang="en-US" baseline="0" dirty="0" smtClean="0"/>
              <a:t> les </a:t>
            </a:r>
            <a:r>
              <a:rPr lang="en-US" baseline="0" dirty="0" err="1" smtClean="0"/>
              <a:t>mesures</a:t>
            </a:r>
            <a:r>
              <a:rPr lang="en-US" baseline="0" dirty="0" smtClean="0"/>
              <a:t>. </a:t>
            </a:r>
            <a:r>
              <a:rPr lang="en-US" baseline="0" dirty="0" err="1" smtClean="0"/>
              <a:t>Assèchement</a:t>
            </a:r>
            <a:r>
              <a:rPr lang="en-US" baseline="0" dirty="0" smtClean="0"/>
              <a:t> en </a:t>
            </a:r>
            <a:r>
              <a:rPr lang="en-US" baseline="0" dirty="0" err="1" smtClean="0"/>
              <a:t>été</a:t>
            </a:r>
            <a:r>
              <a:rPr lang="en-US" baseline="0" dirty="0" smtClean="0"/>
              <a:t> de </a:t>
            </a:r>
            <a:r>
              <a:rPr lang="en-US" baseline="0" dirty="0" err="1" smtClean="0"/>
              <a:t>l’Europe</a:t>
            </a:r>
            <a:r>
              <a:rPr lang="en-US" baseline="0" dirty="0" smtClean="0"/>
              <a:t> et du </a:t>
            </a:r>
            <a:r>
              <a:rPr lang="en-US" baseline="0" dirty="0" err="1" smtClean="0"/>
              <a:t>pourtour</a:t>
            </a:r>
            <a:r>
              <a:rPr lang="en-US" baseline="0" dirty="0" smtClean="0"/>
              <a:t> </a:t>
            </a:r>
            <a:r>
              <a:rPr lang="en-US" baseline="0" dirty="0" err="1" smtClean="0"/>
              <a:t>méditerranée</a:t>
            </a:r>
            <a:r>
              <a:rPr lang="en-US" baseline="0" dirty="0" smtClean="0"/>
              <a:t> et du </a:t>
            </a:r>
            <a:r>
              <a:rPr lang="en-US" baseline="0" dirty="0" err="1" smtClean="0"/>
              <a:t>sud</a:t>
            </a:r>
            <a:r>
              <a:rPr lang="en-US" baseline="0" dirty="0" smtClean="0"/>
              <a:t> </a:t>
            </a:r>
            <a:r>
              <a:rPr lang="en-US" baseline="0" dirty="0" err="1" smtClean="0"/>
              <a:t>ouest</a:t>
            </a:r>
            <a:r>
              <a:rPr lang="en-US" baseline="0" dirty="0" smtClean="0"/>
              <a:t> de </a:t>
            </a:r>
            <a:r>
              <a:rPr lang="en-US" baseline="0" dirty="0" err="1" smtClean="0"/>
              <a:t>l’Amérique</a:t>
            </a:r>
            <a:r>
              <a:rPr lang="en-US" baseline="0" dirty="0" smtClean="0"/>
              <a:t> du </a:t>
            </a:r>
            <a:r>
              <a:rPr lang="en-US" baseline="0" dirty="0" err="1" smtClean="0"/>
              <a:t>sud</a:t>
            </a:r>
            <a:r>
              <a:rPr lang="en-US" baseline="0" dirty="0" smtClean="0"/>
              <a:t>. </a:t>
            </a:r>
          </a:p>
          <a:p>
            <a:r>
              <a:rPr lang="en-US" baseline="0" dirty="0" smtClean="0"/>
              <a:t>2/ </a:t>
            </a:r>
            <a:r>
              <a:rPr lang="en-US" baseline="0" dirty="0" err="1" smtClean="0"/>
              <a:t>Différences</a:t>
            </a:r>
            <a:r>
              <a:rPr lang="en-US" baseline="0" dirty="0" smtClean="0"/>
              <a:t> </a:t>
            </a:r>
            <a:r>
              <a:rPr lang="en-US" baseline="0" dirty="0" err="1" smtClean="0"/>
              <a:t>apparaissent</a:t>
            </a:r>
            <a:r>
              <a:rPr lang="en-US" baseline="0" dirty="0" smtClean="0"/>
              <a:t> </a:t>
            </a:r>
            <a:r>
              <a:rPr lang="en-US" baseline="0" dirty="0" err="1" smtClean="0"/>
              <a:t>notamment</a:t>
            </a:r>
            <a:r>
              <a:rPr lang="en-US" baseline="0" dirty="0" smtClean="0"/>
              <a:t> aux </a:t>
            </a:r>
            <a:r>
              <a:rPr lang="en-US" baseline="0" dirty="0" err="1" smtClean="0"/>
              <a:t>endroits</a:t>
            </a:r>
            <a:r>
              <a:rPr lang="en-US" baseline="0" dirty="0" smtClean="0"/>
              <a:t> </a:t>
            </a:r>
            <a:r>
              <a:rPr lang="en-US" baseline="0" dirty="0" err="1" smtClean="0"/>
              <a:t>où</a:t>
            </a:r>
            <a:r>
              <a:rPr lang="en-US" baseline="0" dirty="0" smtClean="0"/>
              <a:t> </a:t>
            </a:r>
            <a:r>
              <a:rPr lang="en-US" baseline="0" dirty="0" err="1" smtClean="0"/>
              <a:t>j’ai</a:t>
            </a:r>
            <a:r>
              <a:rPr lang="en-US" baseline="0" dirty="0" smtClean="0"/>
              <a:t> </a:t>
            </a:r>
            <a:r>
              <a:rPr lang="en-US" baseline="0" dirty="0" err="1" smtClean="0"/>
              <a:t>moins</a:t>
            </a:r>
            <a:r>
              <a:rPr lang="en-US" baseline="0" dirty="0" smtClean="0"/>
              <a:t> de </a:t>
            </a:r>
            <a:r>
              <a:rPr lang="en-US" baseline="0" dirty="0" err="1" smtClean="0"/>
              <a:t>données</a:t>
            </a:r>
            <a:r>
              <a:rPr lang="en-US" baseline="0" dirty="0" smtClean="0"/>
              <a:t>, </a:t>
            </a:r>
            <a:r>
              <a:rPr lang="en-US" baseline="0" dirty="0" err="1" smtClean="0"/>
              <a:t>est-ce</a:t>
            </a:r>
            <a:r>
              <a:rPr lang="en-US" baseline="0" dirty="0" smtClean="0"/>
              <a:t> </a:t>
            </a:r>
            <a:r>
              <a:rPr lang="en-US" baseline="0" dirty="0" err="1" smtClean="0"/>
              <a:t>une</a:t>
            </a:r>
            <a:r>
              <a:rPr lang="en-US" baseline="0" dirty="0" smtClean="0"/>
              <a:t> </a:t>
            </a:r>
            <a:r>
              <a:rPr lang="en-US" baseline="0" dirty="0" err="1" smtClean="0"/>
              <a:t>mauvaise</a:t>
            </a:r>
            <a:r>
              <a:rPr lang="en-US" baseline="0" dirty="0" smtClean="0"/>
              <a:t> </a:t>
            </a:r>
            <a:r>
              <a:rPr lang="en-US" baseline="0" dirty="0" err="1" smtClean="0"/>
              <a:t>interprétation</a:t>
            </a:r>
            <a:r>
              <a:rPr lang="en-US" baseline="0" dirty="0" smtClean="0"/>
              <a:t> du </a:t>
            </a:r>
            <a:r>
              <a:rPr lang="en-US" baseline="0" dirty="0" err="1" smtClean="0"/>
              <a:t>modèle</a:t>
            </a:r>
            <a:r>
              <a:rPr lang="en-US" baseline="0" dirty="0" smtClean="0"/>
              <a:t> </a:t>
            </a:r>
            <a:r>
              <a:rPr lang="en-US" baseline="0" dirty="0" err="1" smtClean="0"/>
              <a:t>ou</a:t>
            </a:r>
            <a:r>
              <a:rPr lang="en-US" baseline="0" dirty="0" smtClean="0"/>
              <a:t> un </a:t>
            </a:r>
            <a:r>
              <a:rPr lang="en-US" baseline="0" dirty="0" err="1" smtClean="0"/>
              <a:t>artefact</a:t>
            </a:r>
            <a:r>
              <a:rPr lang="en-US" baseline="0" dirty="0" smtClean="0"/>
              <a:t> du au </a:t>
            </a:r>
            <a:r>
              <a:rPr lang="en-US" baseline="0" dirty="0" err="1" smtClean="0"/>
              <a:t>manque</a:t>
            </a:r>
            <a:r>
              <a:rPr lang="en-US" baseline="0" dirty="0" smtClean="0"/>
              <a:t> de </a:t>
            </a:r>
            <a:r>
              <a:rPr lang="en-US" baseline="0" dirty="0" err="1" smtClean="0"/>
              <a:t>donnée</a:t>
            </a:r>
            <a:endParaRPr lang="en-US" baseline="0" dirty="0" smtClean="0"/>
          </a:p>
          <a:p>
            <a:r>
              <a:rPr lang="en-US" dirty="0" smtClean="0"/>
              <a:t>3/ </a:t>
            </a:r>
            <a:r>
              <a:rPr lang="en-US" dirty="0" err="1" smtClean="0"/>
              <a:t>J’ai</a:t>
            </a:r>
            <a:r>
              <a:rPr lang="en-US" dirty="0" smtClean="0"/>
              <a:t> plus de </a:t>
            </a:r>
            <a:r>
              <a:rPr lang="en-US" dirty="0" err="1" smtClean="0"/>
              <a:t>contrastes</a:t>
            </a:r>
            <a:r>
              <a:rPr lang="en-US" dirty="0" smtClean="0"/>
              <a:t> </a:t>
            </a:r>
            <a:r>
              <a:rPr lang="en-US" dirty="0" err="1" smtClean="0"/>
              <a:t>d’humidité</a:t>
            </a:r>
            <a:r>
              <a:rPr lang="en-US" baseline="0" dirty="0" smtClean="0"/>
              <a:t> </a:t>
            </a:r>
            <a:r>
              <a:rPr lang="en-US" baseline="0" dirty="0" err="1" smtClean="0"/>
              <a:t>selon</a:t>
            </a:r>
            <a:r>
              <a:rPr lang="en-US" baseline="0" dirty="0" smtClean="0"/>
              <a:t> le </a:t>
            </a:r>
            <a:r>
              <a:rPr lang="en-US" baseline="0" dirty="0" err="1" smtClean="0"/>
              <a:t>modèle</a:t>
            </a:r>
            <a:r>
              <a:rPr lang="en-US" baseline="0" dirty="0" smtClean="0"/>
              <a:t> </a:t>
            </a:r>
            <a:r>
              <a:rPr lang="en-US" baseline="0" dirty="0" err="1" smtClean="0"/>
              <a:t>que</a:t>
            </a:r>
            <a:r>
              <a:rPr lang="en-US" baseline="0" dirty="0" smtClean="0"/>
              <a:t> les obs.</a:t>
            </a:r>
            <a:endParaRPr lang="en-US" dirty="0"/>
          </a:p>
        </p:txBody>
      </p:sp>
      <p:sp>
        <p:nvSpPr>
          <p:cNvPr id="4" name="Slide Number Placeholder 3"/>
          <p:cNvSpPr>
            <a:spLocks noGrp="1"/>
          </p:cNvSpPr>
          <p:nvPr>
            <p:ph type="sldNum" sz="quarter" idx="10"/>
          </p:nvPr>
        </p:nvSpPr>
        <p:spPr/>
        <p:txBody>
          <a:bodyPr/>
          <a:lstStyle/>
          <a:p>
            <a:fld id="{495940B8-FB7C-1E47-A196-CE1DEE56811F}" type="slidenum">
              <a:rPr lang="en-US" smtClean="0"/>
              <a:t>15</a:t>
            </a:fld>
            <a:endParaRPr lang="en-US"/>
          </a:p>
        </p:txBody>
      </p:sp>
    </p:spTree>
    <p:extLst>
      <p:ext uri="{BB962C8B-B14F-4D97-AF65-F5344CB8AC3E}">
        <p14:creationId xmlns:p14="http://schemas.microsoft.com/office/powerpoint/2010/main" val="911990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Comparaison</a:t>
            </a:r>
            <a:r>
              <a:rPr lang="en-US" baseline="0" dirty="0" smtClean="0"/>
              <a:t> </a:t>
            </a:r>
            <a:r>
              <a:rPr lang="en-US" baseline="0" dirty="0" err="1" smtClean="0"/>
              <a:t>modèle</a:t>
            </a:r>
            <a:r>
              <a:rPr lang="en-US" baseline="0" dirty="0" smtClean="0"/>
              <a:t>-obs. </a:t>
            </a:r>
            <a:r>
              <a:rPr lang="en-US" baseline="0" dirty="0" err="1" smtClean="0"/>
              <a:t>Moyenne</a:t>
            </a:r>
            <a:r>
              <a:rPr lang="en-US" baseline="0" dirty="0" smtClean="0"/>
              <a:t> de </a:t>
            </a:r>
            <a:r>
              <a:rPr lang="en-US" baseline="0" dirty="0" err="1" smtClean="0"/>
              <a:t>chaque</a:t>
            </a:r>
            <a:r>
              <a:rPr lang="en-US" baseline="0" dirty="0" smtClean="0"/>
              <a:t> </a:t>
            </a:r>
            <a:r>
              <a:rPr lang="en-US" baseline="0" dirty="0" err="1" smtClean="0"/>
              <a:t>saison</a:t>
            </a:r>
            <a:r>
              <a:rPr lang="en-US" baseline="0" dirty="0" smtClean="0"/>
              <a:t> de </a:t>
            </a:r>
            <a:r>
              <a:rPr lang="en-US" baseline="0" dirty="0" err="1" smtClean="0"/>
              <a:t>l’humidité</a:t>
            </a:r>
            <a:r>
              <a:rPr lang="en-US" baseline="0" dirty="0" smtClean="0"/>
              <a:t> du sol 1980-2010.</a:t>
            </a:r>
          </a:p>
          <a:p>
            <a:r>
              <a:rPr lang="en-US" baseline="0" dirty="0" err="1" smtClean="0"/>
              <a:t>Modèle</a:t>
            </a:r>
            <a:r>
              <a:rPr lang="en-US" baseline="0" dirty="0" smtClean="0"/>
              <a:t> : </a:t>
            </a:r>
            <a:r>
              <a:rPr lang="en-US" baseline="0" dirty="0" err="1" smtClean="0"/>
              <a:t>amip</a:t>
            </a:r>
            <a:r>
              <a:rPr lang="en-US" baseline="0" dirty="0" smtClean="0"/>
              <a:t>, sea ice : , </a:t>
            </a:r>
            <a:r>
              <a:rPr lang="en-US" baseline="0" dirty="0" err="1" smtClean="0"/>
              <a:t>sst</a:t>
            </a:r>
            <a:r>
              <a:rPr lang="en-US" baseline="0" dirty="0" smtClean="0"/>
              <a:t> : </a:t>
            </a:r>
          </a:p>
          <a:p>
            <a:r>
              <a:rPr lang="en-US" baseline="0" dirty="0" err="1" smtClean="0"/>
              <a:t>Difficultés</a:t>
            </a:r>
            <a:r>
              <a:rPr lang="en-US" baseline="0" dirty="0" smtClean="0"/>
              <a:t> </a:t>
            </a:r>
            <a:r>
              <a:rPr lang="en-US" baseline="0" dirty="0" err="1" smtClean="0"/>
              <a:t>liées</a:t>
            </a:r>
            <a:r>
              <a:rPr lang="en-US" baseline="0" dirty="0" smtClean="0"/>
              <a:t> </a:t>
            </a:r>
            <a:r>
              <a:rPr lang="en-US" baseline="0" dirty="0" err="1" smtClean="0"/>
              <a:t>à</a:t>
            </a:r>
            <a:r>
              <a:rPr lang="en-US" baseline="0" dirty="0" smtClean="0"/>
              <a:t> la conversion entre les </a:t>
            </a:r>
            <a:r>
              <a:rPr lang="en-US" baseline="0" dirty="0" err="1" smtClean="0"/>
              <a:t>deux</a:t>
            </a:r>
            <a:r>
              <a:rPr lang="en-US" baseline="0" dirty="0" smtClean="0"/>
              <a:t> SM : </a:t>
            </a:r>
            <a:r>
              <a:rPr lang="en-US" baseline="0" dirty="0" err="1" smtClean="0"/>
              <a:t>sur</a:t>
            </a:r>
            <a:r>
              <a:rPr lang="en-US" baseline="0" dirty="0" smtClean="0"/>
              <a:t> 10 cm, </a:t>
            </a:r>
            <a:r>
              <a:rPr lang="en-US" baseline="0" dirty="0" err="1" smtClean="0"/>
              <a:t>volumique</a:t>
            </a:r>
            <a:r>
              <a:rPr lang="en-US" baseline="0" dirty="0" smtClean="0"/>
              <a:t> </a:t>
            </a:r>
            <a:r>
              <a:rPr lang="en-US" baseline="0" dirty="0" err="1" smtClean="0"/>
              <a:t>mais</a:t>
            </a:r>
            <a:r>
              <a:rPr lang="en-US" baseline="0" dirty="0" smtClean="0"/>
              <a:t> a priori </a:t>
            </a:r>
            <a:r>
              <a:rPr lang="en-US" baseline="0" dirty="0" err="1" smtClean="0"/>
              <a:t>mesurée</a:t>
            </a:r>
            <a:r>
              <a:rPr lang="en-US" baseline="0" dirty="0" smtClean="0"/>
              <a:t> </a:t>
            </a:r>
            <a:r>
              <a:rPr lang="en-US" baseline="0" dirty="0" err="1" smtClean="0"/>
              <a:t>sur</a:t>
            </a:r>
            <a:r>
              <a:rPr lang="en-US" baseline="0" dirty="0" smtClean="0"/>
              <a:t> 5 cm.</a:t>
            </a:r>
          </a:p>
          <a:p>
            <a:r>
              <a:rPr lang="en-US" baseline="0" dirty="0" err="1" smtClean="0"/>
              <a:t>Avantage</a:t>
            </a:r>
            <a:r>
              <a:rPr lang="en-US" baseline="0" dirty="0" smtClean="0"/>
              <a:t> de </a:t>
            </a:r>
            <a:r>
              <a:rPr lang="en-US" baseline="0" dirty="0" err="1" smtClean="0"/>
              <a:t>normaliser</a:t>
            </a:r>
            <a:r>
              <a:rPr lang="en-US" baseline="0" dirty="0" smtClean="0"/>
              <a:t> les </a:t>
            </a:r>
            <a:r>
              <a:rPr lang="en-US" baseline="0" dirty="0" err="1" smtClean="0"/>
              <a:t>données</a:t>
            </a:r>
            <a:r>
              <a:rPr lang="en-US" baseline="0" dirty="0" smtClean="0"/>
              <a:t> par </a:t>
            </a:r>
            <a:r>
              <a:rPr lang="en-US" baseline="0" dirty="0" err="1" smtClean="0"/>
              <a:t>leur</a:t>
            </a:r>
            <a:r>
              <a:rPr lang="en-US" baseline="0" dirty="0" smtClean="0"/>
              <a:t> </a:t>
            </a:r>
            <a:r>
              <a:rPr lang="en-US" baseline="0" dirty="0" err="1" smtClean="0"/>
              <a:t>moyenne</a:t>
            </a:r>
            <a:r>
              <a:rPr lang="en-US" baseline="0" dirty="0" smtClean="0"/>
              <a:t> et </a:t>
            </a:r>
            <a:r>
              <a:rPr lang="en-US" baseline="0" dirty="0" err="1" smtClean="0"/>
              <a:t>l’écart</a:t>
            </a:r>
            <a:r>
              <a:rPr lang="en-US" baseline="0" dirty="0" smtClean="0"/>
              <a:t> type. V-u/</a:t>
            </a:r>
            <a:r>
              <a:rPr lang="en-US" baseline="0" dirty="0" err="1" smtClean="0"/>
              <a:t>sd</a:t>
            </a:r>
            <a:endParaRPr lang="en-US" baseline="0" dirty="0" smtClean="0"/>
          </a:p>
          <a:p>
            <a:r>
              <a:rPr lang="en-US" dirty="0" smtClean="0"/>
              <a:t>1/ structures </a:t>
            </a:r>
            <a:r>
              <a:rPr lang="en-US" dirty="0" err="1" smtClean="0"/>
              <a:t>spatiales</a:t>
            </a:r>
            <a:r>
              <a:rPr lang="en-US" dirty="0" smtClean="0"/>
              <a:t> de </a:t>
            </a:r>
            <a:r>
              <a:rPr lang="en-US" dirty="0" err="1" smtClean="0"/>
              <a:t>manière</a:t>
            </a:r>
            <a:r>
              <a:rPr lang="en-US" dirty="0" smtClean="0"/>
              <a:t> </a:t>
            </a:r>
            <a:r>
              <a:rPr lang="en-US" dirty="0" err="1" smtClean="0"/>
              <a:t>générale</a:t>
            </a:r>
            <a:r>
              <a:rPr lang="en-US" dirty="0" smtClean="0"/>
              <a:t>,</a:t>
            </a:r>
            <a:r>
              <a:rPr lang="en-US" baseline="0" dirty="0" smtClean="0"/>
              <a:t> on les </a:t>
            </a:r>
            <a:r>
              <a:rPr lang="en-US" baseline="0" dirty="0" err="1" smtClean="0"/>
              <a:t>retrouve</a:t>
            </a:r>
            <a:endParaRPr lang="en-US" baseline="0" dirty="0" smtClean="0"/>
          </a:p>
          <a:p>
            <a:r>
              <a:rPr lang="en-US" baseline="0" dirty="0" smtClean="0"/>
              <a:t>2/ </a:t>
            </a:r>
            <a:r>
              <a:rPr lang="en-US" baseline="0" dirty="0" err="1" smtClean="0"/>
              <a:t>Différences</a:t>
            </a:r>
            <a:r>
              <a:rPr lang="en-US" baseline="0" dirty="0" smtClean="0"/>
              <a:t> </a:t>
            </a:r>
            <a:r>
              <a:rPr lang="en-US" baseline="0" dirty="0" err="1" smtClean="0"/>
              <a:t>apparaissent</a:t>
            </a:r>
            <a:r>
              <a:rPr lang="en-US" baseline="0" dirty="0" smtClean="0"/>
              <a:t> </a:t>
            </a:r>
            <a:r>
              <a:rPr lang="en-US" baseline="0" dirty="0" err="1" smtClean="0"/>
              <a:t>notamment</a:t>
            </a:r>
            <a:r>
              <a:rPr lang="en-US" baseline="0" dirty="0" smtClean="0"/>
              <a:t> aux </a:t>
            </a:r>
            <a:r>
              <a:rPr lang="en-US" baseline="0" dirty="0" err="1" smtClean="0"/>
              <a:t>endroits</a:t>
            </a:r>
            <a:r>
              <a:rPr lang="en-US" baseline="0" dirty="0" smtClean="0"/>
              <a:t> </a:t>
            </a:r>
            <a:r>
              <a:rPr lang="en-US" baseline="0" dirty="0" err="1" smtClean="0"/>
              <a:t>où</a:t>
            </a:r>
            <a:r>
              <a:rPr lang="en-US" baseline="0" dirty="0" smtClean="0"/>
              <a:t> </a:t>
            </a:r>
            <a:r>
              <a:rPr lang="en-US" baseline="0" dirty="0" err="1" smtClean="0"/>
              <a:t>j’ai</a:t>
            </a:r>
            <a:r>
              <a:rPr lang="en-US" baseline="0" dirty="0" smtClean="0"/>
              <a:t> </a:t>
            </a:r>
            <a:r>
              <a:rPr lang="en-US" baseline="0" dirty="0" err="1" smtClean="0"/>
              <a:t>moins</a:t>
            </a:r>
            <a:r>
              <a:rPr lang="en-US" baseline="0" dirty="0" smtClean="0"/>
              <a:t> de </a:t>
            </a:r>
            <a:r>
              <a:rPr lang="en-US" baseline="0" dirty="0" err="1" smtClean="0"/>
              <a:t>données</a:t>
            </a:r>
            <a:r>
              <a:rPr lang="en-US" baseline="0" dirty="0" smtClean="0"/>
              <a:t>, </a:t>
            </a:r>
            <a:r>
              <a:rPr lang="en-US" baseline="0" dirty="0" err="1" smtClean="0"/>
              <a:t>est-ce</a:t>
            </a:r>
            <a:r>
              <a:rPr lang="en-US" baseline="0" dirty="0" smtClean="0"/>
              <a:t> </a:t>
            </a:r>
            <a:r>
              <a:rPr lang="en-US" baseline="0" dirty="0" err="1" smtClean="0"/>
              <a:t>une</a:t>
            </a:r>
            <a:r>
              <a:rPr lang="en-US" baseline="0" dirty="0" smtClean="0"/>
              <a:t> </a:t>
            </a:r>
            <a:r>
              <a:rPr lang="en-US" baseline="0" dirty="0" err="1" smtClean="0"/>
              <a:t>mauvaise</a:t>
            </a:r>
            <a:r>
              <a:rPr lang="en-US" baseline="0" dirty="0" smtClean="0"/>
              <a:t> </a:t>
            </a:r>
            <a:r>
              <a:rPr lang="en-US" baseline="0" dirty="0" err="1" smtClean="0"/>
              <a:t>interprétation</a:t>
            </a:r>
            <a:r>
              <a:rPr lang="en-US" baseline="0" dirty="0" smtClean="0"/>
              <a:t> du </a:t>
            </a:r>
            <a:r>
              <a:rPr lang="en-US" baseline="0" dirty="0" err="1" smtClean="0"/>
              <a:t>modèle</a:t>
            </a:r>
            <a:r>
              <a:rPr lang="en-US" baseline="0" dirty="0" smtClean="0"/>
              <a:t> </a:t>
            </a:r>
            <a:r>
              <a:rPr lang="en-US" baseline="0" dirty="0" err="1" smtClean="0"/>
              <a:t>ou</a:t>
            </a:r>
            <a:r>
              <a:rPr lang="en-US" baseline="0" dirty="0" smtClean="0"/>
              <a:t> un </a:t>
            </a:r>
            <a:r>
              <a:rPr lang="en-US" baseline="0" dirty="0" err="1" smtClean="0"/>
              <a:t>artefact</a:t>
            </a:r>
            <a:r>
              <a:rPr lang="en-US" baseline="0" dirty="0" smtClean="0"/>
              <a:t> du au </a:t>
            </a:r>
            <a:r>
              <a:rPr lang="en-US" baseline="0" dirty="0" err="1" smtClean="0"/>
              <a:t>manque</a:t>
            </a:r>
            <a:r>
              <a:rPr lang="en-US" baseline="0" dirty="0" smtClean="0"/>
              <a:t> de </a:t>
            </a:r>
            <a:r>
              <a:rPr lang="en-US" baseline="0" dirty="0" err="1" smtClean="0"/>
              <a:t>donnée</a:t>
            </a:r>
            <a:endParaRPr lang="en-US" baseline="0" dirty="0" smtClean="0"/>
          </a:p>
          <a:p>
            <a:r>
              <a:rPr lang="en-US" dirty="0" smtClean="0"/>
              <a:t>3/ </a:t>
            </a:r>
            <a:r>
              <a:rPr lang="en-US" dirty="0" err="1" smtClean="0"/>
              <a:t>J’ai</a:t>
            </a:r>
            <a:r>
              <a:rPr lang="en-US" dirty="0" smtClean="0"/>
              <a:t> plus de </a:t>
            </a:r>
            <a:r>
              <a:rPr lang="en-US" dirty="0" err="1" smtClean="0"/>
              <a:t>contrastes</a:t>
            </a:r>
            <a:r>
              <a:rPr lang="en-US" dirty="0" smtClean="0"/>
              <a:t> </a:t>
            </a:r>
            <a:r>
              <a:rPr lang="en-US" dirty="0" err="1" smtClean="0"/>
              <a:t>d’humidité</a:t>
            </a:r>
            <a:r>
              <a:rPr lang="en-US" baseline="0" dirty="0" smtClean="0"/>
              <a:t> </a:t>
            </a:r>
            <a:r>
              <a:rPr lang="en-US" baseline="0" dirty="0" err="1" smtClean="0"/>
              <a:t>selon</a:t>
            </a:r>
            <a:r>
              <a:rPr lang="en-US" baseline="0" dirty="0" smtClean="0"/>
              <a:t> le </a:t>
            </a:r>
            <a:r>
              <a:rPr lang="en-US" baseline="0" dirty="0" err="1" smtClean="0"/>
              <a:t>modèle</a:t>
            </a:r>
            <a:r>
              <a:rPr lang="en-US" baseline="0" dirty="0" smtClean="0"/>
              <a:t> </a:t>
            </a:r>
            <a:r>
              <a:rPr lang="en-US" baseline="0" dirty="0" err="1" smtClean="0"/>
              <a:t>que</a:t>
            </a:r>
            <a:r>
              <a:rPr lang="en-US" baseline="0" dirty="0" smtClean="0"/>
              <a:t> les obs.</a:t>
            </a:r>
            <a:endParaRPr lang="en-US" dirty="0"/>
          </a:p>
        </p:txBody>
      </p:sp>
      <p:sp>
        <p:nvSpPr>
          <p:cNvPr id="4" name="Slide Number Placeholder 3"/>
          <p:cNvSpPr>
            <a:spLocks noGrp="1"/>
          </p:cNvSpPr>
          <p:nvPr>
            <p:ph type="sldNum" sz="quarter" idx="10"/>
          </p:nvPr>
        </p:nvSpPr>
        <p:spPr/>
        <p:txBody>
          <a:bodyPr/>
          <a:lstStyle/>
          <a:p>
            <a:fld id="{495940B8-FB7C-1E47-A196-CE1DEE56811F}" type="slidenum">
              <a:rPr lang="en-US" smtClean="0"/>
              <a:t>16</a:t>
            </a:fld>
            <a:endParaRPr lang="en-US"/>
          </a:p>
        </p:txBody>
      </p:sp>
    </p:spTree>
    <p:extLst>
      <p:ext uri="{BB962C8B-B14F-4D97-AF65-F5344CB8AC3E}">
        <p14:creationId xmlns:p14="http://schemas.microsoft.com/office/powerpoint/2010/main" val="911990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Lack of data seasonally!!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95940B8-FB7C-1E47-A196-CE1DEE56811F}" type="slidenum">
              <a:rPr lang="en-US" smtClean="0"/>
              <a:t>18</a:t>
            </a:fld>
            <a:endParaRPr lang="en-US"/>
          </a:p>
        </p:txBody>
      </p:sp>
    </p:spTree>
    <p:extLst>
      <p:ext uri="{BB962C8B-B14F-4D97-AF65-F5344CB8AC3E}">
        <p14:creationId xmlns:p14="http://schemas.microsoft.com/office/powerpoint/2010/main" val="911990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Lack of data seasonally!!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95940B8-FB7C-1E47-A196-CE1DEE56811F}" type="slidenum">
              <a:rPr lang="en-US" smtClean="0"/>
              <a:t>20</a:t>
            </a:fld>
            <a:endParaRPr lang="en-US"/>
          </a:p>
        </p:txBody>
      </p:sp>
    </p:spTree>
    <p:extLst>
      <p:ext uri="{BB962C8B-B14F-4D97-AF65-F5344CB8AC3E}">
        <p14:creationId xmlns:p14="http://schemas.microsoft.com/office/powerpoint/2010/main" val="91199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Climate</a:t>
            </a:r>
            <a:r>
              <a:rPr lang="fr-FR" dirty="0" smtClean="0"/>
              <a:t> </a:t>
            </a:r>
            <a:r>
              <a:rPr lang="fr-FR" dirty="0" err="1" smtClean="0"/>
              <a:t>carbon</a:t>
            </a:r>
            <a:r>
              <a:rPr lang="fr-FR" dirty="0" smtClean="0"/>
              <a:t> feedback</a:t>
            </a:r>
            <a:endParaRPr lang="fr-FR" dirty="0"/>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3</a:t>
            </a:fld>
            <a:endParaRPr lang="fr-FR"/>
          </a:p>
        </p:txBody>
      </p:sp>
    </p:spTree>
    <p:extLst>
      <p:ext uri="{BB962C8B-B14F-4D97-AF65-F5344CB8AC3E}">
        <p14:creationId xmlns:p14="http://schemas.microsoft.com/office/powerpoint/2010/main" val="24535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 To </a:t>
            </a:r>
            <a:r>
              <a:rPr lang="fr-FR" dirty="0" err="1" smtClean="0"/>
              <a:t>study</a:t>
            </a:r>
            <a:r>
              <a:rPr lang="fr-FR" dirty="0" smtClean="0"/>
              <a:t> </a:t>
            </a:r>
            <a:r>
              <a:rPr lang="fr-FR" dirty="0" err="1" smtClean="0"/>
              <a:t>these</a:t>
            </a:r>
            <a:r>
              <a:rPr lang="fr-FR" baseline="0" dirty="0" smtClean="0"/>
              <a:t> feedbacks </a:t>
            </a:r>
            <a:r>
              <a:rPr lang="fr-FR" baseline="0" dirty="0" err="1" smtClean="0"/>
              <a:t>we</a:t>
            </a:r>
            <a:r>
              <a:rPr lang="fr-FR" baseline="0" dirty="0" smtClean="0"/>
              <a:t> </a:t>
            </a:r>
            <a:r>
              <a:rPr lang="fr-FR" baseline="0" dirty="0" err="1" smtClean="0"/>
              <a:t>need</a:t>
            </a:r>
            <a:r>
              <a:rPr lang="fr-FR" baseline="0" dirty="0" smtClean="0"/>
              <a:t> </a:t>
            </a:r>
            <a:r>
              <a:rPr lang="fr-FR" baseline="0" dirty="0" err="1" smtClean="0"/>
              <a:t>coupled</a:t>
            </a:r>
            <a:r>
              <a:rPr lang="fr-FR" baseline="0" dirty="0" smtClean="0"/>
              <a:t> </a:t>
            </a:r>
            <a:r>
              <a:rPr lang="fr-FR" baseline="0" dirty="0" err="1" smtClean="0"/>
              <a:t>climate</a:t>
            </a:r>
            <a:r>
              <a:rPr lang="fr-FR" baseline="0" dirty="0" smtClean="0"/>
              <a:t> </a:t>
            </a:r>
            <a:r>
              <a:rPr lang="fr-FR" baseline="0" dirty="0" err="1" smtClean="0"/>
              <a:t>models</a:t>
            </a:r>
            <a:r>
              <a:rPr lang="fr-FR" baseline="0" dirty="0" smtClean="0"/>
              <a:t>. </a:t>
            </a:r>
            <a:r>
              <a:rPr lang="fr-FR" dirty="0" smtClean="0"/>
              <a:t>Prendre en compte les rétroactions. Identification</a:t>
            </a:r>
            <a:r>
              <a:rPr lang="fr-FR" baseline="0" dirty="0" smtClean="0"/>
              <a:t> and </a:t>
            </a:r>
            <a:r>
              <a:rPr lang="fr-FR" baseline="0" dirty="0" err="1" smtClean="0"/>
              <a:t>understanding</a:t>
            </a:r>
            <a:r>
              <a:rPr lang="fr-FR" baseline="0" dirty="0" smtClean="0"/>
              <a:t> of feedback </a:t>
            </a:r>
            <a:r>
              <a:rPr lang="fr-FR" baseline="0" dirty="0" err="1" smtClean="0"/>
              <a:t>indepently</a:t>
            </a:r>
            <a:r>
              <a:rPr lang="fr-FR" baseline="0" dirty="0" smtClean="0"/>
              <a:t> to </a:t>
            </a:r>
            <a:r>
              <a:rPr lang="fr-FR" baseline="0" dirty="0" err="1" smtClean="0"/>
              <a:t>each</a:t>
            </a:r>
            <a:r>
              <a:rPr lang="fr-FR" baseline="0" dirty="0" smtClean="0"/>
              <a:t> </a:t>
            </a:r>
            <a:r>
              <a:rPr lang="fr-FR" baseline="0" dirty="0" err="1" smtClean="0"/>
              <a:t>other</a:t>
            </a:r>
            <a:r>
              <a:rPr lang="fr-FR" baseline="0" dirty="0" smtClean="0"/>
              <a:t> </a:t>
            </a:r>
            <a:r>
              <a:rPr lang="fr-FR" baseline="0" dirty="0" err="1" smtClean="0"/>
              <a:t>during</a:t>
            </a:r>
            <a:r>
              <a:rPr lang="fr-FR" baseline="0" dirty="0" smtClean="0"/>
              <a:t> </a:t>
            </a:r>
            <a:r>
              <a:rPr lang="fr-FR" baseline="0" dirty="0" err="1" smtClean="0"/>
              <a:t>different</a:t>
            </a:r>
            <a:r>
              <a:rPr lang="fr-FR" baseline="0" dirty="0" smtClean="0"/>
              <a:t> </a:t>
            </a:r>
            <a:r>
              <a:rPr lang="fr-FR" baseline="0" dirty="0" err="1" smtClean="0"/>
              <a:t>periods</a:t>
            </a:r>
            <a:r>
              <a:rPr lang="fr-FR" baseline="0" dirty="0" smtClean="0"/>
              <a:t> (</a:t>
            </a:r>
            <a:r>
              <a:rPr lang="fr-FR" baseline="0" dirty="0" err="1" smtClean="0"/>
              <a:t>past</a:t>
            </a:r>
            <a:r>
              <a:rPr lang="fr-FR" baseline="0" dirty="0" smtClean="0"/>
              <a:t>, </a:t>
            </a:r>
            <a:r>
              <a:rPr lang="fr-FR" baseline="0" dirty="0" err="1" smtClean="0"/>
              <a:t>present</a:t>
            </a:r>
            <a:r>
              <a:rPr lang="fr-FR" baseline="0" dirty="0" smtClean="0"/>
              <a:t>, futur) </a:t>
            </a:r>
            <a:r>
              <a:rPr lang="fr-FR" baseline="0" dirty="0" err="1" smtClean="0"/>
              <a:t>which</a:t>
            </a:r>
            <a:r>
              <a:rPr lang="fr-FR" baseline="0" dirty="0" smtClean="0"/>
              <a:t> </a:t>
            </a:r>
            <a:r>
              <a:rPr lang="fr-FR" baseline="0" dirty="0" err="1" smtClean="0"/>
              <a:t>is</a:t>
            </a:r>
            <a:r>
              <a:rPr lang="fr-FR" baseline="0" dirty="0" smtClean="0"/>
              <a:t> impossible in reality/the real </a:t>
            </a:r>
            <a:r>
              <a:rPr lang="fr-FR" baseline="0" dirty="0" err="1" smtClean="0"/>
              <a:t>worldas</a:t>
            </a:r>
            <a:r>
              <a:rPr lang="fr-FR" baseline="0" dirty="0" smtClean="0"/>
              <a:t> all </a:t>
            </a:r>
            <a:r>
              <a:rPr lang="fr-FR" baseline="0" dirty="0" err="1" smtClean="0"/>
              <a:t>processes</a:t>
            </a:r>
            <a:r>
              <a:rPr lang="fr-FR" baseline="0" dirty="0" smtClean="0"/>
              <a:t>, </a:t>
            </a:r>
            <a:r>
              <a:rPr lang="fr-FR" baseline="0" dirty="0" err="1" smtClean="0"/>
              <a:t>everything</a:t>
            </a:r>
            <a:r>
              <a:rPr lang="fr-FR" baseline="0" dirty="0" smtClean="0"/>
              <a:t> </a:t>
            </a:r>
            <a:r>
              <a:rPr lang="fr-FR" baseline="0" dirty="0" err="1" smtClean="0"/>
              <a:t>interact</a:t>
            </a:r>
            <a:r>
              <a:rPr lang="fr-FR" baseline="0" dirty="0" smtClean="0"/>
              <a:t> </a:t>
            </a:r>
            <a:r>
              <a:rPr lang="fr-FR" baseline="0" dirty="0" err="1" smtClean="0"/>
              <a:t>between</a:t>
            </a:r>
            <a:r>
              <a:rPr lang="fr-FR" baseline="0" dirty="0" smtClean="0"/>
              <a:t> </a:t>
            </a:r>
            <a:r>
              <a:rPr lang="fr-FR" baseline="0" dirty="0" err="1" smtClean="0"/>
              <a:t>each</a:t>
            </a:r>
            <a:r>
              <a:rPr lang="fr-FR" baseline="0" dirty="0" smtClean="0"/>
              <a:t> </a:t>
            </a:r>
            <a:r>
              <a:rPr lang="fr-FR" baseline="0" dirty="0" err="1" smtClean="0"/>
              <a:t>other</a:t>
            </a:r>
            <a:r>
              <a:rPr lang="fr-FR" baseline="0" dirty="0" smtClean="0"/>
              <a:t>. </a:t>
            </a:r>
            <a:r>
              <a:rPr lang="fr-FR" baseline="0" dirty="0" err="1" smtClean="0"/>
              <a:t>Models</a:t>
            </a:r>
            <a:r>
              <a:rPr lang="fr-FR" baseline="0" dirty="0" smtClean="0"/>
              <a:t> </a:t>
            </a:r>
            <a:r>
              <a:rPr lang="fr-FR" baseline="0" dirty="0" err="1" smtClean="0"/>
              <a:t>helps</a:t>
            </a:r>
            <a:r>
              <a:rPr lang="fr-FR" baseline="0" dirty="0" smtClean="0"/>
              <a:t> </a:t>
            </a:r>
            <a:r>
              <a:rPr lang="fr-FR" baseline="0" dirty="0" err="1" smtClean="0"/>
              <a:t>thus</a:t>
            </a:r>
            <a:r>
              <a:rPr lang="fr-FR" baseline="0" dirty="0" smtClean="0"/>
              <a:t> to </a:t>
            </a:r>
            <a:r>
              <a:rPr lang="fr-FR" baseline="0" dirty="0" err="1" smtClean="0"/>
              <a:t>attribute</a:t>
            </a:r>
            <a:r>
              <a:rPr lang="fr-FR" baseline="0" dirty="0" smtClean="0"/>
              <a:t> the </a:t>
            </a:r>
            <a:r>
              <a:rPr lang="fr-FR" baseline="0" dirty="0" err="1" smtClean="0"/>
              <a:t>role</a:t>
            </a:r>
            <a:r>
              <a:rPr lang="fr-FR" baseline="0" dirty="0" smtClean="0"/>
              <a:t> of </a:t>
            </a:r>
            <a:r>
              <a:rPr lang="fr-FR" baseline="0" dirty="0" err="1" smtClean="0"/>
              <a:t>different</a:t>
            </a:r>
            <a:r>
              <a:rPr lang="fr-FR" baseline="0" dirty="0" smtClean="0"/>
              <a:t> drivers to </a:t>
            </a:r>
            <a:r>
              <a:rPr lang="fr-FR" baseline="0" dirty="0" err="1" smtClean="0"/>
              <a:t>responses</a:t>
            </a:r>
            <a:r>
              <a:rPr lang="fr-FR" baseline="0" dirty="0" smtClean="0"/>
              <a:t> of land </a:t>
            </a:r>
            <a:r>
              <a:rPr lang="fr-FR" baseline="0" dirty="0" err="1" smtClean="0"/>
              <a:t>biosphere</a:t>
            </a:r>
            <a:r>
              <a:rPr lang="fr-FR" baseline="0" dirty="0" smtClean="0"/>
              <a:t> and </a:t>
            </a:r>
            <a:r>
              <a:rPr lang="fr-FR" baseline="0" dirty="0" err="1" smtClean="0"/>
              <a:t>oceans</a:t>
            </a:r>
            <a:r>
              <a:rPr lang="fr-FR" baseline="0" dirty="0" smtClean="0"/>
              <a:t>.</a:t>
            </a:r>
          </a:p>
          <a:p>
            <a:r>
              <a:rPr lang="fr-FR" baseline="0" dirty="0" smtClean="0"/>
              <a:t>2/ And essential to </a:t>
            </a:r>
            <a:r>
              <a:rPr lang="fr-FR" baseline="0" dirty="0" err="1" smtClean="0"/>
              <a:t>assess</a:t>
            </a:r>
            <a:r>
              <a:rPr lang="fr-FR" baseline="0" dirty="0" smtClean="0"/>
              <a:t> impacts of </a:t>
            </a:r>
            <a:r>
              <a:rPr lang="fr-FR" baseline="0" dirty="0" err="1" smtClean="0"/>
              <a:t>climate</a:t>
            </a:r>
            <a:r>
              <a:rPr lang="fr-FR" baseline="0" dirty="0" smtClean="0"/>
              <a:t> change and to </a:t>
            </a:r>
            <a:r>
              <a:rPr lang="fr-FR" baseline="0" dirty="0" err="1" smtClean="0"/>
              <a:t>develop</a:t>
            </a:r>
            <a:r>
              <a:rPr lang="fr-FR" baseline="0" dirty="0" smtClean="0"/>
              <a:t> </a:t>
            </a:r>
            <a:r>
              <a:rPr lang="fr-FR" baseline="0" dirty="0" err="1" smtClean="0"/>
              <a:t>policies</a:t>
            </a:r>
            <a:r>
              <a:rPr lang="fr-FR" baseline="0" dirty="0" smtClean="0"/>
              <a:t>….</a:t>
            </a:r>
          </a:p>
          <a:p>
            <a:r>
              <a:rPr lang="fr-FR" dirty="0" smtClean="0"/>
              <a:t> </a:t>
            </a:r>
            <a:endParaRPr lang="fr-FR" baseline="0" dirty="0" smtClean="0"/>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4</a:t>
            </a:fld>
            <a:endParaRPr lang="fr-FR"/>
          </a:p>
        </p:txBody>
      </p:sp>
    </p:spTree>
    <p:extLst>
      <p:ext uri="{BB962C8B-B14F-4D97-AF65-F5344CB8AC3E}">
        <p14:creationId xmlns:p14="http://schemas.microsoft.com/office/powerpoint/2010/main" val="245353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Simulations set up. Commencer par le couplé, traduction de la réalité = modification</a:t>
            </a:r>
            <a:r>
              <a:rPr lang="fr-FR" baseline="0" dirty="0" smtClean="0"/>
              <a:t> du bilan radiatif par l’ajour de GES</a:t>
            </a:r>
            <a:r>
              <a:rPr lang="fr-FR" dirty="0" smtClean="0"/>
              <a:t>. Climat : Impacts physique sur la land et </a:t>
            </a:r>
            <a:r>
              <a:rPr lang="fr-FR" dirty="0" err="1" smtClean="0"/>
              <a:t>ocean</a:t>
            </a:r>
            <a:r>
              <a:rPr lang="fr-FR" dirty="0" smtClean="0"/>
              <a:t> =</a:t>
            </a:r>
            <a:r>
              <a:rPr lang="fr-FR" baseline="0" dirty="0" smtClean="0"/>
              <a:t>&gt;</a:t>
            </a:r>
            <a:r>
              <a:rPr lang="fr-FR" dirty="0" smtClean="0"/>
              <a:t> augmentation de la température changement de précipitation/vents.</a:t>
            </a:r>
            <a:r>
              <a:rPr lang="fr-FR" baseline="0" dirty="0" smtClean="0"/>
              <a:t> Par ailleurs, le CO2 va avoir des impacts</a:t>
            </a:r>
            <a:r>
              <a:rPr lang="fr-FR" dirty="0" smtClean="0"/>
              <a:t> biogéochimiques sur ces</a:t>
            </a:r>
            <a:r>
              <a:rPr lang="fr-FR" baseline="0" dirty="0" smtClean="0"/>
              <a:t> mêmes composantes (</a:t>
            </a:r>
            <a:r>
              <a:rPr lang="fr-FR" baseline="0" dirty="0" err="1" smtClean="0"/>
              <a:t>ocean</a:t>
            </a:r>
            <a:r>
              <a:rPr lang="fr-FR" baseline="0" dirty="0" smtClean="0"/>
              <a:t>/land)</a:t>
            </a:r>
            <a:r>
              <a:rPr lang="fr-FR" dirty="0" smtClean="0"/>
              <a:t> =&gt; effet fertilisation. Ce qui nous intéresse c’est de comprendre</a:t>
            </a:r>
            <a:r>
              <a:rPr lang="fr-FR" baseline="0" dirty="0" smtClean="0"/>
              <a:t> l’effet radiatif et l’effet </a:t>
            </a:r>
            <a:r>
              <a:rPr lang="fr-FR" baseline="0" dirty="0" err="1" smtClean="0"/>
              <a:t>biogeochimique</a:t>
            </a:r>
            <a:r>
              <a:rPr lang="fr-FR" baseline="0" dirty="0" smtClean="0"/>
              <a:t> du CO2 sur les écosystèmes qui revient à comprendre la rétroaction climat-carbone.</a:t>
            </a:r>
          </a:p>
          <a:p>
            <a:r>
              <a:rPr lang="fr-FR" baseline="0" dirty="0" smtClean="0"/>
              <a:t>Pour cela, on fait deux simulations complémentaires, l’une dite découplée. dans laquelle l’effet radiatif du CO2 atmosphérique n’est pas pris en compte contrôle. On ne simule </a:t>
            </a:r>
            <a:r>
              <a:rPr lang="fr-FR" baseline="0" dirty="0" err="1" smtClean="0"/>
              <a:t>iici</a:t>
            </a:r>
            <a:r>
              <a:rPr lang="fr-FR" baseline="0" dirty="0" smtClean="0"/>
              <a:t> que l’effet biogéochimique du CO2 atmosphérique sur les </a:t>
            </a:r>
            <a:r>
              <a:rPr lang="fr-FR" baseline="0" dirty="0" err="1" smtClean="0"/>
              <a:t>écosytemes</a:t>
            </a:r>
            <a:r>
              <a:rPr lang="fr-FR" baseline="0" dirty="0" smtClean="0"/>
              <a:t> marins et terrestres. La différence entre les deux simulations couplée, et découplée, permet de mettre en évidence l’effet radiatif sur les écosystèmes.</a:t>
            </a:r>
          </a:p>
          <a:p>
            <a:r>
              <a:rPr lang="fr-FR" baseline="0" dirty="0" smtClean="0"/>
              <a:t>La dernière simulation n’impose aucune variation de CO2 atmosphérique, on reste à une concentration préindustriel, on considère un climat à l’équilibre. La différence entre cette simulation dite de contrôle et la simulation découplée permet d’évaluer l’effet biogéochimique du CO2 atmosphérique sur les écosystème. </a:t>
            </a:r>
            <a:endParaRPr lang="fr-FR" dirty="0"/>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5</a:t>
            </a:fld>
            <a:endParaRPr lang="fr-FR"/>
          </a:p>
        </p:txBody>
      </p:sp>
    </p:spTree>
    <p:extLst>
      <p:ext uri="{BB962C8B-B14F-4D97-AF65-F5344CB8AC3E}">
        <p14:creationId xmlns:p14="http://schemas.microsoft.com/office/powerpoint/2010/main" val="2453538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For the last IPCC</a:t>
            </a:r>
            <a:r>
              <a:rPr lang="fr-FR" baseline="0" dirty="0" smtClean="0"/>
              <a:t> report, </a:t>
            </a:r>
            <a:r>
              <a:rPr lang="fr-FR" baseline="0" dirty="0" err="1" smtClean="0"/>
              <a:t>some</a:t>
            </a:r>
            <a:r>
              <a:rPr lang="fr-FR" baseline="0" dirty="0" smtClean="0"/>
              <a:t> </a:t>
            </a:r>
            <a:r>
              <a:rPr lang="fr-FR" baseline="0" dirty="0" err="1" smtClean="0"/>
              <a:t>climate</a:t>
            </a:r>
            <a:r>
              <a:rPr lang="fr-FR" baseline="0" dirty="0" smtClean="0"/>
              <a:t> </a:t>
            </a:r>
            <a:r>
              <a:rPr lang="fr-FR" baseline="0" dirty="0" err="1" smtClean="0"/>
              <a:t>modelsles</a:t>
            </a:r>
            <a:r>
              <a:rPr lang="fr-FR" baseline="0" dirty="0" smtClean="0"/>
              <a:t> </a:t>
            </a:r>
            <a:r>
              <a:rPr lang="fr-FR" baseline="0" dirty="0" err="1" smtClean="0"/>
              <a:t>participated</a:t>
            </a:r>
            <a:r>
              <a:rPr lang="fr-FR" baseline="0" dirty="0" smtClean="0"/>
              <a:t> to the 5th </a:t>
            </a:r>
            <a:r>
              <a:rPr lang="fr-FR" baseline="0" dirty="0" err="1" smtClean="0"/>
              <a:t>Coupled</a:t>
            </a:r>
            <a:r>
              <a:rPr lang="fr-FR" baseline="0" dirty="0" smtClean="0"/>
              <a:t> Model </a:t>
            </a:r>
            <a:r>
              <a:rPr lang="fr-FR" baseline="0" dirty="0" err="1" smtClean="0"/>
              <a:t>Intercomparison</a:t>
            </a:r>
            <a:r>
              <a:rPr lang="fr-FR" baseline="0" dirty="0" smtClean="0"/>
              <a:t> Project and </a:t>
            </a:r>
            <a:r>
              <a:rPr lang="fr-FR" baseline="0" dirty="0" err="1" smtClean="0"/>
              <a:t>they</a:t>
            </a:r>
            <a:r>
              <a:rPr lang="fr-FR" baseline="0" dirty="0" smtClean="0"/>
              <a:t> </a:t>
            </a:r>
            <a:r>
              <a:rPr lang="fr-FR" baseline="0" dirty="0" err="1" smtClean="0"/>
              <a:t>did</a:t>
            </a:r>
            <a:r>
              <a:rPr lang="fr-FR" baseline="0" dirty="0" smtClean="0"/>
              <a:t> </a:t>
            </a:r>
            <a:r>
              <a:rPr lang="fr-FR" baseline="0" dirty="0" err="1" smtClean="0"/>
              <a:t>this</a:t>
            </a:r>
            <a:r>
              <a:rPr lang="fr-FR" baseline="0" dirty="0" smtClean="0"/>
              <a:t> set of </a:t>
            </a:r>
            <a:r>
              <a:rPr lang="fr-FR" baseline="0" dirty="0" err="1" smtClean="0"/>
              <a:t>three</a:t>
            </a:r>
            <a:r>
              <a:rPr lang="fr-FR" baseline="0" dirty="0" smtClean="0"/>
              <a:t> simulations </a:t>
            </a:r>
            <a:r>
              <a:rPr lang="fr-FR" baseline="0" dirty="0" err="1" smtClean="0"/>
              <a:t>that</a:t>
            </a:r>
            <a:r>
              <a:rPr lang="fr-FR" baseline="0" dirty="0" smtClean="0"/>
              <a:t> able us to </a:t>
            </a:r>
            <a:r>
              <a:rPr lang="fr-FR" baseline="0" dirty="0" err="1" smtClean="0"/>
              <a:t>disentangle</a:t>
            </a:r>
            <a:r>
              <a:rPr lang="fr-FR" baseline="0" dirty="0" smtClean="0"/>
              <a:t> the </a:t>
            </a:r>
            <a:r>
              <a:rPr lang="fr-FR" baseline="0" dirty="0" err="1" smtClean="0"/>
              <a:t>biogeochemical</a:t>
            </a:r>
            <a:r>
              <a:rPr lang="fr-FR" baseline="0" dirty="0" smtClean="0"/>
              <a:t> </a:t>
            </a:r>
            <a:r>
              <a:rPr lang="fr-FR" baseline="0" dirty="0" err="1" smtClean="0"/>
              <a:t>effect</a:t>
            </a:r>
            <a:r>
              <a:rPr lang="fr-FR" baseline="0" dirty="0" smtClean="0"/>
              <a:t> and the radiative </a:t>
            </a:r>
            <a:r>
              <a:rPr lang="fr-FR" baseline="0" dirty="0" err="1" smtClean="0"/>
              <a:t>effect</a:t>
            </a:r>
            <a:r>
              <a:rPr lang="fr-FR" baseline="0" dirty="0" smtClean="0"/>
              <a:t> of the </a:t>
            </a:r>
            <a:r>
              <a:rPr lang="fr-FR" baseline="0" dirty="0" err="1" smtClean="0"/>
              <a:t>atmospheric</a:t>
            </a:r>
            <a:r>
              <a:rPr lang="fr-FR" baseline="0" dirty="0" smtClean="0"/>
              <a:t> CO2 on the land and marine </a:t>
            </a:r>
            <a:r>
              <a:rPr lang="fr-FR" baseline="0" dirty="0" err="1" smtClean="0"/>
              <a:t>ecosystemes</a:t>
            </a:r>
            <a:r>
              <a:rPr lang="fr-FR" baseline="0" dirty="0" smtClean="0"/>
              <a:t>. Ces graphs représentent l’évolution la réponse en terme de flux net de de la </a:t>
            </a:r>
            <a:r>
              <a:rPr lang="fr-FR" baseline="0" dirty="0" err="1" smtClean="0"/>
              <a:t>biosphére</a:t>
            </a:r>
            <a:r>
              <a:rPr lang="fr-FR" baseline="0" dirty="0" smtClean="0"/>
              <a:t> terrestre ou océanique en fonction de l’augmentation de CO2 atmosphérique en partant d’une concentration préindustrielle jusqu’à une concentration finale égale à 4 fois la valeur initiale. </a:t>
            </a:r>
          </a:p>
          <a:p>
            <a:pPr marL="171450" indent="-171450">
              <a:buFontTx/>
              <a:buChar char="-"/>
            </a:pPr>
            <a:r>
              <a:rPr lang="fr-FR" baseline="0" dirty="0" smtClean="0"/>
              <a:t>Des valeurs positives des flux indiquent des sources et négatives sont des puits.  Ici, les valeurs sont négatives tout le temps ce sont des puits </a:t>
            </a:r>
            <a:r>
              <a:rPr lang="fr-FR" baseline="0" dirty="0" err="1" smtClean="0"/>
              <a:t>ocean</a:t>
            </a:r>
            <a:r>
              <a:rPr lang="fr-FR" baseline="0" dirty="0" smtClean="0"/>
              <a:t> et terre.</a:t>
            </a:r>
          </a:p>
          <a:p>
            <a:pPr marL="171450" indent="-171450">
              <a:buFontTx/>
              <a:buChar char="-"/>
            </a:pPr>
            <a:r>
              <a:rPr lang="fr-FR" baseline="0" dirty="0" smtClean="0"/>
              <a:t>D’autre part, dans le cas de biogéochimiques, les courbes décroissent ce qui indique une </a:t>
            </a:r>
            <a:r>
              <a:rPr lang="fr-FR" baseline="0" dirty="0" err="1" smtClean="0"/>
              <a:t>augementation</a:t>
            </a:r>
            <a:r>
              <a:rPr lang="fr-FR" baseline="0" dirty="0" smtClean="0"/>
              <a:t> de l’efficacité des puits, autrement appelé fertilisation. En revanche, lorsque l’on ajoute l’effet radiatif, ces courbes remontent, signifiant une diminution de l’efficacité de ces puits.</a:t>
            </a:r>
          </a:p>
          <a:p>
            <a:pPr marL="171450" indent="-171450">
              <a:buFontTx/>
              <a:buChar char="-"/>
            </a:pPr>
            <a:r>
              <a:rPr lang="fr-FR" baseline="0" dirty="0" smtClean="0"/>
              <a:t>Tous les modèles simulent la même chose mais la dispersion est plus grande dans le cas de la biosphère terrestre que par rapport à l’océan.</a:t>
            </a:r>
          </a:p>
          <a:p>
            <a:pPr marL="171450" indent="-171450">
              <a:buFontTx/>
              <a:buChar char="-"/>
            </a:pPr>
            <a:r>
              <a:rPr lang="fr-FR" baseline="0" dirty="0" smtClean="0"/>
              <a:t>Pour appréhender les impacts du changement climatiques nous devons réduire cette incertitude et cela nécessite de comprendre les processus de la biosphère terrestre. Deux approches complémentaires pour lesquelles les observations sont nécessaires, l’une est d’évaluer la sensibilité de la réponse du cycle du carbone à la </a:t>
            </a:r>
            <a:r>
              <a:rPr lang="fr-FR" baseline="0" dirty="0" err="1" smtClean="0"/>
              <a:t>paramétrisation</a:t>
            </a:r>
            <a:r>
              <a:rPr lang="fr-FR" baseline="0" dirty="0" smtClean="0"/>
              <a:t> du modèle, . L’autre est de chercher une relation entre les performances du modèle sur le période actuelle à la réponse future pour une variable donnée, c’est ce que l’on appelle les contraintes émergentes. Dans les deux cas, les observations sont nécessaires.</a:t>
            </a:r>
          </a:p>
          <a:p>
            <a:pPr marL="0" indent="0">
              <a:buFontTx/>
              <a:buNone/>
            </a:pPr>
            <a:endParaRPr lang="fr-FR" baseline="0" dirty="0" smtClean="0"/>
          </a:p>
          <a:p>
            <a:pPr marL="171450" indent="-171450">
              <a:buFont typeface="Symbol" charset="0"/>
              <a:buChar char=""/>
            </a:pPr>
            <a:r>
              <a:rPr lang="fr-FR" baseline="0" dirty="0" smtClean="0"/>
              <a:t>Contrainte émergente</a:t>
            </a:r>
          </a:p>
          <a:p>
            <a:pPr marL="171450" indent="-171450">
              <a:buFont typeface="Symbol" charset="0"/>
              <a:buChar char=""/>
            </a:pPr>
            <a:r>
              <a:rPr lang="fr-FR" baseline="0" dirty="0" smtClean="0"/>
              <a:t>Top-down </a:t>
            </a:r>
            <a:r>
              <a:rPr lang="fr-FR" baseline="0" dirty="0" err="1" smtClean="0"/>
              <a:t>approach</a:t>
            </a:r>
            <a:r>
              <a:rPr lang="fr-FR" baseline="0" dirty="0" smtClean="0"/>
              <a:t> vs </a:t>
            </a:r>
            <a:r>
              <a:rPr lang="fr-FR" baseline="0" dirty="0" err="1" smtClean="0"/>
              <a:t>bottom</a:t>
            </a:r>
            <a:r>
              <a:rPr lang="fr-FR" baseline="0" dirty="0" smtClean="0"/>
              <a:t>-up </a:t>
            </a:r>
            <a:r>
              <a:rPr lang="fr-FR" baseline="0" dirty="0" err="1" smtClean="0"/>
              <a:t>approach</a:t>
            </a:r>
            <a:endParaRPr lang="fr-FR" dirty="0" smtClean="0"/>
          </a:p>
          <a:p>
            <a:r>
              <a:rPr lang="fr-FR" dirty="0" smtClean="0"/>
              <a:t>Biblio</a:t>
            </a:r>
            <a:r>
              <a:rPr lang="fr-FR" baseline="0" dirty="0" smtClean="0"/>
              <a:t> : Hall and </a:t>
            </a:r>
            <a:r>
              <a:rPr lang="fr-FR" baseline="0" dirty="0" err="1" smtClean="0"/>
              <a:t>Qu</a:t>
            </a:r>
            <a:r>
              <a:rPr lang="fr-FR" baseline="0" dirty="0" smtClean="0"/>
              <a:t>, 2006, Cox and</a:t>
            </a:r>
            <a:endParaRPr lang="fr-FR" dirty="0" smtClean="0"/>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6</a:t>
            </a:fld>
            <a:endParaRPr lang="fr-FR"/>
          </a:p>
        </p:txBody>
      </p:sp>
    </p:spTree>
    <p:extLst>
      <p:ext uri="{BB962C8B-B14F-4D97-AF65-F5344CB8AC3E}">
        <p14:creationId xmlns:p14="http://schemas.microsoft.com/office/powerpoint/2010/main" val="245353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50 ECVS have been </a:t>
            </a:r>
            <a:r>
              <a:rPr lang="fr-FR" dirty="0" err="1" smtClean="0"/>
              <a:t>defined</a:t>
            </a:r>
            <a:r>
              <a:rPr lang="fr-FR" baseline="0" dirty="0" smtClean="0"/>
              <a:t> by the Global </a:t>
            </a:r>
            <a:r>
              <a:rPr lang="fr-FR" baseline="0" dirty="0" err="1" smtClean="0"/>
              <a:t>Climate</a:t>
            </a:r>
            <a:r>
              <a:rPr lang="fr-FR" baseline="0" dirty="0" smtClean="0"/>
              <a:t> </a:t>
            </a:r>
            <a:r>
              <a:rPr lang="fr-FR" baseline="0" dirty="0" err="1" smtClean="0"/>
              <a:t>Observing</a:t>
            </a:r>
            <a:r>
              <a:rPr lang="fr-FR" baseline="0" dirty="0" smtClean="0"/>
              <a:t> System in </a:t>
            </a:r>
            <a:r>
              <a:rPr lang="fr-FR" baseline="0" dirty="0" err="1" smtClean="0"/>
              <a:t>atmospheric</a:t>
            </a:r>
            <a:r>
              <a:rPr lang="fr-FR" baseline="0" dirty="0" smtClean="0"/>
              <a:t>, </a:t>
            </a:r>
            <a:r>
              <a:rPr lang="fr-FR" baseline="0" dirty="0" err="1" smtClean="0"/>
              <a:t>oceanic</a:t>
            </a:r>
            <a:r>
              <a:rPr lang="fr-FR" baseline="0" dirty="0" smtClean="0"/>
              <a:t> and </a:t>
            </a:r>
            <a:r>
              <a:rPr lang="fr-FR" baseline="0" dirty="0" err="1" smtClean="0"/>
              <a:t>terrestrial</a:t>
            </a:r>
            <a:r>
              <a:rPr lang="fr-FR" baseline="0" dirty="0" smtClean="0"/>
              <a:t> </a:t>
            </a:r>
            <a:r>
              <a:rPr lang="fr-FR" baseline="0" dirty="0" err="1" smtClean="0"/>
              <a:t>domains</a:t>
            </a:r>
            <a:r>
              <a:rPr lang="fr-FR" baseline="0" dirty="0" smtClean="0"/>
              <a:t>. </a:t>
            </a:r>
            <a:r>
              <a:rPr lang="fr-FR" baseline="0" dirty="0" err="1" smtClean="0"/>
              <a:t>These</a:t>
            </a:r>
            <a:r>
              <a:rPr lang="fr-FR" baseline="0" dirty="0" smtClean="0"/>
              <a:t> variables are </a:t>
            </a:r>
            <a:r>
              <a:rPr lang="fr-FR" baseline="0" dirty="0" err="1" smtClean="0"/>
              <a:t>technically</a:t>
            </a:r>
            <a:r>
              <a:rPr lang="fr-FR" baseline="0" dirty="0" smtClean="0"/>
              <a:t> and </a:t>
            </a:r>
            <a:r>
              <a:rPr lang="fr-FR" baseline="0" dirty="0" err="1" smtClean="0"/>
              <a:t>economically</a:t>
            </a:r>
            <a:r>
              <a:rPr lang="fr-FR" baseline="0" dirty="0" smtClean="0"/>
              <a:t> </a:t>
            </a:r>
            <a:r>
              <a:rPr lang="fr-FR" baseline="0" dirty="0" err="1" smtClean="0"/>
              <a:t>feasible</a:t>
            </a:r>
            <a:r>
              <a:rPr lang="fr-FR" baseline="0" dirty="0" smtClean="0"/>
              <a:t> for </a:t>
            </a:r>
            <a:r>
              <a:rPr lang="fr-FR" baseline="0" dirty="0" err="1" smtClean="0"/>
              <a:t>systematic</a:t>
            </a:r>
            <a:r>
              <a:rPr lang="fr-FR" baseline="0" dirty="0" smtClean="0"/>
              <a:t> observation. </a:t>
            </a:r>
            <a:r>
              <a:rPr lang="fr-FR" baseline="0" dirty="0" err="1" smtClean="0"/>
              <a:t>Among</a:t>
            </a:r>
            <a:r>
              <a:rPr lang="fr-FR" baseline="0" dirty="0" smtClean="0"/>
              <a:t> </a:t>
            </a:r>
            <a:r>
              <a:rPr lang="fr-FR" baseline="0" dirty="0" err="1" smtClean="0"/>
              <a:t>them</a:t>
            </a:r>
            <a:r>
              <a:rPr lang="fr-FR" baseline="0" dirty="0" smtClean="0"/>
              <a:t> 13 are </a:t>
            </a:r>
            <a:r>
              <a:rPr lang="fr-FR" baseline="0" dirty="0" err="1" smtClean="0"/>
              <a:t>provided</a:t>
            </a:r>
            <a:r>
              <a:rPr lang="fr-FR" baseline="0" dirty="0" smtClean="0"/>
              <a:t> by the ESA and are </a:t>
            </a:r>
            <a:r>
              <a:rPr lang="fr-FR" baseline="0" dirty="0" err="1" smtClean="0"/>
              <a:t>observed</a:t>
            </a:r>
            <a:r>
              <a:rPr lang="fr-FR" baseline="0" dirty="0" smtClean="0"/>
              <a:t> by satellites.</a:t>
            </a:r>
            <a:endParaRPr lang="fr-FR" dirty="0"/>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7</a:t>
            </a:fld>
            <a:endParaRPr lang="fr-FR"/>
          </a:p>
        </p:txBody>
      </p:sp>
    </p:spTree>
    <p:extLst>
      <p:ext uri="{BB962C8B-B14F-4D97-AF65-F5344CB8AC3E}">
        <p14:creationId xmlns:p14="http://schemas.microsoft.com/office/powerpoint/2010/main" val="245353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Celles qui</a:t>
            </a:r>
            <a:r>
              <a:rPr lang="fr-FR" baseline="0" dirty="0" smtClean="0"/>
              <a:t> m’intéresse principalement pour évaluer les modèles couplés et comprendre en particulier la rétroaction climat-carbone, sont les 6 présentées ici: les dire. </a:t>
            </a:r>
            <a:r>
              <a:rPr lang="fr-FR" baseline="0" dirty="0" err="1" smtClean="0"/>
              <a:t>They</a:t>
            </a:r>
            <a:r>
              <a:rPr lang="fr-FR" baseline="0" dirty="0" smtClean="0"/>
              <a:t> </a:t>
            </a:r>
            <a:r>
              <a:rPr lang="fr-FR" baseline="0" dirty="0" err="1" smtClean="0"/>
              <a:t>need</a:t>
            </a:r>
            <a:r>
              <a:rPr lang="fr-FR" baseline="0" dirty="0" smtClean="0"/>
              <a:t> to </a:t>
            </a:r>
            <a:r>
              <a:rPr lang="fr-FR" baseline="0" dirty="0" err="1" smtClean="0"/>
              <a:t>be</a:t>
            </a:r>
            <a:r>
              <a:rPr lang="fr-FR" baseline="0" dirty="0" smtClean="0"/>
              <a:t> </a:t>
            </a:r>
            <a:r>
              <a:rPr lang="fr-FR" baseline="0" dirty="0" err="1" smtClean="0"/>
              <a:t>available</a:t>
            </a:r>
            <a:r>
              <a:rPr lang="fr-FR" baseline="0" dirty="0" smtClean="0"/>
              <a:t> on a long </a:t>
            </a:r>
            <a:r>
              <a:rPr lang="fr-FR" baseline="0" dirty="0" err="1" smtClean="0"/>
              <a:t>period</a:t>
            </a:r>
            <a:r>
              <a:rPr lang="fr-FR" baseline="0" dirty="0" smtClean="0"/>
              <a:t> </a:t>
            </a:r>
            <a:r>
              <a:rPr lang="fr-FR" baseline="0" dirty="0" err="1" smtClean="0"/>
              <a:t>at</a:t>
            </a:r>
            <a:r>
              <a:rPr lang="fr-FR" baseline="0" dirty="0" smtClean="0"/>
              <a:t> least </a:t>
            </a:r>
            <a:r>
              <a:rPr lang="fr-FR" baseline="0" dirty="0" err="1" smtClean="0"/>
              <a:t>from</a:t>
            </a:r>
            <a:r>
              <a:rPr lang="fr-FR" baseline="0" dirty="0" smtClean="0"/>
              <a:t> 1980, </a:t>
            </a:r>
            <a:r>
              <a:rPr lang="fr-FR" baseline="0" dirty="0" err="1" smtClean="0"/>
              <a:t>at</a:t>
            </a:r>
            <a:r>
              <a:rPr lang="fr-FR" baseline="0" dirty="0" smtClean="0"/>
              <a:t> a global </a:t>
            </a:r>
            <a:r>
              <a:rPr lang="fr-FR" baseline="0" dirty="0" err="1" smtClean="0"/>
              <a:t>scale</a:t>
            </a:r>
            <a:r>
              <a:rPr lang="fr-FR" baseline="0" dirty="0" smtClean="0"/>
              <a:t> and </a:t>
            </a:r>
            <a:r>
              <a:rPr lang="fr-FR" baseline="0" dirty="0" err="1" smtClean="0"/>
              <a:t>at</a:t>
            </a:r>
            <a:r>
              <a:rPr lang="fr-FR" baseline="0" dirty="0" smtClean="0"/>
              <a:t> a spatial and temporal </a:t>
            </a:r>
            <a:r>
              <a:rPr lang="fr-FR" baseline="0" dirty="0" err="1" smtClean="0"/>
              <a:t>resolution</a:t>
            </a:r>
            <a:r>
              <a:rPr lang="fr-FR" baseline="0" dirty="0" smtClean="0"/>
              <a:t> </a:t>
            </a:r>
            <a:r>
              <a:rPr lang="fr-FR" baseline="0" dirty="0" err="1" smtClean="0"/>
              <a:t>high</a:t>
            </a:r>
            <a:r>
              <a:rPr lang="fr-FR" baseline="0" dirty="0" smtClean="0"/>
              <a:t> </a:t>
            </a:r>
            <a:r>
              <a:rPr lang="fr-FR" baseline="0" dirty="0" err="1" smtClean="0"/>
              <a:t>enough</a:t>
            </a:r>
            <a:r>
              <a:rPr lang="fr-FR" baseline="0" dirty="0" smtClean="0"/>
              <a:t> for </a:t>
            </a:r>
            <a:r>
              <a:rPr lang="fr-FR" baseline="0" dirty="0" err="1" smtClean="0"/>
              <a:t>coupled</a:t>
            </a:r>
            <a:r>
              <a:rPr lang="fr-FR" baseline="0" dirty="0" smtClean="0"/>
              <a:t> </a:t>
            </a:r>
            <a:r>
              <a:rPr lang="fr-FR" baseline="0" dirty="0" err="1" smtClean="0"/>
              <a:t>models</a:t>
            </a:r>
            <a:r>
              <a:rPr lang="fr-FR" baseline="0" dirty="0" smtClean="0"/>
              <a:t>, </a:t>
            </a:r>
            <a:r>
              <a:rPr lang="fr-FR" baseline="0" dirty="0" err="1" smtClean="0"/>
              <a:t>that</a:t>
            </a:r>
            <a:r>
              <a:rPr lang="fr-FR" baseline="0" dirty="0" smtClean="0"/>
              <a:t> </a:t>
            </a:r>
            <a:r>
              <a:rPr lang="fr-FR" baseline="0" dirty="0" err="1" smtClean="0"/>
              <a:t>is</a:t>
            </a:r>
            <a:r>
              <a:rPr lang="fr-FR" baseline="0" dirty="0" smtClean="0"/>
              <a:t> to </a:t>
            </a:r>
            <a:r>
              <a:rPr lang="fr-FR" baseline="0" dirty="0" err="1" smtClean="0"/>
              <a:t>say</a:t>
            </a:r>
            <a:r>
              <a:rPr lang="fr-FR" baseline="0" dirty="0" smtClean="0"/>
              <a:t> </a:t>
            </a:r>
            <a:r>
              <a:rPr lang="fr-FR" baseline="0" dirty="0" err="1" smtClean="0"/>
              <a:t>at</a:t>
            </a:r>
            <a:r>
              <a:rPr lang="fr-FR" baseline="0" dirty="0" smtClean="0"/>
              <a:t> least 2°x2°. All </a:t>
            </a:r>
            <a:r>
              <a:rPr lang="fr-FR" baseline="0" dirty="0" err="1" smtClean="0"/>
              <a:t>associated</a:t>
            </a:r>
            <a:r>
              <a:rPr lang="fr-FR" baseline="0" dirty="0" smtClean="0"/>
              <a:t> </a:t>
            </a:r>
            <a:r>
              <a:rPr lang="fr-FR" baseline="0" dirty="0" err="1" smtClean="0"/>
              <a:t>with</a:t>
            </a:r>
            <a:r>
              <a:rPr lang="fr-FR" baseline="0" dirty="0" smtClean="0"/>
              <a:t> </a:t>
            </a:r>
            <a:r>
              <a:rPr lang="fr-FR" baseline="0" dirty="0" err="1" smtClean="0"/>
              <a:t>their</a:t>
            </a:r>
            <a:r>
              <a:rPr lang="fr-FR" baseline="0" dirty="0" smtClean="0"/>
              <a:t> </a:t>
            </a:r>
            <a:r>
              <a:rPr lang="fr-FR" baseline="0" dirty="0" err="1" smtClean="0"/>
              <a:t>inherent</a:t>
            </a:r>
            <a:r>
              <a:rPr lang="fr-FR" baseline="0" dirty="0" smtClean="0"/>
              <a:t> </a:t>
            </a:r>
            <a:r>
              <a:rPr lang="fr-FR" baseline="0" err="1" smtClean="0"/>
              <a:t>uncertainties</a:t>
            </a:r>
            <a:r>
              <a:rPr lang="fr-FR" baseline="0" smtClean="0"/>
              <a:t>.</a:t>
            </a:r>
            <a:endParaRPr lang="fr-FR" dirty="0"/>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8</a:t>
            </a:fld>
            <a:endParaRPr lang="fr-FR"/>
          </a:p>
        </p:txBody>
      </p:sp>
    </p:spTree>
    <p:extLst>
      <p:ext uri="{BB962C8B-B14F-4D97-AF65-F5344CB8AC3E}">
        <p14:creationId xmlns:p14="http://schemas.microsoft.com/office/powerpoint/2010/main" val="245353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Celles qui</a:t>
            </a:r>
            <a:r>
              <a:rPr lang="fr-FR" baseline="0" dirty="0" smtClean="0"/>
              <a:t> m’intéresse principalement pour évaluer les modèles couplés et comprendre en particulier la rétroaction climat-carbone, sont les 6 présentées ici: les dire. </a:t>
            </a:r>
            <a:r>
              <a:rPr lang="en-US" dirty="0" smtClean="0"/>
              <a:t>Sur les 5</a:t>
            </a:r>
            <a:r>
              <a:rPr lang="en-US" baseline="0" dirty="0" smtClean="0"/>
              <a:t> variables </a:t>
            </a:r>
            <a:r>
              <a:rPr lang="en-US" baseline="0" dirty="0" err="1" smtClean="0"/>
              <a:t>que</a:t>
            </a:r>
            <a:r>
              <a:rPr lang="en-US" baseline="0" dirty="0" smtClean="0"/>
              <a:t> </a:t>
            </a:r>
            <a:r>
              <a:rPr lang="en-US" baseline="0" dirty="0" err="1" smtClean="0"/>
              <a:t>j’ai</a:t>
            </a:r>
            <a:r>
              <a:rPr lang="en-US" baseline="0" dirty="0" smtClean="0"/>
              <a:t> </a:t>
            </a:r>
            <a:r>
              <a:rPr lang="en-US" baseline="0" dirty="0" err="1" smtClean="0"/>
              <a:t>identifié</a:t>
            </a:r>
            <a:r>
              <a:rPr lang="en-US" baseline="0" dirty="0" smtClean="0"/>
              <a:t> </a:t>
            </a:r>
            <a:r>
              <a:rPr lang="en-US" baseline="0" dirty="0" err="1" smtClean="0"/>
              <a:t>comme</a:t>
            </a:r>
            <a:r>
              <a:rPr lang="en-US" baseline="0" dirty="0" smtClean="0"/>
              <a:t> </a:t>
            </a:r>
            <a:r>
              <a:rPr lang="en-US" baseline="0" dirty="0" err="1" smtClean="0"/>
              <a:t>nécessaires</a:t>
            </a:r>
            <a:r>
              <a:rPr lang="en-US" baseline="0" dirty="0" smtClean="0"/>
              <a:t> pour </a:t>
            </a:r>
            <a:r>
              <a:rPr lang="en-US" baseline="0" dirty="0" err="1" smtClean="0"/>
              <a:t>évaluer</a:t>
            </a:r>
            <a:r>
              <a:rPr lang="en-US" baseline="0" dirty="0" smtClean="0"/>
              <a:t> le cycle du </a:t>
            </a:r>
            <a:r>
              <a:rPr lang="en-US" baseline="0" dirty="0" err="1" smtClean="0"/>
              <a:t>carbone</a:t>
            </a:r>
            <a:r>
              <a:rPr lang="en-US" baseline="0" dirty="0" smtClean="0"/>
              <a:t> </a:t>
            </a:r>
            <a:r>
              <a:rPr lang="en-US" baseline="0" dirty="0" err="1" smtClean="0"/>
              <a:t>dans</a:t>
            </a:r>
            <a:r>
              <a:rPr lang="en-US" baseline="0" dirty="0" smtClean="0"/>
              <a:t> les </a:t>
            </a:r>
            <a:r>
              <a:rPr lang="en-US" baseline="0" dirty="0" err="1" smtClean="0"/>
              <a:t>modèles</a:t>
            </a:r>
            <a:r>
              <a:rPr lang="en-US" baseline="0" dirty="0" smtClean="0"/>
              <a:t> </a:t>
            </a:r>
            <a:r>
              <a:rPr lang="en-US" baseline="0" dirty="0" err="1" smtClean="0"/>
              <a:t>couplée</a:t>
            </a:r>
            <a:r>
              <a:rPr lang="en-US" baseline="0" dirty="0" smtClean="0"/>
              <a:t>, </a:t>
            </a:r>
            <a:r>
              <a:rPr lang="en-US" baseline="0" dirty="0" err="1" smtClean="0"/>
              <a:t>toutes</a:t>
            </a:r>
            <a:r>
              <a:rPr lang="en-US" baseline="0" dirty="0" smtClean="0"/>
              <a:t> </a:t>
            </a:r>
            <a:r>
              <a:rPr lang="en-US" baseline="0" dirty="0" err="1" smtClean="0"/>
              <a:t>présentent</a:t>
            </a:r>
            <a:r>
              <a:rPr lang="en-US" baseline="0" dirty="0" smtClean="0"/>
              <a:t> </a:t>
            </a:r>
            <a:r>
              <a:rPr lang="en-US" baseline="0" dirty="0" err="1" smtClean="0"/>
              <a:t>une</a:t>
            </a:r>
            <a:r>
              <a:rPr lang="en-US" baseline="0" dirty="0" smtClean="0"/>
              <a:t> </a:t>
            </a:r>
            <a:r>
              <a:rPr lang="en-US" baseline="0" dirty="0" err="1" smtClean="0"/>
              <a:t>résolution</a:t>
            </a:r>
            <a:r>
              <a:rPr lang="en-US" baseline="0" dirty="0" smtClean="0"/>
              <a:t> </a:t>
            </a:r>
            <a:r>
              <a:rPr lang="en-US" baseline="0" dirty="0" err="1" smtClean="0"/>
              <a:t>temporelle</a:t>
            </a:r>
            <a:r>
              <a:rPr lang="en-US" baseline="0" dirty="0" smtClean="0"/>
              <a:t> et </a:t>
            </a:r>
            <a:r>
              <a:rPr lang="en-US" baseline="0" dirty="0" err="1" smtClean="0"/>
              <a:t>spatiale</a:t>
            </a:r>
            <a:r>
              <a:rPr lang="en-US" baseline="0" dirty="0" smtClean="0"/>
              <a:t> </a:t>
            </a:r>
            <a:r>
              <a:rPr lang="en-US" baseline="0" dirty="0" err="1" smtClean="0"/>
              <a:t>suffisante</a:t>
            </a:r>
            <a:r>
              <a:rPr lang="en-US" baseline="0" dirty="0" smtClean="0"/>
              <a:t> en </a:t>
            </a:r>
            <a:r>
              <a:rPr lang="en-US" baseline="0" dirty="0" err="1" smtClean="0"/>
              <a:t>revanche</a:t>
            </a:r>
            <a:r>
              <a:rPr lang="en-US" baseline="0" dirty="0" smtClean="0"/>
              <a:t> , </a:t>
            </a:r>
            <a:r>
              <a:rPr lang="en-US" baseline="0" dirty="0" err="1" smtClean="0"/>
              <a:t>elles</a:t>
            </a:r>
            <a:r>
              <a:rPr lang="en-US" baseline="0" dirty="0" smtClean="0"/>
              <a:t> ne </a:t>
            </a:r>
            <a:r>
              <a:rPr lang="en-US" baseline="0" dirty="0" err="1" smtClean="0"/>
              <a:t>couvrent</a:t>
            </a:r>
            <a:r>
              <a:rPr lang="en-US" baseline="0" dirty="0" smtClean="0"/>
              <a:t> pas la </a:t>
            </a:r>
            <a:r>
              <a:rPr lang="en-US" baseline="0" dirty="0" err="1" smtClean="0"/>
              <a:t>même</a:t>
            </a:r>
            <a:r>
              <a:rPr lang="en-US" baseline="0" dirty="0" smtClean="0"/>
              <a:t> </a:t>
            </a:r>
            <a:r>
              <a:rPr lang="en-US" baseline="0" dirty="0" err="1" smtClean="0"/>
              <a:t>période</a:t>
            </a:r>
            <a:r>
              <a:rPr lang="en-US" baseline="0" dirty="0" smtClean="0"/>
              <a:t>, on </a:t>
            </a:r>
            <a:r>
              <a:rPr lang="en-US" baseline="0" dirty="0" err="1" smtClean="0"/>
              <a:t>voit</a:t>
            </a:r>
            <a:r>
              <a:rPr lang="en-US" baseline="0" dirty="0" smtClean="0"/>
              <a:t> </a:t>
            </a:r>
            <a:r>
              <a:rPr lang="en-US" baseline="0" dirty="0" err="1" smtClean="0"/>
              <a:t>une</a:t>
            </a:r>
            <a:r>
              <a:rPr lang="en-US" baseline="0" dirty="0" smtClean="0"/>
              <a:t> </a:t>
            </a:r>
            <a:r>
              <a:rPr lang="en-US" baseline="0" dirty="0" err="1" smtClean="0"/>
              <a:t>différence</a:t>
            </a:r>
            <a:r>
              <a:rPr lang="en-US" baseline="0" dirty="0" smtClean="0"/>
              <a:t> </a:t>
            </a:r>
            <a:r>
              <a:rPr lang="en-US" baseline="0" dirty="0" err="1" smtClean="0"/>
              <a:t>importante</a:t>
            </a:r>
            <a:r>
              <a:rPr lang="en-US" baseline="0" dirty="0" smtClean="0"/>
              <a:t> et pour les surfaces </a:t>
            </a:r>
            <a:r>
              <a:rPr lang="en-US" baseline="0" dirty="0" err="1" smtClean="0"/>
              <a:t>brulees</a:t>
            </a:r>
            <a:r>
              <a:rPr lang="en-US" baseline="0" dirty="0" smtClean="0"/>
              <a:t> </a:t>
            </a:r>
            <a:r>
              <a:rPr lang="en-US" baseline="0" dirty="0" err="1" smtClean="0"/>
              <a:t>notamment</a:t>
            </a:r>
            <a:r>
              <a:rPr lang="en-US" baseline="0" dirty="0" smtClean="0"/>
              <a:t>, la </a:t>
            </a:r>
            <a:r>
              <a:rPr lang="en-US" baseline="0" dirty="0" err="1" smtClean="0"/>
              <a:t>durée</a:t>
            </a:r>
            <a:r>
              <a:rPr lang="en-US" baseline="0" dirty="0" smtClean="0"/>
              <a:t> </a:t>
            </a:r>
            <a:r>
              <a:rPr lang="en-US" baseline="0" dirty="0" err="1" smtClean="0"/>
              <a:t>d’observations</a:t>
            </a:r>
            <a:r>
              <a:rPr lang="en-US" baseline="0" dirty="0" smtClean="0"/>
              <a:t> </a:t>
            </a:r>
            <a:r>
              <a:rPr lang="en-US" baseline="0" dirty="0" err="1" smtClean="0"/>
              <a:t>est</a:t>
            </a:r>
            <a:r>
              <a:rPr lang="en-US" baseline="0" dirty="0" smtClean="0"/>
              <a:t> </a:t>
            </a:r>
            <a:r>
              <a:rPr lang="en-US" baseline="0" dirty="0" err="1" smtClean="0"/>
              <a:t>insuffisate</a:t>
            </a:r>
            <a:r>
              <a:rPr lang="en-US" baseline="0" dirty="0" smtClean="0"/>
              <a:t> pour </a:t>
            </a:r>
            <a:r>
              <a:rPr lang="en-US" baseline="0" dirty="0" err="1" smtClean="0"/>
              <a:t>évaluer</a:t>
            </a:r>
            <a:r>
              <a:rPr lang="en-US" baseline="0" dirty="0" smtClean="0"/>
              <a:t> les </a:t>
            </a:r>
            <a:r>
              <a:rPr lang="en-US" baseline="0" dirty="0" err="1" smtClean="0"/>
              <a:t>modèles</a:t>
            </a:r>
            <a:r>
              <a:rPr lang="en-US" baseline="0" dirty="0" smtClean="0"/>
              <a:t> de </a:t>
            </a:r>
            <a:r>
              <a:rPr lang="en-US" baseline="0" dirty="0" err="1" smtClean="0"/>
              <a:t>manière</a:t>
            </a:r>
            <a:r>
              <a:rPr lang="en-US" baseline="0" dirty="0" smtClean="0"/>
              <a:t> </a:t>
            </a:r>
            <a:r>
              <a:rPr lang="en-US" baseline="0" dirty="0" err="1" smtClean="0"/>
              <a:t>robuste</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Among them, </a:t>
            </a:r>
            <a:r>
              <a:rPr lang="en-US" baseline="0" dirty="0" err="1" smtClean="0"/>
              <a:t>l’humidité</a:t>
            </a:r>
            <a:r>
              <a:rPr lang="en-US" baseline="0" dirty="0" smtClean="0"/>
              <a:t> du sol </a:t>
            </a:r>
            <a:r>
              <a:rPr lang="en-US" baseline="0" dirty="0" err="1" smtClean="0"/>
              <a:t>couvre</a:t>
            </a:r>
            <a:r>
              <a:rPr lang="en-US" baseline="0" dirty="0" smtClean="0"/>
              <a:t> la plus </a:t>
            </a:r>
            <a:r>
              <a:rPr lang="en-US" baseline="0" dirty="0" err="1" smtClean="0"/>
              <a:t>grande</a:t>
            </a:r>
            <a:r>
              <a:rPr lang="en-US" baseline="0" dirty="0" smtClean="0"/>
              <a:t> </a:t>
            </a:r>
            <a:r>
              <a:rPr lang="en-US" baseline="0" dirty="0" err="1" smtClean="0"/>
              <a:t>période</a:t>
            </a:r>
            <a:r>
              <a:rPr lang="en-US" baseline="0" dirty="0" smtClean="0"/>
              <a:t>.</a:t>
            </a:r>
          </a:p>
          <a:p>
            <a:endParaRPr lang="fr-FR" dirty="0"/>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9</a:t>
            </a:fld>
            <a:endParaRPr lang="fr-FR"/>
          </a:p>
        </p:txBody>
      </p:sp>
    </p:spTree>
    <p:extLst>
      <p:ext uri="{BB962C8B-B14F-4D97-AF65-F5344CB8AC3E}">
        <p14:creationId xmlns:p14="http://schemas.microsoft.com/office/powerpoint/2010/main" val="2453538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 combinée et V2 sur la période 1979-2014</a:t>
            </a:r>
          </a:p>
          <a:p>
            <a:r>
              <a:rPr lang="fr-FR" dirty="0" smtClean="0"/>
              <a:t>2/ Au début</a:t>
            </a:r>
            <a:r>
              <a:rPr lang="fr-FR" baseline="0" dirty="0" smtClean="0"/>
              <a:t> des années 1980, un seul satellite fournit ces observations alors qu’à partir des années 2000, l’humidité du sol est fournit par </a:t>
            </a:r>
            <a:r>
              <a:rPr lang="fr-FR" baseline="0" dirty="0" err="1" smtClean="0"/>
              <a:t>plusierus</a:t>
            </a:r>
            <a:r>
              <a:rPr lang="fr-FR" baseline="0" dirty="0" smtClean="0"/>
              <a:t> </a:t>
            </a:r>
            <a:r>
              <a:rPr lang="fr-FR" baseline="0" dirty="0" err="1" smtClean="0"/>
              <a:t>statellites</a:t>
            </a:r>
            <a:r>
              <a:rPr lang="fr-FR" baseline="0" dirty="0" smtClean="0"/>
              <a:t> </a:t>
            </a:r>
            <a:r>
              <a:rPr lang="fr-FR" baseline="0" dirty="0" err="1" smtClean="0"/>
              <a:t>etleur</a:t>
            </a:r>
            <a:r>
              <a:rPr lang="fr-FR" baseline="0" dirty="0" smtClean="0"/>
              <a:t> durée de fonctionnement se recoupent. Ce qui laisse penser à une meilleure couverture spatiale et temporelle. </a:t>
            </a:r>
          </a:p>
          <a:p>
            <a:endParaRPr lang="fr-FR" dirty="0" smtClean="0"/>
          </a:p>
          <a:p>
            <a:r>
              <a:rPr lang="fr-FR" dirty="0" smtClean="0"/>
              <a:t>Instruments utilisés</a:t>
            </a:r>
            <a:r>
              <a:rPr lang="fr-FR" baseline="0" dirty="0" smtClean="0"/>
              <a:t> pour les observations d’humidité du sol v02.2 : SMMR (Nimbus-7 – NASA – 1978-1987), SMM/I (DMSP-F8/10/11/12/13/14/15 – NOAA -1987-2014), TMI (TRMM- Nasa 1998-2015), AMI-WS (ERS-1.1991-2000/ ERS-2.1995-2011 – ESA), ASCAT (</a:t>
            </a:r>
            <a:r>
              <a:rPr lang="fr-FR" baseline="0" dirty="0" err="1" smtClean="0"/>
              <a:t>Metop</a:t>
            </a:r>
            <a:r>
              <a:rPr lang="fr-FR" baseline="0" dirty="0" smtClean="0"/>
              <a:t>-A/B/C – ESA – </a:t>
            </a:r>
            <a:r>
              <a:rPr lang="fr-FR" baseline="0" dirty="0" err="1" smtClean="0"/>
              <a:t>from</a:t>
            </a:r>
            <a:r>
              <a:rPr lang="fr-FR" baseline="0" dirty="0" smtClean="0"/>
              <a:t> 2006), AMSR-E (AQUA –NASA, </a:t>
            </a:r>
            <a:r>
              <a:rPr lang="fr-FR" baseline="0" dirty="0" err="1" smtClean="0"/>
              <a:t>from</a:t>
            </a:r>
            <a:r>
              <a:rPr lang="fr-FR" baseline="0" dirty="0" smtClean="0"/>
              <a:t> 2002), </a:t>
            </a:r>
            <a:r>
              <a:rPr lang="fr-FR" baseline="0" dirty="0" err="1" smtClean="0"/>
              <a:t>Windsat</a:t>
            </a:r>
            <a:r>
              <a:rPr lang="fr-FR" baseline="0" dirty="0" smtClean="0"/>
              <a:t> (Coriolis . NRL, </a:t>
            </a:r>
            <a:r>
              <a:rPr lang="fr-FR" baseline="0" dirty="0" err="1" smtClean="0"/>
              <a:t>from</a:t>
            </a:r>
            <a:r>
              <a:rPr lang="fr-FR" baseline="0" dirty="0" smtClean="0"/>
              <a:t> 2003), AMSR2 (GCOM-W1/W2/W3 – NASA, </a:t>
            </a:r>
            <a:r>
              <a:rPr lang="fr-FR" baseline="0" dirty="0" err="1" smtClean="0"/>
              <a:t>from</a:t>
            </a:r>
            <a:r>
              <a:rPr lang="fr-FR" baseline="0" dirty="0" smtClean="0"/>
              <a:t> 2012) -&gt; 8 satellites</a:t>
            </a:r>
          </a:p>
          <a:p>
            <a:r>
              <a:rPr lang="fr-FR" baseline="0" dirty="0" smtClean="0"/>
              <a:t>Change </a:t>
            </a:r>
            <a:r>
              <a:rPr lang="fr-FR" baseline="0" dirty="0" err="1" smtClean="0"/>
              <a:t>from</a:t>
            </a:r>
            <a:r>
              <a:rPr lang="fr-FR" baseline="0" dirty="0" smtClean="0"/>
              <a:t> v02.1 : </a:t>
            </a:r>
            <a:r>
              <a:rPr lang="fr-FR" baseline="0" dirty="0" err="1" smtClean="0"/>
              <a:t>improvement</a:t>
            </a:r>
            <a:r>
              <a:rPr lang="fr-FR" baseline="0" dirty="0" smtClean="0"/>
              <a:t> of spatial and temporal </a:t>
            </a:r>
            <a:r>
              <a:rPr lang="fr-FR" baseline="0" dirty="0" err="1" smtClean="0"/>
              <a:t>coverage</a:t>
            </a:r>
            <a:r>
              <a:rPr lang="fr-FR" baseline="0" dirty="0" smtClean="0"/>
              <a:t> </a:t>
            </a:r>
            <a:r>
              <a:rPr lang="fr-FR" baseline="0" dirty="0" err="1" smtClean="0"/>
              <a:t>especially</a:t>
            </a:r>
            <a:r>
              <a:rPr lang="fr-FR" baseline="0" dirty="0" smtClean="0"/>
              <a:t> </a:t>
            </a:r>
            <a:r>
              <a:rPr lang="fr-FR" baseline="0" dirty="0" err="1" smtClean="0"/>
              <a:t>during</a:t>
            </a:r>
            <a:r>
              <a:rPr lang="fr-FR" baseline="0" dirty="0" smtClean="0"/>
              <a:t> 2002-2006 (due to a </a:t>
            </a:r>
            <a:r>
              <a:rPr lang="fr-FR" baseline="0" dirty="0" err="1" smtClean="0"/>
              <a:t>failure</a:t>
            </a:r>
            <a:r>
              <a:rPr lang="fr-FR" baseline="0" dirty="0" smtClean="0"/>
              <a:t> in ERS-AMI) </a:t>
            </a:r>
            <a:r>
              <a:rPr lang="fr-FR" baseline="0" dirty="0" err="1" smtClean="0"/>
              <a:t>filled</a:t>
            </a:r>
            <a:r>
              <a:rPr lang="fr-FR" baseline="0" dirty="0" smtClean="0"/>
              <a:t> </a:t>
            </a:r>
            <a:r>
              <a:rPr lang="fr-FR" baseline="0" dirty="0" err="1" smtClean="0"/>
              <a:t>with</a:t>
            </a:r>
            <a:r>
              <a:rPr lang="fr-FR" baseline="0" dirty="0" smtClean="0"/>
              <a:t> observations </a:t>
            </a:r>
            <a:r>
              <a:rPr lang="fr-FR" baseline="0" dirty="0" err="1" smtClean="0"/>
              <a:t>from</a:t>
            </a:r>
            <a:r>
              <a:rPr lang="fr-FR" baseline="0" dirty="0" smtClean="0"/>
              <a:t> AMSR-E.</a:t>
            </a:r>
          </a:p>
          <a:p>
            <a:r>
              <a:rPr lang="fr-FR" baseline="0" dirty="0" smtClean="0"/>
              <a:t>Demander à Patricia la même chose pour le CO2 : IASI? (</a:t>
            </a:r>
            <a:r>
              <a:rPr lang="fr-FR" baseline="0" dirty="0" err="1" smtClean="0"/>
              <a:t>Metop</a:t>
            </a:r>
            <a:r>
              <a:rPr lang="fr-FR" baseline="0" dirty="0" smtClean="0"/>
              <a:t>-A/B/C, CNES/</a:t>
            </a:r>
            <a:r>
              <a:rPr lang="fr-FR" baseline="0" dirty="0" err="1" smtClean="0"/>
              <a:t>Eumetsat</a:t>
            </a:r>
            <a:r>
              <a:rPr lang="fr-FR" baseline="0" dirty="0" smtClean="0"/>
              <a:t>)</a:t>
            </a:r>
          </a:p>
        </p:txBody>
      </p:sp>
      <p:sp>
        <p:nvSpPr>
          <p:cNvPr id="4" name="Espace réservé du numéro de diapositive 3"/>
          <p:cNvSpPr>
            <a:spLocks noGrp="1"/>
          </p:cNvSpPr>
          <p:nvPr>
            <p:ph type="sldNum" sz="quarter" idx="10"/>
          </p:nvPr>
        </p:nvSpPr>
        <p:spPr/>
        <p:txBody>
          <a:bodyPr/>
          <a:lstStyle/>
          <a:p>
            <a:fld id="{F203D59A-D5D0-B745-82E0-07A62563330B}" type="slidenum">
              <a:rPr lang="fr-FR" smtClean="0"/>
              <a:t>10</a:t>
            </a:fld>
            <a:endParaRPr lang="fr-FR"/>
          </a:p>
        </p:txBody>
      </p:sp>
    </p:spTree>
    <p:extLst>
      <p:ext uri="{BB962C8B-B14F-4D97-AF65-F5344CB8AC3E}">
        <p14:creationId xmlns:p14="http://schemas.microsoft.com/office/powerpoint/2010/main" val="149517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55E47A-D40E-C24A-BA98-CEE6E405FC65}" type="datetimeFigureOut">
              <a:t>15/03/16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105504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5E47A-D40E-C24A-BA98-CEE6E405FC65}" type="datetimeFigureOut">
              <a:t>15/03/16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121241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5E47A-D40E-C24A-BA98-CEE6E405FC65}" type="datetimeFigureOut">
              <a:t>15/03/16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680568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5E47A-D40E-C24A-BA98-CEE6E405FC65}" type="datetimeFigureOut">
              <a:t>15/03/16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1918058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55E47A-D40E-C24A-BA98-CEE6E405FC65}" type="datetimeFigureOut">
              <a:t>15/03/16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1441120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55E47A-D40E-C24A-BA98-CEE6E405FC65}" type="datetimeFigureOut">
              <a:t>15/03/16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327942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55E47A-D40E-C24A-BA98-CEE6E405FC65}" type="datetimeFigureOut">
              <a:t>15/03/16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789552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55E47A-D40E-C24A-BA98-CEE6E405FC65}" type="datetimeFigureOut">
              <a:t>15/03/16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2106558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5E47A-D40E-C24A-BA98-CEE6E405FC65}" type="datetimeFigureOut">
              <a:t>15/03/16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338331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55E47A-D40E-C24A-BA98-CEE6E405FC65}" type="datetimeFigureOut">
              <a:t>15/03/16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358843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55E47A-D40E-C24A-BA98-CEE6E405FC65}" type="datetimeFigureOut">
              <a:t>15/03/16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42D0D-FA81-C245-BC49-B6E3ED382DE0}" type="slidenum">
              <a:t>‹#›</a:t>
            </a:fld>
            <a:endParaRPr lang="en-US"/>
          </a:p>
        </p:txBody>
      </p:sp>
    </p:spTree>
    <p:extLst>
      <p:ext uri="{BB962C8B-B14F-4D97-AF65-F5344CB8AC3E}">
        <p14:creationId xmlns:p14="http://schemas.microsoft.com/office/powerpoint/2010/main" val="5018138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5E47A-D40E-C24A-BA98-CEE6E405FC65}" type="datetimeFigureOut">
              <a:t>15/03/16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42D0D-FA81-C245-BC49-B6E3ED382DE0}" type="slidenum">
              <a:t>‹#›</a:t>
            </a:fld>
            <a:endParaRPr lang="en-US"/>
          </a:p>
        </p:txBody>
      </p:sp>
    </p:spTree>
    <p:extLst>
      <p:ext uri="{BB962C8B-B14F-4D97-AF65-F5344CB8AC3E}">
        <p14:creationId xmlns:p14="http://schemas.microsoft.com/office/powerpoint/2010/main" val="3893317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3.emf"/><Relationship Id="rId12" Type="http://schemas.openxmlformats.org/officeDocument/2006/relationships/image" Target="../media/image24.tiff"/><Relationship Id="rId13"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8" Type="http://schemas.openxmlformats.org/officeDocument/2006/relationships/image" Target="../media/image20.emf"/><Relationship Id="rId9" Type="http://schemas.openxmlformats.org/officeDocument/2006/relationships/image" Target="../media/image21.emf"/><Relationship Id="rId10"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6.wdp"/><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4.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40.jpeg"/><Relationship Id="rId5" Type="http://schemas.microsoft.com/office/2007/relationships/hdphoto" Target="../media/hdphoto7.wdp"/><Relationship Id="rId1" Type="http://schemas.openxmlformats.org/officeDocument/2006/relationships/slideLayout" Target="../slideLayouts/slideLayout1.xml"/><Relationship Id="rId2"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microsoft.com/office/2007/relationships/hdphoto" Target="../media/hdphoto2.wdp"/><Relationship Id="rId5"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9.png"/><Relationship Id="rId5" Type="http://schemas.microsoft.com/office/2007/relationships/hdphoto" Target="../media/hdphoto3.wdp"/><Relationship Id="rId6" Type="http://schemas.openxmlformats.org/officeDocument/2006/relationships/image" Target="../media/image10.png"/><Relationship Id="rId7"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5.wdp"/><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5.wdp"/><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5.wdp"/><Relationship Id="rId5" Type="http://schemas.openxmlformats.org/officeDocument/2006/relationships/image" Target="../media/image6.png"/><Relationship Id="rId6" Type="http://schemas.openxmlformats.org/officeDocument/2006/relationships/image" Target="../media/image14.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 y="6234141"/>
            <a:ext cx="9143998" cy="623859"/>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ogo_ipsl.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 y="6385279"/>
            <a:ext cx="1553447" cy="383184"/>
          </a:xfrm>
          <a:prstGeom prst="rect">
            <a:avLst/>
          </a:prstGeom>
          <a:noFill/>
          <a:ln>
            <a:noFill/>
          </a:ln>
        </p:spPr>
      </p:pic>
      <p:pic>
        <p:nvPicPr>
          <p:cNvPr id="10" name="Picture 9" descr="mr_298_1.jpg"/>
          <p:cNvPicPr>
            <a:picLocks noChangeAspect="1"/>
          </p:cNvPicPr>
          <p:nvPr/>
        </p:nvPicPr>
        <p:blipFill>
          <a:blip r:embed="rId4">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5246648" y="6263271"/>
            <a:ext cx="430252" cy="549578"/>
          </a:xfrm>
          <a:prstGeom prst="rect">
            <a:avLst/>
          </a:prstGeom>
        </p:spPr>
      </p:pic>
      <p:sp>
        <p:nvSpPr>
          <p:cNvPr id="11" name="TextBox 10"/>
          <p:cNvSpPr txBox="1"/>
          <p:nvPr/>
        </p:nvSpPr>
        <p:spPr>
          <a:xfrm>
            <a:off x="2116575" y="1179793"/>
            <a:ext cx="4910851" cy="4955203"/>
          </a:xfrm>
          <a:prstGeom prst="rect">
            <a:avLst/>
          </a:prstGeom>
          <a:noFill/>
        </p:spPr>
        <p:txBody>
          <a:bodyPr wrap="square" rtlCol="0">
            <a:spAutoFit/>
          </a:bodyPr>
          <a:lstStyle/>
          <a:p>
            <a:pPr algn="ctr"/>
            <a:r>
              <a:rPr lang="en-US" sz="2000" dirty="0" smtClean="0">
                <a:solidFill>
                  <a:srgbClr val="FFFFFF"/>
                </a:solidFill>
                <a:latin typeface="Gill Sans"/>
                <a:cs typeface="Gill Sans"/>
              </a:rPr>
              <a:t>Role of ECVs in </a:t>
            </a:r>
          </a:p>
          <a:p>
            <a:pPr algn="ctr"/>
            <a:r>
              <a:rPr lang="en-US" sz="2000" dirty="0">
                <a:solidFill>
                  <a:srgbClr val="FFFFFF"/>
                </a:solidFill>
                <a:latin typeface="Gill Sans"/>
                <a:cs typeface="Gill Sans"/>
              </a:rPr>
              <a:t>c</a:t>
            </a:r>
            <a:r>
              <a:rPr lang="en-US" sz="2000" dirty="0" smtClean="0">
                <a:solidFill>
                  <a:srgbClr val="FFFFFF"/>
                </a:solidFill>
                <a:latin typeface="Gill Sans"/>
                <a:cs typeface="Gill Sans"/>
              </a:rPr>
              <a:t>limate-carbon feedback </a:t>
            </a:r>
          </a:p>
          <a:p>
            <a:pPr algn="ctr"/>
            <a:r>
              <a:rPr lang="en-US" sz="2000" dirty="0" smtClean="0">
                <a:solidFill>
                  <a:srgbClr val="FFFFFF"/>
                </a:solidFill>
                <a:latin typeface="Gill Sans"/>
                <a:cs typeface="Gill Sans"/>
              </a:rPr>
              <a:t>assessment</a:t>
            </a:r>
            <a:endParaRPr lang="en-US" sz="2000" dirty="0">
              <a:solidFill>
                <a:srgbClr val="FFFFFF"/>
              </a:solidFill>
              <a:latin typeface="Gill Sans"/>
              <a:cs typeface="Gill Sans"/>
            </a:endParaRPr>
          </a:p>
          <a:p>
            <a:pPr algn="ctr"/>
            <a:endParaRPr lang="en-US" sz="2000" dirty="0">
              <a:solidFill>
                <a:srgbClr val="FFFFFF"/>
              </a:solidFill>
              <a:latin typeface="Gill Sans"/>
              <a:cs typeface="Gill Sans"/>
            </a:endParaRPr>
          </a:p>
          <a:p>
            <a:pPr algn="ctr"/>
            <a:endParaRPr lang="en-US" sz="2000" dirty="0">
              <a:solidFill>
                <a:srgbClr val="FFFFFF"/>
              </a:solidFill>
              <a:latin typeface="Gill Sans"/>
              <a:cs typeface="Gill Sans"/>
            </a:endParaRPr>
          </a:p>
          <a:p>
            <a:pPr algn="ctr"/>
            <a:endParaRPr lang="en-US" sz="2000" dirty="0">
              <a:solidFill>
                <a:srgbClr val="FFFFFF"/>
              </a:solidFill>
              <a:latin typeface="Gill Sans"/>
              <a:cs typeface="Gill Sans"/>
            </a:endParaRPr>
          </a:p>
          <a:p>
            <a:pPr algn="ctr"/>
            <a:endParaRPr lang="en-US" sz="2000" dirty="0">
              <a:solidFill>
                <a:srgbClr val="FFFFFF"/>
              </a:solidFill>
              <a:latin typeface="Gill Sans"/>
              <a:cs typeface="Gill Sans"/>
            </a:endParaRPr>
          </a:p>
          <a:p>
            <a:pPr algn="ctr"/>
            <a:endParaRPr lang="en-US" sz="2000" dirty="0">
              <a:solidFill>
                <a:srgbClr val="FFFFFF"/>
              </a:solidFill>
              <a:latin typeface="Gill Sans"/>
              <a:cs typeface="Gill Sans"/>
            </a:endParaRPr>
          </a:p>
          <a:p>
            <a:pPr algn="ctr"/>
            <a:endParaRPr lang="en-US" sz="2000" dirty="0">
              <a:solidFill>
                <a:srgbClr val="FFFFFF"/>
              </a:solidFill>
              <a:latin typeface="Gill Sans"/>
              <a:cs typeface="Gill Sans"/>
            </a:endParaRPr>
          </a:p>
          <a:p>
            <a:pPr algn="ctr"/>
            <a:endParaRPr lang="en-US" sz="1200" dirty="0">
              <a:solidFill>
                <a:srgbClr val="FFFFFF"/>
              </a:solidFill>
              <a:latin typeface="Gill Sans"/>
              <a:cs typeface="Gill Sans"/>
            </a:endParaRPr>
          </a:p>
          <a:p>
            <a:pPr algn="ctr"/>
            <a:endParaRPr lang="en-US" sz="1200" dirty="0">
              <a:solidFill>
                <a:srgbClr val="FFFFFF"/>
              </a:solidFill>
              <a:latin typeface="Gill Sans"/>
              <a:cs typeface="Gill Sans"/>
            </a:endParaRPr>
          </a:p>
          <a:p>
            <a:pPr algn="ctr"/>
            <a:r>
              <a:rPr lang="en-US" sz="1600" b="1" dirty="0" smtClean="0">
                <a:solidFill>
                  <a:srgbClr val="FFFFFF"/>
                </a:solidFill>
                <a:latin typeface="Gill Sans"/>
                <a:cs typeface="Gill Sans"/>
              </a:rPr>
              <a:t>Claire </a:t>
            </a:r>
            <a:r>
              <a:rPr lang="en-US" sz="1600" b="1" dirty="0" err="1" smtClean="0">
                <a:solidFill>
                  <a:srgbClr val="FFFFFF"/>
                </a:solidFill>
                <a:latin typeface="Gill Sans"/>
                <a:cs typeface="Gill Sans"/>
              </a:rPr>
              <a:t>Magand</a:t>
            </a:r>
            <a:endParaRPr lang="en-US" sz="1600" b="1" dirty="0" smtClean="0">
              <a:solidFill>
                <a:srgbClr val="FFFFFF"/>
              </a:solidFill>
              <a:latin typeface="Gill Sans"/>
              <a:cs typeface="Gill Sans"/>
            </a:endParaRPr>
          </a:p>
          <a:p>
            <a:pPr algn="ctr"/>
            <a:r>
              <a:rPr lang="en-US" sz="1200" dirty="0" smtClean="0">
                <a:solidFill>
                  <a:srgbClr val="FFFFFF"/>
                </a:solidFill>
                <a:latin typeface="Gill Sans"/>
                <a:cs typeface="Gill Sans"/>
              </a:rPr>
              <a:t> Patricia </a:t>
            </a:r>
            <a:r>
              <a:rPr lang="en-US" sz="1200" dirty="0" err="1" smtClean="0">
                <a:solidFill>
                  <a:srgbClr val="FFFFFF"/>
                </a:solidFill>
                <a:latin typeface="Gill Sans"/>
                <a:cs typeface="Gill Sans"/>
              </a:rPr>
              <a:t>Cadule</a:t>
            </a:r>
            <a:r>
              <a:rPr lang="en-US" sz="1200" dirty="0" smtClean="0">
                <a:solidFill>
                  <a:srgbClr val="FFFFFF"/>
                </a:solidFill>
                <a:latin typeface="Gill Sans"/>
                <a:cs typeface="Gill Sans"/>
              </a:rPr>
              <a:t>, Jean-Louis </a:t>
            </a:r>
            <a:r>
              <a:rPr lang="en-US" sz="1200" dirty="0" err="1" smtClean="0">
                <a:solidFill>
                  <a:srgbClr val="FFFFFF"/>
                </a:solidFill>
                <a:latin typeface="Gill Sans"/>
                <a:cs typeface="Gill Sans"/>
              </a:rPr>
              <a:t>Dufresne</a:t>
            </a:r>
            <a:endParaRPr lang="en-US" sz="1200" dirty="0" smtClean="0">
              <a:solidFill>
                <a:srgbClr val="FFFFFF"/>
              </a:solidFill>
              <a:latin typeface="Gill Sans"/>
              <a:cs typeface="Gill Sans"/>
            </a:endParaRPr>
          </a:p>
          <a:p>
            <a:pPr algn="ctr"/>
            <a:r>
              <a:rPr lang="en-US" sz="1200" dirty="0" err="1" smtClean="0">
                <a:solidFill>
                  <a:srgbClr val="FFFFFF"/>
                </a:solidFill>
                <a:latin typeface="Gill Sans"/>
                <a:cs typeface="Gill Sans"/>
              </a:rPr>
              <a:t>Institut</a:t>
            </a:r>
            <a:r>
              <a:rPr lang="en-US" sz="1200" dirty="0" smtClean="0">
                <a:solidFill>
                  <a:srgbClr val="FFFFFF"/>
                </a:solidFill>
                <a:latin typeface="Gill Sans"/>
                <a:cs typeface="Gill Sans"/>
              </a:rPr>
              <a:t> Pierre Simon Laplace</a:t>
            </a:r>
          </a:p>
          <a:p>
            <a:pPr algn="ctr"/>
            <a:endParaRPr lang="en-US" sz="1200" dirty="0" smtClean="0">
              <a:solidFill>
                <a:srgbClr val="FFFFFF"/>
              </a:solidFill>
              <a:latin typeface="Gill Sans"/>
              <a:cs typeface="Gill Sans"/>
            </a:endParaRPr>
          </a:p>
          <a:p>
            <a:pPr algn="ctr"/>
            <a:endParaRPr lang="en-US" sz="1200" dirty="0">
              <a:solidFill>
                <a:srgbClr val="FFFFFF"/>
              </a:solidFill>
              <a:latin typeface="Gill Sans"/>
              <a:cs typeface="Gill Sans"/>
            </a:endParaRPr>
          </a:p>
          <a:p>
            <a:pPr algn="ctr"/>
            <a:endParaRPr lang="en-US" sz="1600" dirty="0" smtClean="0">
              <a:solidFill>
                <a:srgbClr val="FFFFFF"/>
              </a:solidFill>
              <a:latin typeface="Gill Sans"/>
              <a:cs typeface="Gill Sans"/>
            </a:endParaRPr>
          </a:p>
          <a:p>
            <a:pPr algn="ctr"/>
            <a:r>
              <a:rPr lang="en-US" sz="1600" dirty="0" smtClean="0">
                <a:solidFill>
                  <a:srgbClr val="FFFFFF"/>
                </a:solidFill>
                <a:latin typeface="Gill Sans"/>
                <a:cs typeface="Gill Sans"/>
              </a:rPr>
              <a:t>CMUG Integration Meeting, Munich</a:t>
            </a:r>
            <a:r>
              <a:rPr lang="en-US" sz="1600" dirty="0">
                <a:solidFill>
                  <a:srgbClr val="FFFFFF"/>
                </a:solidFill>
                <a:latin typeface="Gill Sans"/>
                <a:cs typeface="Gill Sans"/>
              </a:rPr>
              <a:t>, 15</a:t>
            </a:r>
            <a:r>
              <a:rPr lang="en-US" sz="1600" baseline="30000" dirty="0">
                <a:solidFill>
                  <a:srgbClr val="FFFFFF"/>
                </a:solidFill>
                <a:latin typeface="Gill Sans"/>
                <a:cs typeface="Gill Sans"/>
              </a:rPr>
              <a:t>th</a:t>
            </a:r>
            <a:r>
              <a:rPr lang="en-US" sz="1600" dirty="0">
                <a:solidFill>
                  <a:srgbClr val="FFFFFF"/>
                </a:solidFill>
                <a:latin typeface="Gill Sans"/>
                <a:cs typeface="Gill Sans"/>
              </a:rPr>
              <a:t> March, 2016</a:t>
            </a:r>
          </a:p>
          <a:p>
            <a:pPr algn="ctr"/>
            <a:endParaRPr lang="en-US" sz="1600" dirty="0">
              <a:solidFill>
                <a:srgbClr val="FFFFFF"/>
              </a:solidFill>
              <a:latin typeface="Gill Sans"/>
              <a:cs typeface="Gill Sans"/>
            </a:endParaRPr>
          </a:p>
        </p:txBody>
      </p:sp>
      <p:pic>
        <p:nvPicPr>
          <p:cNvPr id="12" name="Picture 11" descr="a37_1138572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6674" y="2505600"/>
            <a:ext cx="2565013" cy="1653008"/>
          </a:xfrm>
          <a:prstGeom prst="rect">
            <a:avLst/>
          </a:prstGeom>
          <a:noFill/>
          <a:ln>
            <a:noFill/>
          </a:ln>
        </p:spPr>
      </p:pic>
      <p:pic>
        <p:nvPicPr>
          <p:cNvPr id="2" name="Image 1" descr="320px-UPMC_Sorbonne_Universites.svg.png"/>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2476500" y="6385279"/>
            <a:ext cx="812800" cy="424180"/>
          </a:xfrm>
          <a:prstGeom prst="rect">
            <a:avLst/>
          </a:prstGeom>
        </p:spPr>
      </p:pic>
      <p:pic>
        <p:nvPicPr>
          <p:cNvPr id="3" name="Image 2" descr="41_digital_logo_grey_sign_A.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2800" y="6256342"/>
            <a:ext cx="876300" cy="556506"/>
          </a:xfrm>
          <a:prstGeom prst="rect">
            <a:avLst/>
          </a:prstGeom>
        </p:spPr>
      </p:pic>
    </p:spTree>
    <p:extLst>
      <p:ext uri="{BB962C8B-B14F-4D97-AF65-F5344CB8AC3E}">
        <p14:creationId xmlns:p14="http://schemas.microsoft.com/office/powerpoint/2010/main" val="227873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rotWithShape="1">
          <a:blip r:embed="rId3"/>
          <a:srcRect l="79286" t="60731" r="4328" b="16582"/>
          <a:stretch/>
        </p:blipFill>
        <p:spPr>
          <a:xfrm>
            <a:off x="933450" y="4596039"/>
            <a:ext cx="1968997" cy="2270427"/>
          </a:xfrm>
          <a:prstGeom prst="rect">
            <a:avLst/>
          </a:prstGeom>
        </p:spPr>
      </p:pic>
      <p:pic>
        <p:nvPicPr>
          <p:cNvPr id="27" name="Image 26"/>
          <p:cNvPicPr>
            <a:picLocks noChangeAspect="1"/>
          </p:cNvPicPr>
          <p:nvPr/>
        </p:nvPicPr>
        <p:blipFill rotWithShape="1">
          <a:blip r:embed="rId4"/>
          <a:srcRect l="76850" t="57304" r="3122" b="15169"/>
          <a:stretch/>
        </p:blipFill>
        <p:spPr>
          <a:xfrm>
            <a:off x="634999" y="4116361"/>
            <a:ext cx="2389568" cy="2750105"/>
          </a:xfrm>
          <a:prstGeom prst="rect">
            <a:avLst/>
          </a:prstGeom>
        </p:spPr>
      </p:pic>
      <p:pic>
        <p:nvPicPr>
          <p:cNvPr id="29" name="Image 28"/>
          <p:cNvPicPr>
            <a:picLocks noChangeAspect="1"/>
          </p:cNvPicPr>
          <p:nvPr/>
        </p:nvPicPr>
        <p:blipFill rotWithShape="1">
          <a:blip r:embed="rId5"/>
          <a:srcRect l="76347" t="76650" r="14039" b="16159"/>
          <a:stretch/>
        </p:blipFill>
        <p:spPr>
          <a:xfrm>
            <a:off x="880749" y="6146801"/>
            <a:ext cx="1151468" cy="719665"/>
          </a:xfrm>
          <a:prstGeom prst="rect">
            <a:avLst/>
          </a:prstGeom>
        </p:spPr>
      </p:pic>
      <p:pic>
        <p:nvPicPr>
          <p:cNvPr id="26" name="Image 25"/>
          <p:cNvPicPr>
            <a:picLocks noChangeAspect="1"/>
          </p:cNvPicPr>
          <p:nvPr/>
        </p:nvPicPr>
        <p:blipFill rotWithShape="1">
          <a:blip r:embed="rId6"/>
          <a:srcRect l="80464" t="50724" b="16948"/>
          <a:stretch/>
        </p:blipFill>
        <p:spPr>
          <a:xfrm>
            <a:off x="933450" y="3332357"/>
            <a:ext cx="2328178" cy="3246243"/>
          </a:xfrm>
          <a:prstGeom prst="rect">
            <a:avLst/>
          </a:prstGeom>
        </p:spPr>
      </p:pic>
      <p:pic>
        <p:nvPicPr>
          <p:cNvPr id="25" name="Image 24"/>
          <p:cNvPicPr>
            <a:picLocks noChangeAspect="1"/>
          </p:cNvPicPr>
          <p:nvPr/>
        </p:nvPicPr>
        <p:blipFill rotWithShape="1">
          <a:blip r:embed="rId7"/>
          <a:srcRect l="83094" t="33907" b="20926"/>
          <a:stretch/>
        </p:blipFill>
        <p:spPr>
          <a:xfrm>
            <a:off x="1123149" y="1646775"/>
            <a:ext cx="2019947" cy="4556514"/>
          </a:xfrm>
          <a:prstGeom prst="rect">
            <a:avLst/>
          </a:prstGeom>
        </p:spPr>
      </p:pic>
      <p:pic>
        <p:nvPicPr>
          <p:cNvPr id="24" name="Image 23"/>
          <p:cNvPicPr>
            <a:picLocks noChangeAspect="1"/>
          </p:cNvPicPr>
          <p:nvPr/>
        </p:nvPicPr>
        <p:blipFill rotWithShape="1">
          <a:blip r:embed="rId8"/>
          <a:srcRect l="92417" t="19425" b="67653"/>
          <a:stretch/>
        </p:blipFill>
        <p:spPr>
          <a:xfrm>
            <a:off x="2119793" y="253999"/>
            <a:ext cx="904773" cy="1295401"/>
          </a:xfrm>
          <a:prstGeom prst="rect">
            <a:avLst/>
          </a:prstGeom>
        </p:spPr>
      </p:pic>
      <p:pic>
        <p:nvPicPr>
          <p:cNvPr id="23" name="Image 22"/>
          <p:cNvPicPr>
            <a:picLocks noChangeAspect="1"/>
          </p:cNvPicPr>
          <p:nvPr/>
        </p:nvPicPr>
        <p:blipFill rotWithShape="1">
          <a:blip r:embed="rId9"/>
          <a:srcRect l="77626" t="51984" r="-484" b="16876"/>
          <a:stretch/>
        </p:blipFill>
        <p:spPr>
          <a:xfrm>
            <a:off x="3606800" y="2740755"/>
            <a:ext cx="2717800" cy="3462534"/>
          </a:xfrm>
          <a:prstGeom prst="rect">
            <a:avLst/>
          </a:prstGeom>
        </p:spPr>
      </p:pic>
      <p:pic>
        <p:nvPicPr>
          <p:cNvPr id="22" name="Image 21"/>
          <p:cNvPicPr>
            <a:picLocks noChangeAspect="1"/>
          </p:cNvPicPr>
          <p:nvPr/>
        </p:nvPicPr>
        <p:blipFill rotWithShape="1">
          <a:blip r:embed="rId10"/>
          <a:srcRect l="78632" t="76078" r="-681" b="11942"/>
          <a:stretch/>
        </p:blipFill>
        <p:spPr>
          <a:xfrm>
            <a:off x="3750742" y="5524500"/>
            <a:ext cx="2647174" cy="1341966"/>
          </a:xfrm>
          <a:prstGeom prst="rect">
            <a:avLst/>
          </a:prstGeom>
        </p:spPr>
      </p:pic>
      <p:pic>
        <p:nvPicPr>
          <p:cNvPr id="21" name="Image 20"/>
          <p:cNvPicPr>
            <a:picLocks noChangeAspect="1"/>
          </p:cNvPicPr>
          <p:nvPr/>
        </p:nvPicPr>
        <p:blipFill rotWithShape="1">
          <a:blip r:embed="rId11"/>
          <a:srcRect l="96043" t="44809" b="37524"/>
          <a:stretch/>
        </p:blipFill>
        <p:spPr>
          <a:xfrm>
            <a:off x="5621867" y="1854199"/>
            <a:ext cx="473702" cy="2000123"/>
          </a:xfrm>
          <a:prstGeom prst="rect">
            <a:avLst/>
          </a:prstGeom>
        </p:spPr>
      </p:pic>
      <p:sp>
        <p:nvSpPr>
          <p:cNvPr id="51" name="Oval 50"/>
          <p:cNvSpPr/>
          <p:nvPr/>
        </p:nvSpPr>
        <p:spPr>
          <a:xfrm rot="20105283">
            <a:off x="-6000856" y="-2895676"/>
            <a:ext cx="12245223" cy="1091435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54" name="Picture 53" descr="PROD_Bia.tiff"/>
          <p:cNvPicPr>
            <a:picLocks noChangeAspect="1"/>
          </p:cNvPicPr>
          <p:nvPr/>
        </p:nvPicPr>
        <p:blipFill rotWithShape="1">
          <a:blip r:embed="rId12">
            <a:clrChange>
              <a:clrFrom>
                <a:srgbClr val="000000"/>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r="11007"/>
          <a:stretch/>
        </p:blipFill>
        <p:spPr>
          <a:xfrm>
            <a:off x="-2187536" y="518025"/>
            <a:ext cx="3323387" cy="3336297"/>
          </a:xfrm>
          <a:prstGeom prst="rect">
            <a:avLst/>
          </a:prstGeom>
          <a:effectLst/>
        </p:spPr>
      </p:pic>
      <p:pic>
        <p:nvPicPr>
          <p:cNvPr id="72" name="Picture 8"/>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119793" y="46517"/>
            <a:ext cx="422678" cy="4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Box 91"/>
          <p:cNvSpPr txBox="1"/>
          <p:nvPr/>
        </p:nvSpPr>
        <p:spPr>
          <a:xfrm>
            <a:off x="2481153" y="46517"/>
            <a:ext cx="1287532" cy="276999"/>
          </a:xfrm>
          <a:prstGeom prst="rect">
            <a:avLst/>
          </a:prstGeom>
          <a:noFill/>
          <a:effectLst/>
        </p:spPr>
        <p:txBody>
          <a:bodyPr wrap="none" rtlCol="0">
            <a:spAutoFit/>
          </a:bodyPr>
          <a:lstStyle/>
          <a:p>
            <a:r>
              <a:rPr lang="en-US" sz="1200" dirty="0" smtClean="0">
                <a:solidFill>
                  <a:schemeClr val="bg1"/>
                </a:solidFill>
                <a:latin typeface="Consolas"/>
                <a:cs typeface="Consolas"/>
              </a:rPr>
              <a:t>Nimbus–7 SMMR</a:t>
            </a:r>
            <a:endParaRPr lang="en-US" sz="1200" dirty="0">
              <a:solidFill>
                <a:schemeClr val="bg1"/>
              </a:solidFill>
              <a:latin typeface="Consolas"/>
              <a:cs typeface="Consolas"/>
            </a:endParaRPr>
          </a:p>
        </p:txBody>
      </p:sp>
      <p:sp>
        <p:nvSpPr>
          <p:cNvPr id="94" name="TextBox 93"/>
          <p:cNvSpPr txBox="1"/>
          <p:nvPr/>
        </p:nvSpPr>
        <p:spPr>
          <a:xfrm>
            <a:off x="3187621" y="1398512"/>
            <a:ext cx="1030751" cy="276999"/>
          </a:xfrm>
          <a:prstGeom prst="rect">
            <a:avLst/>
          </a:prstGeom>
          <a:noFill/>
          <a:effectLst/>
        </p:spPr>
        <p:txBody>
          <a:bodyPr wrap="none" rtlCol="0">
            <a:spAutoFit/>
          </a:bodyPr>
          <a:lstStyle/>
          <a:p>
            <a:r>
              <a:rPr lang="en-US" sz="1200" dirty="0" smtClean="0">
                <a:solidFill>
                  <a:schemeClr val="bg1"/>
                </a:solidFill>
                <a:latin typeface="Consolas"/>
                <a:cs typeface="Consolas"/>
              </a:rPr>
              <a:t>DMSP SMM/I</a:t>
            </a:r>
            <a:endParaRPr lang="en-US" sz="1200" dirty="0">
              <a:solidFill>
                <a:schemeClr val="bg1"/>
              </a:solidFill>
              <a:latin typeface="Consolas"/>
              <a:cs typeface="Consolas"/>
            </a:endParaRPr>
          </a:p>
        </p:txBody>
      </p:sp>
      <p:sp>
        <p:nvSpPr>
          <p:cNvPr id="104" name="TextBox 103"/>
          <p:cNvSpPr txBox="1"/>
          <p:nvPr/>
        </p:nvSpPr>
        <p:spPr>
          <a:xfrm>
            <a:off x="3267938" y="4046674"/>
            <a:ext cx="1115359" cy="276999"/>
          </a:xfrm>
          <a:prstGeom prst="rect">
            <a:avLst/>
          </a:prstGeom>
          <a:noFill/>
          <a:effectLst/>
        </p:spPr>
        <p:txBody>
          <a:bodyPr wrap="none" rtlCol="0">
            <a:spAutoFit/>
          </a:bodyPr>
          <a:lstStyle/>
          <a:p>
            <a:r>
              <a:rPr lang="en-US" sz="1200" dirty="0" smtClean="0">
                <a:solidFill>
                  <a:schemeClr val="bg1"/>
                </a:solidFill>
                <a:latin typeface="Consolas"/>
                <a:cs typeface="Consolas"/>
              </a:rPr>
              <a:t>AQUA AMSR-E</a:t>
            </a:r>
            <a:endParaRPr lang="en-US" sz="1200" dirty="0">
              <a:solidFill>
                <a:schemeClr val="bg1"/>
              </a:solidFill>
              <a:latin typeface="Consolas"/>
              <a:cs typeface="Consolas"/>
            </a:endParaRPr>
          </a:p>
        </p:txBody>
      </p:sp>
      <p:sp>
        <p:nvSpPr>
          <p:cNvPr id="107" name="TextBox 106"/>
          <p:cNvSpPr txBox="1"/>
          <p:nvPr/>
        </p:nvSpPr>
        <p:spPr>
          <a:xfrm>
            <a:off x="6233224" y="1675511"/>
            <a:ext cx="607708" cy="276999"/>
          </a:xfrm>
          <a:prstGeom prst="rect">
            <a:avLst/>
          </a:prstGeom>
          <a:noFill/>
          <a:effectLst/>
        </p:spPr>
        <p:txBody>
          <a:bodyPr wrap="none" rtlCol="0">
            <a:spAutoFit/>
          </a:bodyPr>
          <a:lstStyle/>
          <a:p>
            <a:r>
              <a:rPr lang="en-US" sz="1200" dirty="0" smtClean="0">
                <a:solidFill>
                  <a:schemeClr val="bg1"/>
                </a:solidFill>
                <a:latin typeface="Consolas"/>
                <a:cs typeface="Consolas"/>
              </a:rPr>
              <a:t>ERS-1</a:t>
            </a:r>
            <a:endParaRPr lang="en-US" sz="1200" dirty="0">
              <a:solidFill>
                <a:schemeClr val="bg1"/>
              </a:solidFill>
              <a:latin typeface="Consolas"/>
              <a:cs typeface="Consolas"/>
            </a:endParaRPr>
          </a:p>
        </p:txBody>
      </p:sp>
      <p:sp>
        <p:nvSpPr>
          <p:cNvPr id="108" name="TextBox 107"/>
          <p:cNvSpPr txBox="1"/>
          <p:nvPr/>
        </p:nvSpPr>
        <p:spPr>
          <a:xfrm>
            <a:off x="6397917" y="2602254"/>
            <a:ext cx="607708" cy="276999"/>
          </a:xfrm>
          <a:prstGeom prst="rect">
            <a:avLst/>
          </a:prstGeom>
          <a:noFill/>
          <a:effectLst/>
        </p:spPr>
        <p:txBody>
          <a:bodyPr wrap="none" rtlCol="0">
            <a:spAutoFit/>
          </a:bodyPr>
          <a:lstStyle/>
          <a:p>
            <a:r>
              <a:rPr lang="en-US" sz="1200" dirty="0" smtClean="0">
                <a:solidFill>
                  <a:schemeClr val="bg1"/>
                </a:solidFill>
                <a:latin typeface="Consolas"/>
                <a:cs typeface="Consolas"/>
              </a:rPr>
              <a:t>ERS-2</a:t>
            </a:r>
            <a:endParaRPr lang="en-US" sz="1200" dirty="0">
              <a:solidFill>
                <a:schemeClr val="bg1"/>
              </a:solidFill>
              <a:latin typeface="Consolas"/>
              <a:cs typeface="Consolas"/>
            </a:endParaRPr>
          </a:p>
        </p:txBody>
      </p:sp>
      <p:sp>
        <p:nvSpPr>
          <p:cNvPr id="109" name="TextBox 108"/>
          <p:cNvSpPr txBox="1"/>
          <p:nvPr/>
        </p:nvSpPr>
        <p:spPr>
          <a:xfrm>
            <a:off x="5340112" y="5476545"/>
            <a:ext cx="1284576" cy="276999"/>
          </a:xfrm>
          <a:prstGeom prst="rect">
            <a:avLst/>
          </a:prstGeom>
          <a:noFill/>
          <a:effectLst/>
        </p:spPr>
        <p:txBody>
          <a:bodyPr wrap="none" rtlCol="0">
            <a:spAutoFit/>
          </a:bodyPr>
          <a:lstStyle/>
          <a:p>
            <a:r>
              <a:rPr lang="en-US" sz="1200" dirty="0" smtClean="0">
                <a:solidFill>
                  <a:schemeClr val="bg1"/>
                </a:solidFill>
                <a:latin typeface="Consolas"/>
                <a:cs typeface="Consolas"/>
              </a:rPr>
              <a:t>METOP-A ASCAT</a:t>
            </a:r>
            <a:endParaRPr lang="en-US" sz="1200" dirty="0">
              <a:solidFill>
                <a:schemeClr val="bg1"/>
              </a:solidFill>
              <a:latin typeface="Consolas"/>
              <a:cs typeface="Consolas"/>
            </a:endParaRPr>
          </a:p>
        </p:txBody>
      </p:sp>
      <p:cxnSp>
        <p:nvCxnSpPr>
          <p:cNvPr id="116" name="Straight Connector 115"/>
          <p:cNvCxnSpPr/>
          <p:nvPr/>
        </p:nvCxnSpPr>
        <p:spPr>
          <a:xfrm flipH="1" flipV="1">
            <a:off x="1546492" y="3250373"/>
            <a:ext cx="152400" cy="203200"/>
          </a:xfrm>
          <a:prstGeom prst="line">
            <a:avLst/>
          </a:prstGeom>
          <a:ln>
            <a:solidFill>
              <a:schemeClr val="tx1">
                <a:lumMod val="95000"/>
                <a:lumOff val="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4859515" y="4356742"/>
            <a:ext cx="1538402" cy="646331"/>
          </a:xfrm>
          <a:prstGeom prst="rect">
            <a:avLst/>
          </a:prstGeom>
          <a:solidFill>
            <a:srgbClr val="7F7F7F"/>
          </a:solidFill>
          <a:effectLst/>
        </p:spPr>
        <p:txBody>
          <a:bodyPr wrap="none" rtlCol="0">
            <a:spAutoFit/>
          </a:bodyPr>
          <a:lstStyle/>
          <a:p>
            <a:pPr algn="ctr"/>
            <a:r>
              <a:rPr lang="en-US" sz="1200" dirty="0" smtClean="0">
                <a:solidFill>
                  <a:schemeClr val="bg1"/>
                </a:solidFill>
                <a:latin typeface="Consolas"/>
                <a:cs typeface="Consolas"/>
              </a:rPr>
              <a:t>Active microwave</a:t>
            </a:r>
          </a:p>
          <a:p>
            <a:pPr algn="ctr"/>
            <a:r>
              <a:rPr lang="en-US" sz="1200" dirty="0" smtClean="0">
                <a:solidFill>
                  <a:schemeClr val="bg1"/>
                </a:solidFill>
                <a:latin typeface="Consolas"/>
                <a:cs typeface="Consolas"/>
              </a:rPr>
              <a:t>C-band </a:t>
            </a:r>
          </a:p>
          <a:p>
            <a:pPr algn="ctr"/>
            <a:r>
              <a:rPr lang="en-US" sz="1200" dirty="0" err="1" smtClean="0">
                <a:solidFill>
                  <a:schemeClr val="bg1"/>
                </a:solidFill>
                <a:latin typeface="Consolas"/>
                <a:cs typeface="Consolas"/>
              </a:rPr>
              <a:t>Scatterometers</a:t>
            </a:r>
            <a:endParaRPr lang="en-US" sz="1200" dirty="0">
              <a:solidFill>
                <a:schemeClr val="bg1"/>
              </a:solidFill>
              <a:latin typeface="Consolas"/>
              <a:cs typeface="Consolas"/>
            </a:endParaRPr>
          </a:p>
        </p:txBody>
      </p:sp>
      <p:cxnSp>
        <p:nvCxnSpPr>
          <p:cNvPr id="122" name="Straight Connector 121"/>
          <p:cNvCxnSpPr/>
          <p:nvPr/>
        </p:nvCxnSpPr>
        <p:spPr>
          <a:xfrm flipH="1" flipV="1">
            <a:off x="4546915" y="4116361"/>
            <a:ext cx="152400" cy="203200"/>
          </a:xfrm>
          <a:prstGeom prst="line">
            <a:avLst/>
          </a:prstGeom>
          <a:ln>
            <a:solidFill>
              <a:schemeClr val="tx1">
                <a:lumMod val="95000"/>
                <a:lumOff val="5000"/>
              </a:schemeClr>
            </a:solidFill>
            <a:prstDash val="solid"/>
          </a:ln>
          <a:effectLst/>
        </p:spPr>
        <p:style>
          <a:lnRef idx="1">
            <a:schemeClr val="accent1"/>
          </a:lnRef>
          <a:fillRef idx="0">
            <a:schemeClr val="accent1"/>
          </a:fillRef>
          <a:effectRef idx="0">
            <a:schemeClr val="accent1"/>
          </a:effectRef>
          <a:fontRef idx="minor">
            <a:schemeClr val="tx1"/>
          </a:fontRef>
        </p:style>
      </p:cxnSp>
      <p:pic>
        <p:nvPicPr>
          <p:cNvPr id="62" name="Picture 8"/>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820878" y="5939376"/>
            <a:ext cx="422678" cy="4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93"/>
          <p:cNvSpPr txBox="1"/>
          <p:nvPr/>
        </p:nvSpPr>
        <p:spPr>
          <a:xfrm>
            <a:off x="3267938" y="3055359"/>
            <a:ext cx="861534" cy="276999"/>
          </a:xfrm>
          <a:prstGeom prst="rect">
            <a:avLst/>
          </a:prstGeom>
          <a:noFill/>
          <a:effectLst/>
        </p:spPr>
        <p:txBody>
          <a:bodyPr wrap="none" rtlCol="0">
            <a:spAutoFit/>
          </a:bodyPr>
          <a:lstStyle/>
          <a:p>
            <a:r>
              <a:rPr lang="en-US" sz="1200" dirty="0" smtClean="0">
                <a:solidFill>
                  <a:schemeClr val="bg1"/>
                </a:solidFill>
                <a:latin typeface="Consolas"/>
                <a:cs typeface="Consolas"/>
              </a:rPr>
              <a:t>TRMM TMI</a:t>
            </a:r>
            <a:endParaRPr lang="en-US" sz="1200" dirty="0">
              <a:solidFill>
                <a:schemeClr val="bg1"/>
              </a:solidFill>
              <a:latin typeface="Consolas"/>
              <a:cs typeface="Consolas"/>
            </a:endParaRPr>
          </a:p>
        </p:txBody>
      </p:sp>
      <p:sp>
        <p:nvSpPr>
          <p:cNvPr id="64" name="TextBox 105"/>
          <p:cNvSpPr txBox="1"/>
          <p:nvPr/>
        </p:nvSpPr>
        <p:spPr>
          <a:xfrm>
            <a:off x="2208722" y="6042167"/>
            <a:ext cx="1284576" cy="276999"/>
          </a:xfrm>
          <a:prstGeom prst="rect">
            <a:avLst/>
          </a:prstGeom>
          <a:noFill/>
          <a:effectLst/>
        </p:spPr>
        <p:txBody>
          <a:bodyPr wrap="none" rtlCol="0">
            <a:spAutoFit/>
          </a:bodyPr>
          <a:lstStyle/>
          <a:p>
            <a:r>
              <a:rPr lang="en-US" sz="1200" dirty="0" smtClean="0">
                <a:solidFill>
                  <a:schemeClr val="bg1"/>
                </a:solidFill>
                <a:latin typeface="Consolas"/>
                <a:cs typeface="Consolas"/>
              </a:rPr>
              <a:t>GCOM-W1 AMSR2</a:t>
            </a:r>
            <a:endParaRPr lang="en-US" sz="1200" dirty="0">
              <a:solidFill>
                <a:schemeClr val="bg1"/>
              </a:solidFill>
              <a:latin typeface="Consolas"/>
              <a:cs typeface="Consolas"/>
            </a:endParaRPr>
          </a:p>
        </p:txBody>
      </p:sp>
      <p:pic>
        <p:nvPicPr>
          <p:cNvPr id="65" name="Picture 8"/>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730570" y="4406277"/>
            <a:ext cx="422678" cy="4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105"/>
          <p:cNvSpPr txBox="1"/>
          <p:nvPr/>
        </p:nvSpPr>
        <p:spPr>
          <a:xfrm>
            <a:off x="3144781" y="4587574"/>
            <a:ext cx="1538402"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200" dirty="0" err="1" smtClean="0">
                <a:solidFill>
                  <a:schemeClr val="bg1"/>
                </a:solidFill>
                <a:latin typeface="Consolas"/>
                <a:cs typeface="Consolas"/>
              </a:rPr>
              <a:t>Coriolis</a:t>
            </a:r>
            <a:r>
              <a:rPr lang="en-US" sz="1200" dirty="0" smtClean="0">
                <a:solidFill>
                  <a:schemeClr val="bg1"/>
                </a:solidFill>
                <a:latin typeface="Consolas"/>
                <a:cs typeface="Consolas"/>
              </a:rPr>
              <a:t> </a:t>
            </a:r>
            <a:r>
              <a:rPr lang="en-US" sz="1200" dirty="0" err="1" smtClean="0">
                <a:solidFill>
                  <a:schemeClr val="bg1"/>
                </a:solidFill>
                <a:latin typeface="Consolas"/>
                <a:cs typeface="Consolas"/>
              </a:rPr>
              <a:t>Windsat</a:t>
            </a:r>
            <a:endParaRPr lang="en-US" sz="1200" dirty="0">
              <a:solidFill>
                <a:schemeClr val="bg1"/>
              </a:solidFill>
              <a:latin typeface="Consolas"/>
              <a:cs typeface="Consolas"/>
            </a:endParaRPr>
          </a:p>
        </p:txBody>
      </p:sp>
      <p:sp>
        <p:nvSpPr>
          <p:cNvPr id="2" name="ZoneTexte 1"/>
          <p:cNvSpPr txBox="1"/>
          <p:nvPr/>
        </p:nvSpPr>
        <p:spPr>
          <a:xfrm>
            <a:off x="6324600" y="1120717"/>
            <a:ext cx="2688696" cy="2031325"/>
          </a:xfrm>
          <a:prstGeom prst="rect">
            <a:avLst/>
          </a:prstGeom>
          <a:noFill/>
        </p:spPr>
        <p:txBody>
          <a:bodyPr wrap="square" rtlCol="0">
            <a:spAutoFit/>
          </a:bodyPr>
          <a:lstStyle/>
          <a:p>
            <a:pPr algn="ctr"/>
            <a:r>
              <a:rPr lang="fr-FR" dirty="0" smtClean="0">
                <a:solidFill>
                  <a:srgbClr val="FFFFFF"/>
                </a:solidFill>
              </a:rPr>
              <a:t>CCI - </a:t>
            </a:r>
            <a:r>
              <a:rPr lang="fr-FR" dirty="0" err="1" smtClean="0">
                <a:solidFill>
                  <a:srgbClr val="FFFFFF"/>
                </a:solidFill>
              </a:rPr>
              <a:t>Soil</a:t>
            </a:r>
            <a:r>
              <a:rPr lang="fr-FR" dirty="0" smtClean="0">
                <a:solidFill>
                  <a:srgbClr val="FFFFFF"/>
                </a:solidFill>
              </a:rPr>
              <a:t> </a:t>
            </a:r>
            <a:r>
              <a:rPr lang="fr-FR" dirty="0" err="1" smtClean="0">
                <a:solidFill>
                  <a:srgbClr val="FFFFFF"/>
                </a:solidFill>
              </a:rPr>
              <a:t>Moisture</a:t>
            </a:r>
            <a:r>
              <a:rPr lang="fr-FR" dirty="0" smtClean="0">
                <a:solidFill>
                  <a:srgbClr val="FFFFFF"/>
                </a:solidFill>
              </a:rPr>
              <a:t> v02.2</a:t>
            </a:r>
          </a:p>
          <a:p>
            <a:pPr algn="ctr"/>
            <a:endParaRPr lang="fr-FR" dirty="0">
              <a:solidFill>
                <a:srgbClr val="FFFFFF"/>
              </a:solidFill>
            </a:endParaRPr>
          </a:p>
          <a:p>
            <a:pPr algn="ctr"/>
            <a:r>
              <a:rPr lang="fr-FR" dirty="0" smtClean="0">
                <a:solidFill>
                  <a:srgbClr val="FFFFFF"/>
                </a:solidFill>
              </a:rPr>
              <a:t>1979 – 2014</a:t>
            </a:r>
          </a:p>
          <a:p>
            <a:pPr algn="ctr"/>
            <a:endParaRPr lang="fr-FR" dirty="0">
              <a:solidFill>
                <a:srgbClr val="FFFFFF"/>
              </a:solidFill>
            </a:endParaRPr>
          </a:p>
          <a:p>
            <a:pPr algn="ctr"/>
            <a:r>
              <a:rPr lang="fr-FR" dirty="0" smtClean="0">
                <a:solidFill>
                  <a:srgbClr val="FFFFFF"/>
                </a:solidFill>
              </a:rPr>
              <a:t>Pixels : 0.25°</a:t>
            </a:r>
          </a:p>
          <a:p>
            <a:pPr algn="ctr"/>
            <a:endParaRPr lang="fr-FR" dirty="0">
              <a:solidFill>
                <a:srgbClr val="FFFFFF"/>
              </a:solidFill>
            </a:endParaRPr>
          </a:p>
          <a:p>
            <a:pPr algn="ctr"/>
            <a:r>
              <a:rPr lang="fr-FR" dirty="0" err="1" smtClean="0">
                <a:solidFill>
                  <a:srgbClr val="FFFFFF"/>
                </a:solidFill>
              </a:rPr>
              <a:t>daily</a:t>
            </a:r>
            <a:endParaRPr lang="fr-FR" dirty="0">
              <a:solidFill>
                <a:srgbClr val="FFFFFF"/>
              </a:solidFill>
            </a:endParaRPr>
          </a:p>
        </p:txBody>
      </p:sp>
      <p:sp>
        <p:nvSpPr>
          <p:cNvPr id="32" name="Oval 47"/>
          <p:cNvSpPr/>
          <p:nvPr/>
        </p:nvSpPr>
        <p:spPr>
          <a:xfrm rot="20105283">
            <a:off x="-8886234" y="-1366464"/>
            <a:ext cx="12418689" cy="9412183"/>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80" name="Picture 8"/>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902447" y="3000624"/>
            <a:ext cx="422678" cy="4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Box 113"/>
          <p:cNvSpPr txBox="1"/>
          <p:nvPr/>
        </p:nvSpPr>
        <p:spPr>
          <a:xfrm>
            <a:off x="2619273" y="2463755"/>
            <a:ext cx="1510199" cy="276999"/>
          </a:xfrm>
          <a:prstGeom prst="rect">
            <a:avLst/>
          </a:prstGeom>
          <a:solidFill>
            <a:schemeClr val="bg1">
              <a:lumMod val="50000"/>
            </a:schemeClr>
          </a:solidFill>
          <a:effectLst/>
        </p:spPr>
        <p:txBody>
          <a:bodyPr wrap="none" rtlCol="0">
            <a:spAutoFit/>
          </a:bodyPr>
          <a:lstStyle/>
          <a:p>
            <a:r>
              <a:rPr lang="en-US" sz="1000" dirty="0" smtClean="0">
                <a:solidFill>
                  <a:schemeClr val="bg1"/>
                </a:solidFill>
                <a:latin typeface="Consolas"/>
                <a:cs typeface="Consolas"/>
              </a:rPr>
              <a:t>Passive </a:t>
            </a:r>
            <a:r>
              <a:rPr lang="en-US" sz="1200" dirty="0" smtClean="0">
                <a:solidFill>
                  <a:schemeClr val="bg1"/>
                </a:solidFill>
                <a:latin typeface="Consolas"/>
                <a:cs typeface="Consolas"/>
              </a:rPr>
              <a:t>Microwave</a:t>
            </a:r>
            <a:endParaRPr lang="en-US" sz="1200" dirty="0">
              <a:solidFill>
                <a:schemeClr val="bg1"/>
              </a:solidFill>
              <a:latin typeface="Consolas"/>
              <a:cs typeface="Consolas"/>
            </a:endParaRPr>
          </a:p>
        </p:txBody>
      </p:sp>
      <p:pic>
        <p:nvPicPr>
          <p:cNvPr id="79" name="Picture 8"/>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862458" y="1357076"/>
            <a:ext cx="422678" cy="4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2862458" y="3941893"/>
            <a:ext cx="422678" cy="4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810546" y="1646775"/>
            <a:ext cx="422678" cy="4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5975239" y="2561309"/>
            <a:ext cx="422678" cy="4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
          <p:cNvPicPr>
            <a:picLocks noChangeAspect="1" noChangeArrowheads="1"/>
          </p:cNvPicPr>
          <p:nvPr/>
        </p:nvPicPr>
        <p:blipFill>
          <a:blip r:embed="rId1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902864" y="5357536"/>
            <a:ext cx="422678" cy="41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7128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097612" y="5849965"/>
            <a:ext cx="2006601" cy="646331"/>
          </a:xfrm>
          <a:prstGeom prst="rect">
            <a:avLst/>
          </a:prstGeom>
          <a:noFill/>
        </p:spPr>
        <p:txBody>
          <a:bodyPr wrap="square" rtlCol="0">
            <a:spAutoFit/>
          </a:bodyPr>
          <a:lstStyle/>
          <a:p>
            <a:r>
              <a:rPr lang="fr-FR" dirty="0" smtClean="0">
                <a:solidFill>
                  <a:schemeClr val="bg1"/>
                </a:solidFill>
              </a:rPr>
              <a:t>In agreement </a:t>
            </a:r>
            <a:r>
              <a:rPr lang="fr-FR" dirty="0" err="1" smtClean="0">
                <a:solidFill>
                  <a:schemeClr val="bg1"/>
                </a:solidFill>
              </a:rPr>
              <a:t>with</a:t>
            </a:r>
            <a:r>
              <a:rPr lang="fr-FR" dirty="0" smtClean="0">
                <a:solidFill>
                  <a:schemeClr val="bg1"/>
                </a:solidFill>
              </a:rPr>
              <a:t> </a:t>
            </a:r>
            <a:r>
              <a:rPr lang="fr-FR" dirty="0" err="1" smtClean="0">
                <a:solidFill>
                  <a:schemeClr val="bg1"/>
                </a:solidFill>
              </a:rPr>
              <a:t>Loew</a:t>
            </a:r>
            <a:r>
              <a:rPr lang="fr-FR" dirty="0" smtClean="0">
                <a:solidFill>
                  <a:schemeClr val="bg1"/>
                </a:solidFill>
              </a:rPr>
              <a:t> et al., 2013</a:t>
            </a:r>
            <a:endParaRPr lang="fr-FR" dirty="0">
              <a:solidFill>
                <a:schemeClr val="bg1"/>
              </a:solidFill>
            </a:endParaRPr>
          </a:p>
        </p:txBody>
      </p:sp>
      <p:sp>
        <p:nvSpPr>
          <p:cNvPr id="18" name="ZoneTexte 17"/>
          <p:cNvSpPr txBox="1"/>
          <p:nvPr/>
        </p:nvSpPr>
        <p:spPr>
          <a:xfrm>
            <a:off x="56719" y="4758745"/>
            <a:ext cx="2057400" cy="1200329"/>
          </a:xfrm>
          <a:prstGeom prst="rect">
            <a:avLst/>
          </a:prstGeom>
          <a:noFill/>
        </p:spPr>
        <p:txBody>
          <a:bodyPr wrap="square" rtlCol="0">
            <a:spAutoFit/>
          </a:bodyPr>
          <a:lstStyle/>
          <a:p>
            <a:r>
              <a:rPr lang="fr-FR" dirty="0" smtClean="0">
                <a:solidFill>
                  <a:srgbClr val="FFFFFF"/>
                </a:solidFill>
              </a:rPr>
              <a:t>Spatial </a:t>
            </a:r>
            <a:r>
              <a:rPr lang="fr-FR" dirty="0" err="1" smtClean="0">
                <a:solidFill>
                  <a:srgbClr val="FFFFFF"/>
                </a:solidFill>
              </a:rPr>
              <a:t>coverage</a:t>
            </a:r>
            <a:r>
              <a:rPr lang="fr-FR" dirty="0" smtClean="0">
                <a:solidFill>
                  <a:srgbClr val="FFFFFF"/>
                </a:solidFill>
              </a:rPr>
              <a:t> </a:t>
            </a:r>
            <a:r>
              <a:rPr lang="fr-FR" dirty="0" err="1" smtClean="0">
                <a:solidFill>
                  <a:srgbClr val="FFFFFF"/>
                </a:solidFill>
              </a:rPr>
              <a:t>depending</a:t>
            </a:r>
            <a:r>
              <a:rPr lang="fr-FR" dirty="0" smtClean="0">
                <a:solidFill>
                  <a:srgbClr val="FFFFFF"/>
                </a:solidFill>
              </a:rPr>
              <a:t> on the temporal </a:t>
            </a:r>
            <a:r>
              <a:rPr lang="fr-FR" dirty="0" err="1" smtClean="0">
                <a:solidFill>
                  <a:srgbClr val="FFFFFF"/>
                </a:solidFill>
              </a:rPr>
              <a:t>aggregation</a:t>
            </a:r>
            <a:r>
              <a:rPr lang="fr-FR" dirty="0" smtClean="0">
                <a:solidFill>
                  <a:srgbClr val="FFFFFF"/>
                </a:solidFill>
              </a:rPr>
              <a:t>. </a:t>
            </a:r>
            <a:endParaRPr lang="fr-FR" dirty="0">
              <a:solidFill>
                <a:srgbClr val="FFFFFF"/>
              </a:solidFill>
            </a:endParaRPr>
          </a:p>
        </p:txBody>
      </p:sp>
      <p:pic>
        <p:nvPicPr>
          <p:cNvPr id="23" name="Image 22" descr="data_coverage_sm_7914_vb(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729" y="67732"/>
            <a:ext cx="6792542" cy="4558753"/>
          </a:xfrm>
          <a:prstGeom prst="rect">
            <a:avLst/>
          </a:prstGeom>
        </p:spPr>
      </p:pic>
      <p:grpSp>
        <p:nvGrpSpPr>
          <p:cNvPr id="20" name="Grouper 19"/>
          <p:cNvGrpSpPr/>
          <p:nvPr/>
        </p:nvGrpSpPr>
        <p:grpSpPr>
          <a:xfrm>
            <a:off x="2215717" y="4711149"/>
            <a:ext cx="4915763" cy="2006129"/>
            <a:chOff x="321733" y="702726"/>
            <a:chExt cx="4910666" cy="3530600"/>
          </a:xfrm>
        </p:grpSpPr>
        <p:grpSp>
          <p:nvGrpSpPr>
            <p:cNvPr id="19" name="Grouper 18"/>
            <p:cNvGrpSpPr/>
            <p:nvPr/>
          </p:nvGrpSpPr>
          <p:grpSpPr>
            <a:xfrm>
              <a:off x="321733" y="702726"/>
              <a:ext cx="4646037" cy="3530600"/>
              <a:chOff x="321733" y="702726"/>
              <a:chExt cx="4646037" cy="3530600"/>
            </a:xfrm>
          </p:grpSpPr>
          <p:pic>
            <p:nvPicPr>
              <p:cNvPr id="8" name="Image 7" descr="SM_data_coverage_evolution_7914_vb(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33" y="702726"/>
                <a:ext cx="4646037" cy="3530600"/>
              </a:xfrm>
              <a:prstGeom prst="rect">
                <a:avLst/>
              </a:prstGeom>
            </p:spPr>
            <p:style>
              <a:lnRef idx="2">
                <a:schemeClr val="dk1">
                  <a:shade val="50000"/>
                </a:schemeClr>
              </a:lnRef>
              <a:fillRef idx="1">
                <a:schemeClr val="dk1"/>
              </a:fillRef>
              <a:effectRef idx="0">
                <a:schemeClr val="dk1"/>
              </a:effectRef>
              <a:fontRef idx="minor">
                <a:schemeClr val="lt1"/>
              </a:fontRef>
            </p:style>
          </p:pic>
          <p:cxnSp>
            <p:nvCxnSpPr>
              <p:cNvPr id="10" name="Connecteur droit 9"/>
              <p:cNvCxnSpPr/>
              <p:nvPr/>
            </p:nvCxnSpPr>
            <p:spPr>
              <a:xfrm>
                <a:off x="3293539" y="3183459"/>
                <a:ext cx="338666" cy="0"/>
              </a:xfrm>
              <a:prstGeom prst="line">
                <a:avLst/>
              </a:prstGeom>
              <a:ln>
                <a:solidFill>
                  <a:srgbClr val="FF3A1D"/>
                </a:solidFill>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3293539" y="3403591"/>
                <a:ext cx="338666"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3293539" y="3623723"/>
                <a:ext cx="33866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3293539" y="3843855"/>
                <a:ext cx="338666" cy="0"/>
              </a:xfrm>
              <a:prstGeom prst="line">
                <a:avLst/>
              </a:prstGeom>
              <a:ln>
                <a:solidFill>
                  <a:srgbClr val="30BD19"/>
                </a:solidFill>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3632205" y="2998679"/>
                <a:ext cx="1168400" cy="276999"/>
              </a:xfrm>
              <a:prstGeom prst="rect">
                <a:avLst/>
              </a:prstGeom>
              <a:noFill/>
            </p:spPr>
            <p:txBody>
              <a:bodyPr wrap="square" rtlCol="0">
                <a:spAutoFit/>
              </a:bodyPr>
              <a:lstStyle/>
              <a:p>
                <a:r>
                  <a:rPr lang="fr-FR" sz="1200" dirty="0" smtClean="0">
                    <a:solidFill>
                      <a:schemeClr val="bg1"/>
                    </a:solidFill>
                  </a:rPr>
                  <a:t>1 </a:t>
                </a:r>
                <a:r>
                  <a:rPr lang="fr-FR" sz="1200" dirty="0" err="1" smtClean="0">
                    <a:solidFill>
                      <a:schemeClr val="bg1"/>
                    </a:solidFill>
                  </a:rPr>
                  <a:t>obs</a:t>
                </a:r>
                <a:r>
                  <a:rPr lang="fr-FR" sz="1200" dirty="0" smtClean="0">
                    <a:solidFill>
                      <a:schemeClr val="bg1"/>
                    </a:solidFill>
                  </a:rPr>
                  <a:t> /</a:t>
                </a:r>
                <a:r>
                  <a:rPr lang="fr-FR" sz="1200" dirty="0" err="1" smtClean="0">
                    <a:solidFill>
                      <a:schemeClr val="bg1"/>
                    </a:solidFill>
                  </a:rPr>
                  <a:t>month</a:t>
                </a:r>
                <a:endParaRPr lang="fr-FR" sz="1200" dirty="0">
                  <a:solidFill>
                    <a:schemeClr val="bg1"/>
                  </a:solidFill>
                </a:endParaRPr>
              </a:p>
            </p:txBody>
          </p:sp>
          <p:sp>
            <p:nvSpPr>
              <p:cNvPr id="15" name="ZoneTexte 14"/>
              <p:cNvSpPr txBox="1"/>
              <p:nvPr/>
            </p:nvSpPr>
            <p:spPr>
              <a:xfrm>
                <a:off x="3632205" y="3215836"/>
                <a:ext cx="1168400" cy="276999"/>
              </a:xfrm>
              <a:prstGeom prst="rect">
                <a:avLst/>
              </a:prstGeom>
              <a:noFill/>
            </p:spPr>
            <p:txBody>
              <a:bodyPr wrap="square" rtlCol="0">
                <a:spAutoFit/>
              </a:bodyPr>
              <a:lstStyle/>
              <a:p>
                <a:r>
                  <a:rPr lang="fr-FR" sz="1200" dirty="0">
                    <a:solidFill>
                      <a:schemeClr val="bg1"/>
                    </a:solidFill>
                  </a:rPr>
                  <a:t>3</a:t>
                </a:r>
                <a:r>
                  <a:rPr lang="fr-FR" sz="1200" dirty="0" smtClean="0">
                    <a:solidFill>
                      <a:schemeClr val="bg1"/>
                    </a:solidFill>
                  </a:rPr>
                  <a:t> </a:t>
                </a:r>
                <a:r>
                  <a:rPr lang="fr-FR" sz="1200" dirty="0" err="1" smtClean="0">
                    <a:solidFill>
                      <a:schemeClr val="bg1"/>
                    </a:solidFill>
                  </a:rPr>
                  <a:t>obs</a:t>
                </a:r>
                <a:r>
                  <a:rPr lang="fr-FR" sz="1200" dirty="0" smtClean="0">
                    <a:solidFill>
                      <a:schemeClr val="bg1"/>
                    </a:solidFill>
                  </a:rPr>
                  <a:t> /</a:t>
                </a:r>
                <a:r>
                  <a:rPr lang="fr-FR" sz="1200" dirty="0" err="1" smtClean="0">
                    <a:solidFill>
                      <a:schemeClr val="bg1"/>
                    </a:solidFill>
                  </a:rPr>
                  <a:t>month</a:t>
                </a:r>
                <a:endParaRPr lang="fr-FR" sz="1200" dirty="0">
                  <a:solidFill>
                    <a:schemeClr val="bg1"/>
                  </a:solidFill>
                </a:endParaRPr>
              </a:p>
            </p:txBody>
          </p:sp>
          <p:sp>
            <p:nvSpPr>
              <p:cNvPr id="16" name="ZoneTexte 15"/>
              <p:cNvSpPr txBox="1"/>
              <p:nvPr/>
            </p:nvSpPr>
            <p:spPr>
              <a:xfrm>
                <a:off x="3649141" y="3419035"/>
                <a:ext cx="1168400" cy="276999"/>
              </a:xfrm>
              <a:prstGeom prst="rect">
                <a:avLst/>
              </a:prstGeom>
              <a:noFill/>
            </p:spPr>
            <p:txBody>
              <a:bodyPr wrap="square" rtlCol="0">
                <a:spAutoFit/>
              </a:bodyPr>
              <a:lstStyle/>
              <a:p>
                <a:r>
                  <a:rPr lang="fr-FR" sz="1200" dirty="0" smtClean="0">
                    <a:solidFill>
                      <a:schemeClr val="bg1"/>
                    </a:solidFill>
                  </a:rPr>
                  <a:t>5 </a:t>
                </a:r>
                <a:r>
                  <a:rPr lang="fr-FR" sz="1200" dirty="0" err="1" smtClean="0">
                    <a:solidFill>
                      <a:schemeClr val="bg1"/>
                    </a:solidFill>
                  </a:rPr>
                  <a:t>obs</a:t>
                </a:r>
                <a:r>
                  <a:rPr lang="fr-FR" sz="1200" dirty="0" smtClean="0">
                    <a:solidFill>
                      <a:schemeClr val="bg1"/>
                    </a:solidFill>
                  </a:rPr>
                  <a:t> /</a:t>
                </a:r>
                <a:r>
                  <a:rPr lang="fr-FR" sz="1200" dirty="0" err="1" smtClean="0">
                    <a:solidFill>
                      <a:schemeClr val="bg1"/>
                    </a:solidFill>
                  </a:rPr>
                  <a:t>month</a:t>
                </a:r>
                <a:endParaRPr lang="fr-FR" sz="1200" dirty="0">
                  <a:solidFill>
                    <a:schemeClr val="bg1"/>
                  </a:solidFill>
                </a:endParaRPr>
              </a:p>
            </p:txBody>
          </p:sp>
        </p:grpSp>
        <p:sp>
          <p:nvSpPr>
            <p:cNvPr id="17" name="ZoneTexte 16"/>
            <p:cNvSpPr txBox="1"/>
            <p:nvPr/>
          </p:nvSpPr>
          <p:spPr>
            <a:xfrm>
              <a:off x="3649140" y="3656100"/>
              <a:ext cx="1583259" cy="276999"/>
            </a:xfrm>
            <a:prstGeom prst="rect">
              <a:avLst/>
            </a:prstGeom>
            <a:noFill/>
          </p:spPr>
          <p:txBody>
            <a:bodyPr wrap="square" rtlCol="0">
              <a:spAutoFit/>
            </a:bodyPr>
            <a:lstStyle/>
            <a:p>
              <a:r>
                <a:rPr lang="fr-FR" sz="1200" dirty="0" smtClean="0">
                  <a:solidFill>
                    <a:schemeClr val="bg1"/>
                  </a:solidFill>
                </a:rPr>
                <a:t>10 </a:t>
              </a:r>
              <a:r>
                <a:rPr lang="fr-FR" sz="1200" dirty="0" err="1" smtClean="0">
                  <a:solidFill>
                    <a:schemeClr val="bg1"/>
                  </a:solidFill>
                </a:rPr>
                <a:t>obs</a:t>
              </a:r>
              <a:r>
                <a:rPr lang="fr-FR" sz="1200" dirty="0" smtClean="0">
                  <a:solidFill>
                    <a:schemeClr val="bg1"/>
                  </a:solidFill>
                </a:rPr>
                <a:t> /</a:t>
              </a:r>
              <a:r>
                <a:rPr lang="fr-FR" sz="1200" dirty="0" err="1" smtClean="0">
                  <a:solidFill>
                    <a:schemeClr val="bg1"/>
                  </a:solidFill>
                </a:rPr>
                <a:t>month</a:t>
              </a:r>
              <a:endParaRPr lang="fr-FR" sz="1200" dirty="0">
                <a:solidFill>
                  <a:schemeClr val="bg1"/>
                </a:solidFill>
              </a:endParaRPr>
            </a:p>
          </p:txBody>
        </p:sp>
      </p:grpSp>
      <p:sp>
        <p:nvSpPr>
          <p:cNvPr id="24" name="ZoneTexte 23"/>
          <p:cNvSpPr txBox="1"/>
          <p:nvPr/>
        </p:nvSpPr>
        <p:spPr>
          <a:xfrm>
            <a:off x="1507068" y="-69335"/>
            <a:ext cx="252306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dirty="0" smtClean="0">
                <a:solidFill>
                  <a:srgbClr val="FFFFFF"/>
                </a:solidFill>
              </a:rPr>
              <a:t>1 </a:t>
            </a:r>
            <a:r>
              <a:rPr lang="fr-FR" dirty="0" err="1" smtClean="0">
                <a:solidFill>
                  <a:srgbClr val="FFFFFF"/>
                </a:solidFill>
              </a:rPr>
              <a:t>obs</a:t>
            </a:r>
            <a:r>
              <a:rPr lang="fr-FR" dirty="0" smtClean="0">
                <a:solidFill>
                  <a:srgbClr val="FFFFFF"/>
                </a:solidFill>
              </a:rPr>
              <a:t> min = &gt; 62 %</a:t>
            </a:r>
            <a:endParaRPr lang="fr-FR" dirty="0">
              <a:solidFill>
                <a:srgbClr val="FFFFFF"/>
              </a:solidFill>
            </a:endParaRPr>
          </a:p>
        </p:txBody>
      </p:sp>
      <p:sp>
        <p:nvSpPr>
          <p:cNvPr id="25" name="ZoneTexte 24"/>
          <p:cNvSpPr txBox="1"/>
          <p:nvPr/>
        </p:nvSpPr>
        <p:spPr>
          <a:xfrm>
            <a:off x="5164666" y="-57205"/>
            <a:ext cx="252306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dirty="0">
                <a:solidFill>
                  <a:srgbClr val="FFFFFF"/>
                </a:solidFill>
              </a:rPr>
              <a:t>3</a:t>
            </a:r>
            <a:r>
              <a:rPr lang="fr-FR" dirty="0" smtClean="0">
                <a:solidFill>
                  <a:srgbClr val="FFFFFF"/>
                </a:solidFill>
              </a:rPr>
              <a:t> </a:t>
            </a:r>
            <a:r>
              <a:rPr lang="fr-FR" dirty="0" err="1" smtClean="0">
                <a:solidFill>
                  <a:srgbClr val="FFFFFF"/>
                </a:solidFill>
              </a:rPr>
              <a:t>obs</a:t>
            </a:r>
            <a:r>
              <a:rPr lang="fr-FR" dirty="0" smtClean="0">
                <a:solidFill>
                  <a:srgbClr val="FFFFFF"/>
                </a:solidFill>
              </a:rPr>
              <a:t> min = &gt; 57 %</a:t>
            </a:r>
            <a:endParaRPr lang="fr-FR" dirty="0">
              <a:solidFill>
                <a:srgbClr val="FFFFFF"/>
              </a:solidFill>
            </a:endParaRPr>
          </a:p>
        </p:txBody>
      </p:sp>
      <p:sp>
        <p:nvSpPr>
          <p:cNvPr id="26" name="ZoneTexte 25"/>
          <p:cNvSpPr txBox="1"/>
          <p:nvPr/>
        </p:nvSpPr>
        <p:spPr>
          <a:xfrm>
            <a:off x="1448693" y="1923995"/>
            <a:ext cx="252306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dirty="0" smtClean="0">
                <a:solidFill>
                  <a:srgbClr val="FFFFFF"/>
                </a:solidFill>
              </a:rPr>
              <a:t>5 </a:t>
            </a:r>
            <a:r>
              <a:rPr lang="fr-FR" dirty="0" err="1" smtClean="0">
                <a:solidFill>
                  <a:srgbClr val="FFFFFF"/>
                </a:solidFill>
              </a:rPr>
              <a:t>obs</a:t>
            </a:r>
            <a:r>
              <a:rPr lang="fr-FR" dirty="0" smtClean="0">
                <a:solidFill>
                  <a:srgbClr val="FFFFFF"/>
                </a:solidFill>
              </a:rPr>
              <a:t> min = &gt; 49 %</a:t>
            </a:r>
            <a:endParaRPr lang="fr-FR" dirty="0">
              <a:solidFill>
                <a:srgbClr val="FFFFFF"/>
              </a:solidFill>
            </a:endParaRPr>
          </a:p>
        </p:txBody>
      </p:sp>
      <p:sp>
        <p:nvSpPr>
          <p:cNvPr id="28" name="ZoneTexte 27"/>
          <p:cNvSpPr txBox="1"/>
          <p:nvPr/>
        </p:nvSpPr>
        <p:spPr>
          <a:xfrm>
            <a:off x="5157089" y="1891729"/>
            <a:ext cx="252306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dirty="0" smtClean="0">
                <a:solidFill>
                  <a:srgbClr val="FFFFFF"/>
                </a:solidFill>
              </a:rPr>
              <a:t>10 </a:t>
            </a:r>
            <a:r>
              <a:rPr lang="fr-FR" dirty="0" err="1" smtClean="0">
                <a:solidFill>
                  <a:srgbClr val="FFFFFF"/>
                </a:solidFill>
              </a:rPr>
              <a:t>obs</a:t>
            </a:r>
            <a:r>
              <a:rPr lang="fr-FR" dirty="0" smtClean="0">
                <a:solidFill>
                  <a:srgbClr val="FFFFFF"/>
                </a:solidFill>
              </a:rPr>
              <a:t> min = &gt; 36 %</a:t>
            </a:r>
            <a:endParaRPr lang="fr-FR" dirty="0">
              <a:solidFill>
                <a:srgbClr val="FFFFFF"/>
              </a:solidFill>
            </a:endParaRPr>
          </a:p>
        </p:txBody>
      </p:sp>
    </p:spTree>
    <p:extLst>
      <p:ext uri="{BB962C8B-B14F-4D97-AF65-F5344CB8AC3E}">
        <p14:creationId xmlns:p14="http://schemas.microsoft.com/office/powerpoint/2010/main" val="13394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22692" y="1574800"/>
            <a:ext cx="1284707" cy="431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262467" y="5832141"/>
            <a:ext cx="5410200" cy="369332"/>
          </a:xfrm>
          <a:prstGeom prst="rect">
            <a:avLst/>
          </a:prstGeom>
          <a:noFill/>
        </p:spPr>
        <p:txBody>
          <a:bodyPr wrap="square" rtlCol="0">
            <a:spAutoFit/>
          </a:bodyPr>
          <a:lstStyle/>
          <a:p>
            <a:pPr algn="ctr"/>
            <a:r>
              <a:rPr lang="fr-FR" dirty="0" smtClean="0">
                <a:solidFill>
                  <a:srgbClr val="FFFFFF"/>
                </a:solidFill>
              </a:rPr>
              <a:t>IPSL-CM5A-LR (</a:t>
            </a:r>
            <a:r>
              <a:rPr lang="fr-FR" dirty="0" err="1" smtClean="0">
                <a:solidFill>
                  <a:srgbClr val="FFFFFF"/>
                </a:solidFill>
              </a:rPr>
              <a:t>amip</a:t>
            </a:r>
            <a:r>
              <a:rPr lang="fr-FR" dirty="0" smtClean="0">
                <a:solidFill>
                  <a:srgbClr val="FFFFFF"/>
                </a:solidFill>
              </a:rPr>
              <a:t> </a:t>
            </a:r>
            <a:r>
              <a:rPr lang="fr-FR" dirty="0" err="1" smtClean="0">
                <a:solidFill>
                  <a:srgbClr val="FFFFFF"/>
                </a:solidFill>
              </a:rPr>
              <a:t>run</a:t>
            </a:r>
            <a:r>
              <a:rPr lang="fr-FR" dirty="0" smtClean="0">
                <a:solidFill>
                  <a:srgbClr val="FFFFFF"/>
                </a:solidFill>
              </a:rPr>
              <a:t> – 1980-2009 ) </a:t>
            </a:r>
            <a:endParaRPr lang="fr-FR" dirty="0">
              <a:solidFill>
                <a:srgbClr val="FFFFFF"/>
              </a:solidFill>
            </a:endParaRPr>
          </a:p>
        </p:txBody>
      </p:sp>
      <p:cxnSp>
        <p:nvCxnSpPr>
          <p:cNvPr id="12" name="Straight Connector 15"/>
          <p:cNvCxnSpPr/>
          <p:nvPr/>
        </p:nvCxnSpPr>
        <p:spPr>
          <a:xfrm>
            <a:off x="1089889" y="716501"/>
            <a:ext cx="6199911"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TextBox 14"/>
          <p:cNvSpPr txBox="1"/>
          <p:nvPr/>
        </p:nvSpPr>
        <p:spPr>
          <a:xfrm>
            <a:off x="1016618" y="304484"/>
            <a:ext cx="6273182" cy="492443"/>
          </a:xfrm>
          <a:prstGeom prst="rect">
            <a:avLst/>
          </a:prstGeom>
          <a:noFill/>
        </p:spPr>
        <p:txBody>
          <a:bodyPr wrap="square" rtlCol="0">
            <a:spAutoFit/>
          </a:bodyPr>
          <a:lstStyle/>
          <a:p>
            <a:r>
              <a:rPr lang="en-US" sz="1600" dirty="0" smtClean="0">
                <a:solidFill>
                  <a:srgbClr val="FFFFFF"/>
                </a:solidFill>
                <a:latin typeface="Gill Sans"/>
                <a:cs typeface="Gill Sans"/>
              </a:rPr>
              <a:t>Correlations between SM and climate variables in IPSL model  </a:t>
            </a:r>
          </a:p>
          <a:p>
            <a:endParaRPr lang="en-US" sz="1000" dirty="0">
              <a:solidFill>
                <a:srgbClr val="FFFFFF"/>
              </a:solidFill>
              <a:latin typeface="Gill Sans"/>
              <a:cs typeface="Gill Sans"/>
            </a:endParaRPr>
          </a:p>
        </p:txBody>
      </p:sp>
      <p:pic>
        <p:nvPicPr>
          <p:cNvPr id="5" name="Image 4" descr="correlation_tas_mrso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889" y="919950"/>
            <a:ext cx="3490362" cy="4611700"/>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6" name="ZoneTexte 5"/>
          <p:cNvSpPr txBox="1"/>
          <p:nvPr/>
        </p:nvSpPr>
        <p:spPr>
          <a:xfrm>
            <a:off x="4572001" y="2936796"/>
            <a:ext cx="1100666" cy="369332"/>
          </a:xfrm>
          <a:prstGeom prst="rect">
            <a:avLst/>
          </a:prstGeom>
          <a:noFill/>
        </p:spPr>
        <p:txBody>
          <a:bodyPr wrap="square" rtlCol="0">
            <a:spAutoFit/>
          </a:bodyPr>
          <a:lstStyle/>
          <a:p>
            <a:r>
              <a:rPr lang="fr-FR" dirty="0" smtClean="0">
                <a:solidFill>
                  <a:srgbClr val="FFFFFF"/>
                </a:solidFill>
              </a:rPr>
              <a:t>R = 0.49</a:t>
            </a:r>
            <a:endParaRPr lang="fr-FR" dirty="0">
              <a:solidFill>
                <a:srgbClr val="FFFFFF"/>
              </a:solidFill>
            </a:endParaRPr>
          </a:p>
        </p:txBody>
      </p:sp>
      <p:sp>
        <p:nvSpPr>
          <p:cNvPr id="15" name="ZoneTexte 14"/>
          <p:cNvSpPr txBox="1"/>
          <p:nvPr/>
        </p:nvSpPr>
        <p:spPr>
          <a:xfrm>
            <a:off x="4572001" y="845814"/>
            <a:ext cx="1100666" cy="369332"/>
          </a:xfrm>
          <a:prstGeom prst="rect">
            <a:avLst/>
          </a:prstGeom>
          <a:noFill/>
        </p:spPr>
        <p:txBody>
          <a:bodyPr wrap="square" rtlCol="0">
            <a:spAutoFit/>
          </a:bodyPr>
          <a:lstStyle/>
          <a:p>
            <a:r>
              <a:rPr lang="fr-FR" dirty="0" smtClean="0">
                <a:solidFill>
                  <a:srgbClr val="FFFFFF"/>
                </a:solidFill>
              </a:rPr>
              <a:t>R = -0.23</a:t>
            </a:r>
            <a:endParaRPr lang="fr-FR" dirty="0">
              <a:solidFill>
                <a:srgbClr val="FFFFFF"/>
              </a:solidFill>
            </a:endParaRPr>
          </a:p>
        </p:txBody>
      </p:sp>
      <p:sp>
        <p:nvSpPr>
          <p:cNvPr id="14" name="ZoneTexte 13"/>
          <p:cNvSpPr txBox="1"/>
          <p:nvPr/>
        </p:nvSpPr>
        <p:spPr>
          <a:xfrm>
            <a:off x="5435600" y="1390134"/>
            <a:ext cx="3522133" cy="1200329"/>
          </a:xfrm>
          <a:prstGeom prst="rect">
            <a:avLst/>
          </a:prstGeom>
          <a:noFill/>
        </p:spPr>
        <p:txBody>
          <a:bodyPr wrap="square" rtlCol="0">
            <a:spAutoFit/>
          </a:bodyPr>
          <a:lstStyle/>
          <a:p>
            <a:pPr algn="ctr"/>
            <a:r>
              <a:rPr lang="fr-FR" dirty="0" smtClean="0">
                <a:solidFill>
                  <a:srgbClr val="FFFFFF"/>
                </a:solidFill>
              </a:rPr>
              <a:t>The </a:t>
            </a:r>
            <a:r>
              <a:rPr lang="fr-FR" dirty="0" err="1" smtClean="0">
                <a:solidFill>
                  <a:srgbClr val="FFFFFF"/>
                </a:solidFill>
              </a:rPr>
              <a:t>hottest</a:t>
            </a:r>
            <a:r>
              <a:rPr lang="fr-FR" dirty="0" smtClean="0">
                <a:solidFill>
                  <a:srgbClr val="FFFFFF"/>
                </a:solidFill>
              </a:rPr>
              <a:t>, the </a:t>
            </a:r>
            <a:r>
              <a:rPr lang="fr-FR" dirty="0" err="1" smtClean="0">
                <a:solidFill>
                  <a:srgbClr val="FFFFFF"/>
                </a:solidFill>
              </a:rPr>
              <a:t>driest</a:t>
            </a:r>
            <a:endParaRPr lang="fr-FR" dirty="0" smtClean="0">
              <a:solidFill>
                <a:srgbClr val="FFFFFF"/>
              </a:solidFill>
            </a:endParaRPr>
          </a:p>
          <a:p>
            <a:pPr algn="ctr"/>
            <a:r>
              <a:rPr lang="fr-FR" dirty="0" err="1" smtClean="0">
                <a:solidFill>
                  <a:srgbClr val="FFFFFF"/>
                </a:solidFill>
              </a:rPr>
              <a:t>With</a:t>
            </a:r>
            <a:r>
              <a:rPr lang="fr-FR" dirty="0" smtClean="0">
                <a:solidFill>
                  <a:srgbClr val="FFFFFF"/>
                </a:solidFill>
              </a:rPr>
              <a:t> </a:t>
            </a:r>
            <a:r>
              <a:rPr lang="fr-FR" dirty="0" err="1" smtClean="0">
                <a:solidFill>
                  <a:srgbClr val="FFFFFF"/>
                </a:solidFill>
              </a:rPr>
              <a:t>high</a:t>
            </a:r>
            <a:r>
              <a:rPr lang="fr-FR" dirty="0" smtClean="0">
                <a:solidFill>
                  <a:srgbClr val="FFFFFF"/>
                </a:solidFill>
              </a:rPr>
              <a:t> </a:t>
            </a:r>
            <a:r>
              <a:rPr lang="fr-FR" dirty="0" err="1" smtClean="0">
                <a:solidFill>
                  <a:srgbClr val="FFFFFF"/>
                </a:solidFill>
              </a:rPr>
              <a:t>seasonal</a:t>
            </a:r>
            <a:r>
              <a:rPr lang="fr-FR" dirty="0" smtClean="0">
                <a:solidFill>
                  <a:srgbClr val="FFFFFF"/>
                </a:solidFill>
              </a:rPr>
              <a:t> </a:t>
            </a:r>
            <a:r>
              <a:rPr lang="fr-FR" dirty="0" err="1" smtClean="0">
                <a:solidFill>
                  <a:srgbClr val="FFFFFF"/>
                </a:solidFill>
              </a:rPr>
              <a:t>contrasts</a:t>
            </a:r>
            <a:r>
              <a:rPr lang="fr-FR" dirty="0" smtClean="0">
                <a:solidFill>
                  <a:srgbClr val="FFFFFF"/>
                </a:solidFill>
              </a:rPr>
              <a:t> =&gt; </a:t>
            </a:r>
            <a:r>
              <a:rPr lang="fr-FR" dirty="0" err="1" smtClean="0">
                <a:solidFill>
                  <a:srgbClr val="FFFFFF"/>
                </a:solidFill>
              </a:rPr>
              <a:t>especially</a:t>
            </a:r>
            <a:r>
              <a:rPr lang="fr-FR" dirty="0" smtClean="0">
                <a:solidFill>
                  <a:srgbClr val="FFFFFF"/>
                </a:solidFill>
              </a:rPr>
              <a:t> </a:t>
            </a:r>
            <a:r>
              <a:rPr lang="fr-FR" dirty="0" err="1" smtClean="0">
                <a:solidFill>
                  <a:srgbClr val="FFFFFF"/>
                </a:solidFill>
              </a:rPr>
              <a:t>true</a:t>
            </a:r>
            <a:r>
              <a:rPr lang="fr-FR" dirty="0" smtClean="0">
                <a:solidFill>
                  <a:srgbClr val="FFFFFF"/>
                </a:solidFill>
              </a:rPr>
              <a:t> </a:t>
            </a:r>
            <a:r>
              <a:rPr lang="fr-FR" dirty="0" err="1" smtClean="0">
                <a:solidFill>
                  <a:srgbClr val="FFFFFF"/>
                </a:solidFill>
              </a:rPr>
              <a:t>during</a:t>
            </a:r>
            <a:r>
              <a:rPr lang="fr-FR" dirty="0" smtClean="0">
                <a:solidFill>
                  <a:srgbClr val="FFFFFF"/>
                </a:solidFill>
              </a:rPr>
              <a:t> </a:t>
            </a:r>
            <a:r>
              <a:rPr lang="fr-FR" dirty="0" err="1" smtClean="0">
                <a:solidFill>
                  <a:srgbClr val="FFFFFF"/>
                </a:solidFill>
              </a:rPr>
              <a:t>spring</a:t>
            </a:r>
            <a:r>
              <a:rPr lang="fr-FR" dirty="0" smtClean="0">
                <a:solidFill>
                  <a:srgbClr val="FFFFFF"/>
                </a:solidFill>
              </a:rPr>
              <a:t> in the </a:t>
            </a:r>
            <a:r>
              <a:rPr lang="fr-FR" dirty="0" err="1" smtClean="0">
                <a:solidFill>
                  <a:srgbClr val="FFFFFF"/>
                </a:solidFill>
              </a:rPr>
              <a:t>northern</a:t>
            </a:r>
            <a:r>
              <a:rPr lang="fr-FR" dirty="0" smtClean="0">
                <a:solidFill>
                  <a:srgbClr val="FFFFFF"/>
                </a:solidFill>
              </a:rPr>
              <a:t> </a:t>
            </a:r>
            <a:r>
              <a:rPr lang="fr-FR" dirty="0" err="1" smtClean="0">
                <a:solidFill>
                  <a:srgbClr val="FFFFFF"/>
                </a:solidFill>
              </a:rPr>
              <a:t>hemisphere</a:t>
            </a:r>
            <a:endParaRPr lang="fr-FR" dirty="0" smtClean="0">
              <a:solidFill>
                <a:srgbClr val="FFFFFF"/>
              </a:solidFill>
            </a:endParaRPr>
          </a:p>
        </p:txBody>
      </p:sp>
      <p:sp>
        <p:nvSpPr>
          <p:cNvPr id="18" name="ZoneTexte 17"/>
          <p:cNvSpPr txBox="1"/>
          <p:nvPr/>
        </p:nvSpPr>
        <p:spPr>
          <a:xfrm>
            <a:off x="5945825" y="3726934"/>
            <a:ext cx="3011908" cy="923330"/>
          </a:xfrm>
          <a:prstGeom prst="rect">
            <a:avLst/>
          </a:prstGeom>
          <a:noFill/>
        </p:spPr>
        <p:txBody>
          <a:bodyPr wrap="square" rtlCol="0">
            <a:spAutoFit/>
          </a:bodyPr>
          <a:lstStyle/>
          <a:p>
            <a:pPr algn="ctr"/>
            <a:r>
              <a:rPr lang="fr-FR" dirty="0" smtClean="0">
                <a:solidFill>
                  <a:srgbClr val="FFFFFF"/>
                </a:solidFill>
              </a:rPr>
              <a:t>Positive </a:t>
            </a:r>
            <a:r>
              <a:rPr lang="fr-FR" dirty="0" err="1" smtClean="0">
                <a:solidFill>
                  <a:srgbClr val="FFFFFF"/>
                </a:solidFill>
              </a:rPr>
              <a:t>correlation</a:t>
            </a:r>
            <a:r>
              <a:rPr lang="fr-FR" dirty="0" smtClean="0">
                <a:solidFill>
                  <a:srgbClr val="FFFFFF"/>
                </a:solidFill>
              </a:rPr>
              <a:t> </a:t>
            </a:r>
            <a:r>
              <a:rPr lang="fr-FR" dirty="0" err="1" smtClean="0">
                <a:solidFill>
                  <a:srgbClr val="FFFFFF"/>
                </a:solidFill>
              </a:rPr>
              <a:t>between</a:t>
            </a:r>
            <a:r>
              <a:rPr lang="fr-FR" dirty="0" smtClean="0">
                <a:solidFill>
                  <a:srgbClr val="FFFFFF"/>
                </a:solidFill>
              </a:rPr>
              <a:t> </a:t>
            </a:r>
            <a:r>
              <a:rPr lang="fr-FR" dirty="0" err="1" smtClean="0">
                <a:solidFill>
                  <a:srgbClr val="FFFFFF"/>
                </a:solidFill>
              </a:rPr>
              <a:t>precipitation</a:t>
            </a:r>
            <a:r>
              <a:rPr lang="fr-FR" dirty="0" smtClean="0">
                <a:solidFill>
                  <a:srgbClr val="FFFFFF"/>
                </a:solidFill>
              </a:rPr>
              <a:t> and </a:t>
            </a:r>
            <a:r>
              <a:rPr lang="fr-FR" dirty="0" err="1" smtClean="0">
                <a:solidFill>
                  <a:srgbClr val="FFFFFF"/>
                </a:solidFill>
              </a:rPr>
              <a:t>soil</a:t>
            </a:r>
            <a:r>
              <a:rPr lang="fr-FR" dirty="0" smtClean="0">
                <a:solidFill>
                  <a:srgbClr val="FFFFFF"/>
                </a:solidFill>
              </a:rPr>
              <a:t> </a:t>
            </a:r>
            <a:r>
              <a:rPr lang="fr-FR" dirty="0" err="1" smtClean="0">
                <a:solidFill>
                  <a:srgbClr val="FFFFFF"/>
                </a:solidFill>
              </a:rPr>
              <a:t>moisture</a:t>
            </a:r>
            <a:endParaRPr lang="fr-FR" dirty="0">
              <a:solidFill>
                <a:srgbClr val="FFFFFF"/>
              </a:solidFill>
            </a:endParaRPr>
          </a:p>
        </p:txBody>
      </p:sp>
      <p:sp>
        <p:nvSpPr>
          <p:cNvPr id="16" name="Flèche vers le bas 15"/>
          <p:cNvSpPr/>
          <p:nvPr/>
        </p:nvSpPr>
        <p:spPr>
          <a:xfrm>
            <a:off x="7289800" y="4910667"/>
            <a:ext cx="364067" cy="62098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ZoneTexte 19"/>
          <p:cNvSpPr txBox="1"/>
          <p:nvPr/>
        </p:nvSpPr>
        <p:spPr>
          <a:xfrm>
            <a:off x="5945825" y="5739808"/>
            <a:ext cx="3011908" cy="923330"/>
          </a:xfrm>
          <a:prstGeom prst="rect">
            <a:avLst/>
          </a:prstGeom>
          <a:noFill/>
        </p:spPr>
        <p:txBody>
          <a:bodyPr wrap="square" rtlCol="0">
            <a:spAutoFit/>
          </a:bodyPr>
          <a:lstStyle/>
          <a:p>
            <a:pPr algn="ctr"/>
            <a:r>
              <a:rPr lang="fr-FR" dirty="0" smtClean="0">
                <a:solidFill>
                  <a:srgbClr val="FFFFFF"/>
                </a:solidFill>
              </a:rPr>
              <a:t>In </a:t>
            </a:r>
            <a:r>
              <a:rPr lang="fr-FR" dirty="0" err="1" smtClean="0">
                <a:solidFill>
                  <a:srgbClr val="FFFFFF"/>
                </a:solidFill>
              </a:rPr>
              <a:t>models</a:t>
            </a:r>
            <a:r>
              <a:rPr lang="fr-FR" dirty="0" smtClean="0">
                <a:solidFill>
                  <a:srgbClr val="FFFFFF"/>
                </a:solidFill>
              </a:rPr>
              <a:t>, </a:t>
            </a:r>
            <a:r>
              <a:rPr lang="fr-FR" dirty="0" err="1">
                <a:solidFill>
                  <a:srgbClr val="FFFFFF"/>
                </a:solidFill>
              </a:rPr>
              <a:t>s</a:t>
            </a:r>
            <a:r>
              <a:rPr lang="fr-FR" dirty="0" err="1" smtClean="0">
                <a:solidFill>
                  <a:srgbClr val="FFFFFF"/>
                </a:solidFill>
              </a:rPr>
              <a:t>oil</a:t>
            </a:r>
            <a:r>
              <a:rPr lang="fr-FR" dirty="0" smtClean="0">
                <a:solidFill>
                  <a:srgbClr val="FFFFFF"/>
                </a:solidFill>
              </a:rPr>
              <a:t> </a:t>
            </a:r>
            <a:r>
              <a:rPr lang="fr-FR" dirty="0" err="1" smtClean="0">
                <a:solidFill>
                  <a:srgbClr val="FFFFFF"/>
                </a:solidFill>
              </a:rPr>
              <a:t>moisture</a:t>
            </a:r>
            <a:r>
              <a:rPr lang="fr-FR" dirty="0" smtClean="0">
                <a:solidFill>
                  <a:srgbClr val="FFFFFF"/>
                </a:solidFill>
              </a:rPr>
              <a:t> </a:t>
            </a:r>
            <a:r>
              <a:rPr lang="fr-FR" dirty="0" err="1" smtClean="0">
                <a:solidFill>
                  <a:srgbClr val="FFFFFF"/>
                </a:solidFill>
              </a:rPr>
              <a:t>sums</a:t>
            </a:r>
            <a:r>
              <a:rPr lang="fr-FR" dirty="0" smtClean="0">
                <a:solidFill>
                  <a:srgbClr val="FFFFFF"/>
                </a:solidFill>
              </a:rPr>
              <a:t> up </a:t>
            </a:r>
            <a:r>
              <a:rPr lang="fr-FR" dirty="0" err="1" smtClean="0">
                <a:solidFill>
                  <a:srgbClr val="FFFFFF"/>
                </a:solidFill>
              </a:rPr>
              <a:t>climate</a:t>
            </a:r>
            <a:r>
              <a:rPr lang="fr-FR" dirty="0" smtClean="0">
                <a:solidFill>
                  <a:srgbClr val="FFFFFF"/>
                </a:solidFill>
              </a:rPr>
              <a:t> information about </a:t>
            </a:r>
            <a:r>
              <a:rPr lang="fr-FR" dirty="0" err="1" smtClean="0">
                <a:solidFill>
                  <a:srgbClr val="FFFFFF"/>
                </a:solidFill>
              </a:rPr>
              <a:t>temperature</a:t>
            </a:r>
            <a:r>
              <a:rPr lang="fr-FR" dirty="0" smtClean="0">
                <a:solidFill>
                  <a:srgbClr val="FFFFFF"/>
                </a:solidFill>
              </a:rPr>
              <a:t> and </a:t>
            </a:r>
            <a:r>
              <a:rPr lang="fr-FR" dirty="0" err="1" smtClean="0">
                <a:solidFill>
                  <a:srgbClr val="FFFFFF"/>
                </a:solidFill>
              </a:rPr>
              <a:t>precipitaiton</a:t>
            </a:r>
            <a:endParaRPr lang="fr-FR" dirty="0">
              <a:solidFill>
                <a:srgbClr val="FFFFFF"/>
              </a:solidFill>
            </a:endParaRPr>
          </a:p>
        </p:txBody>
      </p:sp>
    </p:spTree>
    <p:extLst>
      <p:ext uri="{BB962C8B-B14F-4D97-AF65-F5344CB8AC3E}">
        <p14:creationId xmlns:p14="http://schemas.microsoft.com/office/powerpoint/2010/main" val="9237425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1" y="2463862"/>
            <a:ext cx="1176867" cy="720210"/>
          </a:xfrm>
          <a:prstGeom prst="rect">
            <a:avLst/>
          </a:prstGeom>
          <a:pattFill prst="pct20">
            <a:fgClr>
              <a:prstClr val="black"/>
            </a:fgClr>
            <a:bgClr>
              <a:schemeClr val="bg2">
                <a:lumMod val="7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extBox 14"/>
          <p:cNvSpPr txBox="1"/>
          <p:nvPr/>
        </p:nvSpPr>
        <p:spPr>
          <a:xfrm>
            <a:off x="1016618" y="304484"/>
            <a:ext cx="6273182" cy="492443"/>
          </a:xfrm>
          <a:prstGeom prst="rect">
            <a:avLst/>
          </a:prstGeom>
          <a:noFill/>
        </p:spPr>
        <p:txBody>
          <a:bodyPr wrap="square" rtlCol="0">
            <a:spAutoFit/>
          </a:bodyPr>
          <a:lstStyle/>
          <a:p>
            <a:r>
              <a:rPr lang="en-US" sz="1600" dirty="0" smtClean="0">
                <a:solidFill>
                  <a:srgbClr val="FFFFFF"/>
                </a:solidFill>
                <a:latin typeface="Gill Sans"/>
                <a:cs typeface="Gill Sans"/>
              </a:rPr>
              <a:t>Correlations between GPP and SM in IPSL model  </a:t>
            </a:r>
          </a:p>
          <a:p>
            <a:endParaRPr lang="en-US" sz="1000" dirty="0">
              <a:solidFill>
                <a:srgbClr val="FFFFFF"/>
              </a:solidFill>
              <a:latin typeface="Gill Sans"/>
              <a:cs typeface="Gill Sans"/>
            </a:endParaRPr>
          </a:p>
        </p:txBody>
      </p:sp>
      <p:cxnSp>
        <p:nvCxnSpPr>
          <p:cNvPr id="16" name="Straight Connector 15"/>
          <p:cNvCxnSpPr/>
          <p:nvPr/>
        </p:nvCxnSpPr>
        <p:spPr>
          <a:xfrm>
            <a:off x="1089889" y="716501"/>
            <a:ext cx="4642044"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7543801" y="2573927"/>
            <a:ext cx="1176867" cy="643467"/>
          </a:xfrm>
          <a:prstGeom prst="rect">
            <a:avLst/>
          </a:prstGeom>
          <a:solidFill>
            <a:schemeClr val="tx2">
              <a:lumMod val="40000"/>
              <a:lumOff val="60000"/>
              <a:alpha val="6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Forme libre 4"/>
          <p:cNvSpPr/>
          <p:nvPr/>
        </p:nvSpPr>
        <p:spPr>
          <a:xfrm>
            <a:off x="7685086" y="1507115"/>
            <a:ext cx="637649" cy="1222039"/>
          </a:xfrm>
          <a:custGeom>
            <a:avLst/>
            <a:gdLst>
              <a:gd name="connsiteX0" fmla="*/ 315915 w 637649"/>
              <a:gd name="connsiteY0" fmla="*/ 1134534 h 1222039"/>
              <a:gd name="connsiteX1" fmla="*/ 290515 w 637649"/>
              <a:gd name="connsiteY1" fmla="*/ 431800 h 1222039"/>
              <a:gd name="connsiteX2" fmla="*/ 290515 w 637649"/>
              <a:gd name="connsiteY2" fmla="*/ 431800 h 1222039"/>
              <a:gd name="connsiteX3" fmla="*/ 53449 w 637649"/>
              <a:gd name="connsiteY3" fmla="*/ 347134 h 1222039"/>
              <a:gd name="connsiteX4" fmla="*/ 53449 w 637649"/>
              <a:gd name="connsiteY4" fmla="*/ 186267 h 1222039"/>
              <a:gd name="connsiteX5" fmla="*/ 637649 w 637649"/>
              <a:gd name="connsiteY5" fmla="*/ 0 h 1222039"/>
              <a:gd name="connsiteX6" fmla="*/ 637649 w 637649"/>
              <a:gd name="connsiteY6" fmla="*/ 0 h 1222039"/>
              <a:gd name="connsiteX7" fmla="*/ 595315 w 637649"/>
              <a:gd name="connsiteY7" fmla="*/ 279400 h 1222039"/>
              <a:gd name="connsiteX8" fmla="*/ 375182 w 637649"/>
              <a:gd name="connsiteY8" fmla="*/ 423334 h 1222039"/>
              <a:gd name="connsiteX9" fmla="*/ 366715 w 637649"/>
              <a:gd name="connsiteY9" fmla="*/ 1151467 h 1222039"/>
              <a:gd name="connsiteX10" fmla="*/ 536049 w 637649"/>
              <a:gd name="connsiteY10" fmla="*/ 1193800 h 122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649" h="1222039">
                <a:moveTo>
                  <a:pt x="315915" y="1134534"/>
                </a:moveTo>
                <a:lnTo>
                  <a:pt x="290515" y="431800"/>
                </a:lnTo>
                <a:lnTo>
                  <a:pt x="290515" y="431800"/>
                </a:lnTo>
                <a:cubicBezTo>
                  <a:pt x="251004" y="417689"/>
                  <a:pt x="92960" y="388056"/>
                  <a:pt x="53449" y="347134"/>
                </a:cubicBezTo>
                <a:cubicBezTo>
                  <a:pt x="13938" y="306212"/>
                  <a:pt x="-43918" y="244123"/>
                  <a:pt x="53449" y="186267"/>
                </a:cubicBezTo>
                <a:cubicBezTo>
                  <a:pt x="150816" y="128411"/>
                  <a:pt x="637649" y="0"/>
                  <a:pt x="637649" y="0"/>
                </a:cubicBezTo>
                <a:lnTo>
                  <a:pt x="637649" y="0"/>
                </a:lnTo>
                <a:cubicBezTo>
                  <a:pt x="630593" y="46567"/>
                  <a:pt x="639059" y="208844"/>
                  <a:pt x="595315" y="279400"/>
                </a:cubicBezTo>
                <a:cubicBezTo>
                  <a:pt x="551571" y="349956"/>
                  <a:pt x="413282" y="277990"/>
                  <a:pt x="375182" y="423334"/>
                </a:cubicBezTo>
                <a:cubicBezTo>
                  <a:pt x="337082" y="568678"/>
                  <a:pt x="339904" y="1023056"/>
                  <a:pt x="366715" y="1151467"/>
                </a:cubicBezTo>
                <a:cubicBezTo>
                  <a:pt x="393526" y="1279878"/>
                  <a:pt x="536049" y="1193800"/>
                  <a:pt x="536049" y="119380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Rectangle 12"/>
          <p:cNvSpPr/>
          <p:nvPr/>
        </p:nvSpPr>
        <p:spPr>
          <a:xfrm>
            <a:off x="7543801" y="4605929"/>
            <a:ext cx="1176867" cy="720210"/>
          </a:xfrm>
          <a:prstGeom prst="rect">
            <a:avLst/>
          </a:prstGeom>
          <a:pattFill prst="pct20">
            <a:fgClr>
              <a:prstClr val="black"/>
            </a:fgClr>
            <a:bgClr>
              <a:schemeClr val="bg2">
                <a:lumMod val="7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7543801" y="5037727"/>
            <a:ext cx="1176867" cy="321734"/>
          </a:xfrm>
          <a:prstGeom prst="rect">
            <a:avLst/>
          </a:prstGeom>
          <a:solidFill>
            <a:schemeClr val="tx2">
              <a:lumMod val="40000"/>
              <a:lumOff val="60000"/>
              <a:alpha val="6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Forme libre 11"/>
          <p:cNvSpPr/>
          <p:nvPr/>
        </p:nvSpPr>
        <p:spPr>
          <a:xfrm>
            <a:off x="7685086" y="3632260"/>
            <a:ext cx="637649" cy="1222039"/>
          </a:xfrm>
          <a:custGeom>
            <a:avLst/>
            <a:gdLst>
              <a:gd name="connsiteX0" fmla="*/ 315915 w 637649"/>
              <a:gd name="connsiteY0" fmla="*/ 1134534 h 1222039"/>
              <a:gd name="connsiteX1" fmla="*/ 290515 w 637649"/>
              <a:gd name="connsiteY1" fmla="*/ 431800 h 1222039"/>
              <a:gd name="connsiteX2" fmla="*/ 290515 w 637649"/>
              <a:gd name="connsiteY2" fmla="*/ 431800 h 1222039"/>
              <a:gd name="connsiteX3" fmla="*/ 53449 w 637649"/>
              <a:gd name="connsiteY3" fmla="*/ 347134 h 1222039"/>
              <a:gd name="connsiteX4" fmla="*/ 53449 w 637649"/>
              <a:gd name="connsiteY4" fmla="*/ 186267 h 1222039"/>
              <a:gd name="connsiteX5" fmla="*/ 637649 w 637649"/>
              <a:gd name="connsiteY5" fmla="*/ 0 h 1222039"/>
              <a:gd name="connsiteX6" fmla="*/ 637649 w 637649"/>
              <a:gd name="connsiteY6" fmla="*/ 0 h 1222039"/>
              <a:gd name="connsiteX7" fmla="*/ 595315 w 637649"/>
              <a:gd name="connsiteY7" fmla="*/ 279400 h 1222039"/>
              <a:gd name="connsiteX8" fmla="*/ 375182 w 637649"/>
              <a:gd name="connsiteY8" fmla="*/ 423334 h 1222039"/>
              <a:gd name="connsiteX9" fmla="*/ 366715 w 637649"/>
              <a:gd name="connsiteY9" fmla="*/ 1151467 h 1222039"/>
              <a:gd name="connsiteX10" fmla="*/ 536049 w 637649"/>
              <a:gd name="connsiteY10" fmla="*/ 1193800 h 122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649" h="1222039">
                <a:moveTo>
                  <a:pt x="315915" y="1134534"/>
                </a:moveTo>
                <a:lnTo>
                  <a:pt x="290515" y="431800"/>
                </a:lnTo>
                <a:lnTo>
                  <a:pt x="290515" y="431800"/>
                </a:lnTo>
                <a:cubicBezTo>
                  <a:pt x="251004" y="417689"/>
                  <a:pt x="92960" y="388056"/>
                  <a:pt x="53449" y="347134"/>
                </a:cubicBezTo>
                <a:cubicBezTo>
                  <a:pt x="13938" y="306212"/>
                  <a:pt x="-43918" y="244123"/>
                  <a:pt x="53449" y="186267"/>
                </a:cubicBezTo>
                <a:cubicBezTo>
                  <a:pt x="150816" y="128411"/>
                  <a:pt x="637649" y="0"/>
                  <a:pt x="637649" y="0"/>
                </a:cubicBezTo>
                <a:lnTo>
                  <a:pt x="637649" y="0"/>
                </a:lnTo>
                <a:cubicBezTo>
                  <a:pt x="630593" y="46567"/>
                  <a:pt x="639059" y="208844"/>
                  <a:pt x="595315" y="279400"/>
                </a:cubicBezTo>
                <a:cubicBezTo>
                  <a:pt x="551571" y="349956"/>
                  <a:pt x="413282" y="277990"/>
                  <a:pt x="375182" y="423334"/>
                </a:cubicBezTo>
                <a:cubicBezTo>
                  <a:pt x="337082" y="568678"/>
                  <a:pt x="339904" y="1023056"/>
                  <a:pt x="366715" y="1151467"/>
                </a:cubicBezTo>
                <a:cubicBezTo>
                  <a:pt x="393526" y="1279878"/>
                  <a:pt x="536049" y="1193800"/>
                  <a:pt x="536049" y="119380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 name="ZoneTexte 5"/>
          <p:cNvSpPr txBox="1"/>
          <p:nvPr/>
        </p:nvSpPr>
        <p:spPr>
          <a:xfrm>
            <a:off x="5604934" y="2565522"/>
            <a:ext cx="1684866" cy="584776"/>
          </a:xfrm>
          <a:prstGeom prst="rect">
            <a:avLst/>
          </a:prstGeom>
          <a:noFill/>
        </p:spPr>
        <p:txBody>
          <a:bodyPr wrap="square" rtlCol="0">
            <a:spAutoFit/>
          </a:bodyPr>
          <a:lstStyle/>
          <a:p>
            <a:r>
              <a:rPr lang="fr-FR" sz="1600" dirty="0" err="1" smtClean="0">
                <a:solidFill>
                  <a:srgbClr val="FFFFFF"/>
                </a:solidFill>
              </a:rPr>
              <a:t>Photosynthesis</a:t>
            </a:r>
            <a:endParaRPr lang="fr-FR" sz="1600" dirty="0" smtClean="0">
              <a:solidFill>
                <a:srgbClr val="FFFFFF"/>
              </a:solidFill>
            </a:endParaRPr>
          </a:p>
          <a:p>
            <a:r>
              <a:rPr lang="fr-FR" sz="1600" dirty="0" err="1" smtClean="0">
                <a:solidFill>
                  <a:srgbClr val="FFFFFF"/>
                </a:solidFill>
              </a:rPr>
              <a:t>Pumps</a:t>
            </a:r>
            <a:r>
              <a:rPr lang="fr-FR" sz="1600" dirty="0" smtClean="0">
                <a:solidFill>
                  <a:srgbClr val="FFFFFF"/>
                </a:solidFill>
              </a:rPr>
              <a:t> water</a:t>
            </a:r>
            <a:endParaRPr lang="fr-FR" sz="1600" dirty="0">
              <a:solidFill>
                <a:srgbClr val="FFFFFF"/>
              </a:solidFill>
            </a:endParaRPr>
          </a:p>
        </p:txBody>
      </p:sp>
      <p:sp>
        <p:nvSpPr>
          <p:cNvPr id="17" name="ZoneTexte 16"/>
          <p:cNvSpPr txBox="1"/>
          <p:nvPr/>
        </p:nvSpPr>
        <p:spPr>
          <a:xfrm>
            <a:off x="5469469" y="5156260"/>
            <a:ext cx="2963333" cy="830997"/>
          </a:xfrm>
          <a:prstGeom prst="rect">
            <a:avLst/>
          </a:prstGeom>
          <a:noFill/>
        </p:spPr>
        <p:txBody>
          <a:bodyPr wrap="square" rtlCol="0">
            <a:spAutoFit/>
          </a:bodyPr>
          <a:lstStyle/>
          <a:p>
            <a:r>
              <a:rPr lang="fr-FR" sz="1600" dirty="0" smtClean="0">
                <a:solidFill>
                  <a:srgbClr val="FFFFFF"/>
                </a:solidFill>
              </a:rPr>
              <a:t>Water stress =&gt;</a:t>
            </a:r>
          </a:p>
          <a:p>
            <a:r>
              <a:rPr lang="fr-FR" sz="1600" dirty="0" smtClean="0">
                <a:solidFill>
                  <a:srgbClr val="FFFFFF"/>
                </a:solidFill>
              </a:rPr>
              <a:t>No </a:t>
            </a:r>
            <a:r>
              <a:rPr lang="fr-FR" sz="1600" dirty="0" err="1" smtClean="0">
                <a:solidFill>
                  <a:srgbClr val="FFFFFF"/>
                </a:solidFill>
              </a:rPr>
              <a:t>Photosynthesis</a:t>
            </a:r>
            <a:r>
              <a:rPr lang="fr-FR" sz="1600" dirty="0" smtClean="0">
                <a:solidFill>
                  <a:srgbClr val="FFFFFF"/>
                </a:solidFill>
              </a:rPr>
              <a:t>, </a:t>
            </a:r>
            <a:r>
              <a:rPr lang="fr-FR" sz="1600" dirty="0" err="1" smtClean="0">
                <a:solidFill>
                  <a:srgbClr val="FFFFFF"/>
                </a:solidFill>
              </a:rPr>
              <a:t>occurs</a:t>
            </a:r>
            <a:r>
              <a:rPr lang="fr-FR" sz="1600" dirty="0" smtClean="0">
                <a:solidFill>
                  <a:srgbClr val="FFFFFF"/>
                </a:solidFill>
              </a:rPr>
              <a:t> </a:t>
            </a:r>
            <a:r>
              <a:rPr lang="fr-FR" sz="1600" dirty="0" err="1" smtClean="0">
                <a:solidFill>
                  <a:srgbClr val="FFFFFF"/>
                </a:solidFill>
              </a:rPr>
              <a:t>when</a:t>
            </a:r>
            <a:r>
              <a:rPr lang="fr-FR" sz="1600" dirty="0" smtClean="0">
                <a:solidFill>
                  <a:srgbClr val="FFFFFF"/>
                </a:solidFill>
              </a:rPr>
              <a:t> </a:t>
            </a:r>
            <a:r>
              <a:rPr lang="fr-FR" sz="1600" dirty="0" err="1" smtClean="0">
                <a:solidFill>
                  <a:srgbClr val="FFFFFF"/>
                </a:solidFill>
              </a:rPr>
              <a:t>soil</a:t>
            </a:r>
            <a:r>
              <a:rPr lang="fr-FR" sz="1600" dirty="0" smtClean="0">
                <a:solidFill>
                  <a:srgbClr val="FFFFFF"/>
                </a:solidFill>
              </a:rPr>
              <a:t> </a:t>
            </a:r>
            <a:r>
              <a:rPr lang="fr-FR" sz="1600" dirty="0" err="1" smtClean="0">
                <a:solidFill>
                  <a:srgbClr val="FFFFFF"/>
                </a:solidFill>
              </a:rPr>
              <a:t>moisture</a:t>
            </a:r>
            <a:r>
              <a:rPr lang="fr-FR" sz="1600" dirty="0" smtClean="0">
                <a:solidFill>
                  <a:srgbClr val="FFFFFF"/>
                </a:solidFill>
              </a:rPr>
              <a:t> </a:t>
            </a:r>
            <a:r>
              <a:rPr lang="fr-FR" sz="1600" dirty="0" err="1" smtClean="0">
                <a:solidFill>
                  <a:srgbClr val="FFFFFF"/>
                </a:solidFill>
              </a:rPr>
              <a:t>increases</a:t>
            </a:r>
            <a:r>
              <a:rPr lang="fr-FR" sz="1600" dirty="0" smtClean="0">
                <a:solidFill>
                  <a:srgbClr val="FFFFFF"/>
                </a:solidFill>
              </a:rPr>
              <a:t>.</a:t>
            </a:r>
          </a:p>
        </p:txBody>
      </p:sp>
      <p:sp>
        <p:nvSpPr>
          <p:cNvPr id="18" name="ZoneTexte 17"/>
          <p:cNvSpPr txBox="1"/>
          <p:nvPr/>
        </p:nvSpPr>
        <p:spPr>
          <a:xfrm>
            <a:off x="5058835" y="805917"/>
            <a:ext cx="3903132" cy="584776"/>
          </a:xfrm>
          <a:prstGeom prst="rect">
            <a:avLst/>
          </a:prstGeom>
          <a:noFill/>
        </p:spPr>
        <p:txBody>
          <a:bodyPr wrap="square" rtlCol="0">
            <a:spAutoFit/>
          </a:bodyPr>
          <a:lstStyle/>
          <a:p>
            <a:pPr algn="ctr"/>
            <a:r>
              <a:rPr lang="fr-FR" sz="1600" dirty="0" smtClean="0">
                <a:solidFill>
                  <a:srgbClr val="FFFFFF"/>
                </a:solidFill>
              </a:rPr>
              <a:t>Europe and </a:t>
            </a:r>
            <a:r>
              <a:rPr lang="fr-FR" sz="1600" dirty="0" err="1" smtClean="0">
                <a:solidFill>
                  <a:srgbClr val="FFFFFF"/>
                </a:solidFill>
              </a:rPr>
              <a:t>North</a:t>
            </a:r>
            <a:r>
              <a:rPr lang="fr-FR" sz="1600" dirty="0" smtClean="0">
                <a:solidFill>
                  <a:srgbClr val="FFFFFF"/>
                </a:solidFill>
              </a:rPr>
              <a:t> </a:t>
            </a:r>
            <a:r>
              <a:rPr lang="fr-FR" sz="1600" dirty="0" err="1" smtClean="0">
                <a:solidFill>
                  <a:srgbClr val="FFFFFF"/>
                </a:solidFill>
              </a:rPr>
              <a:t>America</a:t>
            </a:r>
            <a:r>
              <a:rPr lang="fr-FR" sz="1600" dirty="0" smtClean="0">
                <a:solidFill>
                  <a:srgbClr val="FFFFFF"/>
                </a:solidFill>
              </a:rPr>
              <a:t> </a:t>
            </a:r>
            <a:r>
              <a:rPr lang="fr-FR" sz="1600" dirty="0" err="1" smtClean="0">
                <a:solidFill>
                  <a:srgbClr val="FFFFFF"/>
                </a:solidFill>
              </a:rPr>
              <a:t>highlight</a:t>
            </a:r>
            <a:endParaRPr lang="fr-FR" sz="1600" dirty="0" smtClean="0">
              <a:solidFill>
                <a:srgbClr val="FFFFFF"/>
              </a:solidFill>
            </a:endParaRPr>
          </a:p>
          <a:p>
            <a:pPr algn="ctr"/>
            <a:r>
              <a:rPr lang="fr-FR" sz="1600" dirty="0" smtClean="0">
                <a:solidFill>
                  <a:srgbClr val="FFFFFF"/>
                </a:solidFill>
              </a:rPr>
              <a:t>DIFFERENT VEGETATION MECHANISMS</a:t>
            </a:r>
            <a:endParaRPr lang="fr-FR" sz="1600" dirty="0">
              <a:solidFill>
                <a:srgbClr val="FFFFFF"/>
              </a:solidFill>
            </a:endParaRPr>
          </a:p>
        </p:txBody>
      </p:sp>
      <p:pic>
        <p:nvPicPr>
          <p:cNvPr id="8" name="Image 7" descr="correlation_mrsos_gpp(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59" y="949267"/>
            <a:ext cx="4109174" cy="5061192"/>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10" name="ZoneTexte 9"/>
          <p:cNvSpPr txBox="1"/>
          <p:nvPr/>
        </p:nvSpPr>
        <p:spPr>
          <a:xfrm>
            <a:off x="1981200" y="829736"/>
            <a:ext cx="13208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dirty="0" err="1" smtClean="0">
                <a:solidFill>
                  <a:srgbClr val="FFFFFF"/>
                </a:solidFill>
              </a:rPr>
              <a:t>Spring</a:t>
            </a:r>
            <a:endParaRPr lang="fr-FR" dirty="0">
              <a:solidFill>
                <a:srgbClr val="FFFFFF"/>
              </a:solidFill>
            </a:endParaRPr>
          </a:p>
        </p:txBody>
      </p:sp>
      <p:sp>
        <p:nvSpPr>
          <p:cNvPr id="21" name="ZoneTexte 20"/>
          <p:cNvSpPr txBox="1"/>
          <p:nvPr/>
        </p:nvSpPr>
        <p:spPr>
          <a:xfrm>
            <a:off x="1981200" y="3158129"/>
            <a:ext cx="13208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dirty="0" err="1" smtClean="0">
                <a:solidFill>
                  <a:srgbClr val="FFFFFF"/>
                </a:solidFill>
              </a:rPr>
              <a:t>Summer</a:t>
            </a:r>
            <a:endParaRPr lang="fr-FR" dirty="0">
              <a:solidFill>
                <a:srgbClr val="FFFFFF"/>
              </a:solidFill>
            </a:endParaRPr>
          </a:p>
        </p:txBody>
      </p:sp>
      <p:sp>
        <p:nvSpPr>
          <p:cNvPr id="11" name="ZoneTexte 10"/>
          <p:cNvSpPr txBox="1"/>
          <p:nvPr/>
        </p:nvSpPr>
        <p:spPr>
          <a:xfrm>
            <a:off x="1016618" y="6328900"/>
            <a:ext cx="7945349" cy="369332"/>
          </a:xfrm>
          <a:prstGeom prst="rect">
            <a:avLst/>
          </a:prstGeom>
          <a:noFill/>
        </p:spPr>
        <p:txBody>
          <a:bodyPr wrap="square" rtlCol="0">
            <a:spAutoFit/>
          </a:bodyPr>
          <a:lstStyle/>
          <a:p>
            <a:r>
              <a:rPr lang="fr-FR" dirty="0" err="1" smtClean="0">
                <a:solidFill>
                  <a:srgbClr val="FF0000"/>
                </a:solidFill>
              </a:rPr>
              <a:t>Coupling</a:t>
            </a:r>
            <a:r>
              <a:rPr lang="fr-FR" dirty="0" smtClean="0">
                <a:solidFill>
                  <a:srgbClr val="FF0000"/>
                </a:solidFill>
              </a:rPr>
              <a:t> </a:t>
            </a:r>
            <a:r>
              <a:rPr lang="fr-FR" dirty="0" err="1" smtClean="0">
                <a:solidFill>
                  <a:srgbClr val="FF0000"/>
                </a:solidFill>
              </a:rPr>
              <a:t>between</a:t>
            </a:r>
            <a:r>
              <a:rPr lang="fr-FR" dirty="0" smtClean="0">
                <a:solidFill>
                  <a:srgbClr val="FF0000"/>
                </a:solidFill>
              </a:rPr>
              <a:t> </a:t>
            </a:r>
            <a:r>
              <a:rPr lang="fr-FR" dirty="0" err="1" smtClean="0">
                <a:solidFill>
                  <a:srgbClr val="FF0000"/>
                </a:solidFill>
              </a:rPr>
              <a:t>vegetation</a:t>
            </a:r>
            <a:r>
              <a:rPr lang="fr-FR" dirty="0" smtClean="0">
                <a:solidFill>
                  <a:srgbClr val="FF0000"/>
                </a:solidFill>
              </a:rPr>
              <a:t> and </a:t>
            </a:r>
            <a:r>
              <a:rPr lang="fr-FR" dirty="0" err="1" smtClean="0">
                <a:solidFill>
                  <a:srgbClr val="FF0000"/>
                </a:solidFill>
              </a:rPr>
              <a:t>soil</a:t>
            </a:r>
            <a:r>
              <a:rPr lang="fr-FR" dirty="0" smtClean="0">
                <a:solidFill>
                  <a:srgbClr val="FF0000"/>
                </a:solidFill>
              </a:rPr>
              <a:t> </a:t>
            </a:r>
            <a:r>
              <a:rPr lang="fr-FR" dirty="0" err="1" smtClean="0">
                <a:solidFill>
                  <a:srgbClr val="FF0000"/>
                </a:solidFill>
              </a:rPr>
              <a:t>moisture</a:t>
            </a:r>
            <a:r>
              <a:rPr lang="fr-FR" dirty="0" smtClean="0">
                <a:solidFill>
                  <a:srgbClr val="FF0000"/>
                </a:solidFill>
              </a:rPr>
              <a:t> _ </a:t>
            </a:r>
            <a:r>
              <a:rPr lang="fr-FR" dirty="0" err="1" smtClean="0">
                <a:solidFill>
                  <a:srgbClr val="FF0000"/>
                </a:solidFill>
              </a:rPr>
              <a:t>can</a:t>
            </a:r>
            <a:r>
              <a:rPr lang="fr-FR" dirty="0" smtClean="0">
                <a:solidFill>
                  <a:srgbClr val="FF0000"/>
                </a:solidFill>
              </a:rPr>
              <a:t> </a:t>
            </a:r>
            <a:r>
              <a:rPr lang="fr-FR" dirty="0" err="1" smtClean="0">
                <a:solidFill>
                  <a:srgbClr val="FF0000"/>
                </a:solidFill>
              </a:rPr>
              <a:t>this</a:t>
            </a:r>
            <a:r>
              <a:rPr lang="fr-FR" dirty="0" smtClean="0">
                <a:solidFill>
                  <a:srgbClr val="FF0000"/>
                </a:solidFill>
              </a:rPr>
              <a:t> relation </a:t>
            </a:r>
            <a:r>
              <a:rPr lang="fr-FR" dirty="0" err="1" smtClean="0">
                <a:solidFill>
                  <a:srgbClr val="FF0000"/>
                </a:solidFill>
              </a:rPr>
              <a:t>be</a:t>
            </a:r>
            <a:r>
              <a:rPr lang="fr-FR" dirty="0" smtClean="0">
                <a:solidFill>
                  <a:srgbClr val="FF0000"/>
                </a:solidFill>
              </a:rPr>
              <a:t> </a:t>
            </a:r>
            <a:r>
              <a:rPr lang="fr-FR" dirty="0" err="1" smtClean="0">
                <a:solidFill>
                  <a:srgbClr val="FF0000"/>
                </a:solidFill>
              </a:rPr>
              <a:t>observed</a:t>
            </a:r>
            <a:r>
              <a:rPr lang="fr-FR" dirty="0" smtClean="0">
                <a:solidFill>
                  <a:srgbClr val="FF0000"/>
                </a:solidFill>
              </a:rPr>
              <a:t>?</a:t>
            </a:r>
            <a:endParaRPr lang="fr-FR" dirty="0">
              <a:solidFill>
                <a:srgbClr val="FF0000"/>
              </a:solidFill>
            </a:endParaRPr>
          </a:p>
        </p:txBody>
      </p:sp>
      <p:sp>
        <p:nvSpPr>
          <p:cNvPr id="22" name="ZoneTexte 21"/>
          <p:cNvSpPr txBox="1"/>
          <p:nvPr/>
        </p:nvSpPr>
        <p:spPr>
          <a:xfrm>
            <a:off x="1214965" y="6021123"/>
            <a:ext cx="3306231" cy="307777"/>
          </a:xfrm>
          <a:prstGeom prst="rect">
            <a:avLst/>
          </a:prstGeom>
          <a:noFill/>
        </p:spPr>
        <p:txBody>
          <a:bodyPr wrap="square" rtlCol="0">
            <a:spAutoFit/>
          </a:bodyPr>
          <a:lstStyle/>
          <a:p>
            <a:r>
              <a:rPr lang="fr-FR" sz="1400" dirty="0" err="1">
                <a:solidFill>
                  <a:srgbClr val="FFFFFF"/>
                </a:solidFill>
              </a:rPr>
              <a:t>a</a:t>
            </a:r>
            <a:r>
              <a:rPr lang="fr-FR" sz="1400" dirty="0" err="1" smtClean="0">
                <a:solidFill>
                  <a:srgbClr val="FFFFFF"/>
                </a:solidFill>
              </a:rPr>
              <a:t>mip</a:t>
            </a:r>
            <a:r>
              <a:rPr lang="fr-FR" sz="1400" dirty="0" smtClean="0">
                <a:solidFill>
                  <a:srgbClr val="FFFFFF"/>
                </a:solidFill>
              </a:rPr>
              <a:t> simulation – </a:t>
            </a:r>
            <a:r>
              <a:rPr lang="fr-FR" sz="1400" dirty="0" err="1" smtClean="0">
                <a:solidFill>
                  <a:srgbClr val="FFFFFF"/>
                </a:solidFill>
              </a:rPr>
              <a:t>mean</a:t>
            </a:r>
            <a:r>
              <a:rPr lang="fr-FR" sz="1400" dirty="0" smtClean="0">
                <a:solidFill>
                  <a:srgbClr val="FFFFFF"/>
                </a:solidFill>
              </a:rPr>
              <a:t> over 1980-2009</a:t>
            </a:r>
            <a:endParaRPr lang="fr-FR" sz="1400" dirty="0">
              <a:solidFill>
                <a:srgbClr val="FFFFFF"/>
              </a:solidFill>
            </a:endParaRPr>
          </a:p>
        </p:txBody>
      </p:sp>
      <p:sp>
        <p:nvSpPr>
          <p:cNvPr id="23" name="ZoneTexte 22"/>
          <p:cNvSpPr txBox="1"/>
          <p:nvPr/>
        </p:nvSpPr>
        <p:spPr>
          <a:xfrm>
            <a:off x="3382433" y="829736"/>
            <a:ext cx="1676402" cy="369332"/>
          </a:xfrm>
          <a:prstGeom prst="rect">
            <a:avLst/>
          </a:prstGeom>
          <a:noFill/>
        </p:spPr>
        <p:txBody>
          <a:bodyPr wrap="square" rtlCol="0">
            <a:spAutoFit/>
          </a:bodyPr>
          <a:lstStyle/>
          <a:p>
            <a:r>
              <a:rPr lang="fr-FR" dirty="0" err="1" smtClean="0">
                <a:solidFill>
                  <a:srgbClr val="FFFFFF"/>
                </a:solidFill>
              </a:rPr>
              <a:t>R</a:t>
            </a:r>
            <a:r>
              <a:rPr lang="fr-FR" baseline="-25000" dirty="0" err="1" smtClean="0">
                <a:solidFill>
                  <a:srgbClr val="FFFFFF"/>
                </a:solidFill>
              </a:rPr>
              <a:t>Europe</a:t>
            </a:r>
            <a:r>
              <a:rPr lang="fr-FR" dirty="0" smtClean="0">
                <a:solidFill>
                  <a:srgbClr val="FFFFFF"/>
                </a:solidFill>
              </a:rPr>
              <a:t> = -0.36</a:t>
            </a:r>
            <a:endParaRPr lang="fr-FR" dirty="0">
              <a:solidFill>
                <a:srgbClr val="FFFFFF"/>
              </a:solidFill>
            </a:endParaRPr>
          </a:p>
        </p:txBody>
      </p:sp>
      <p:sp>
        <p:nvSpPr>
          <p:cNvPr id="24" name="ZoneTexte 23"/>
          <p:cNvSpPr txBox="1"/>
          <p:nvPr/>
        </p:nvSpPr>
        <p:spPr>
          <a:xfrm>
            <a:off x="3484033" y="3150298"/>
            <a:ext cx="1676402" cy="369332"/>
          </a:xfrm>
          <a:prstGeom prst="rect">
            <a:avLst/>
          </a:prstGeom>
          <a:noFill/>
        </p:spPr>
        <p:txBody>
          <a:bodyPr wrap="square" rtlCol="0">
            <a:spAutoFit/>
          </a:bodyPr>
          <a:lstStyle/>
          <a:p>
            <a:r>
              <a:rPr lang="fr-FR" dirty="0" err="1" smtClean="0">
                <a:solidFill>
                  <a:srgbClr val="FFFFFF"/>
                </a:solidFill>
              </a:rPr>
              <a:t>R</a:t>
            </a:r>
            <a:r>
              <a:rPr lang="fr-FR" baseline="-25000" dirty="0" err="1" smtClean="0">
                <a:solidFill>
                  <a:srgbClr val="FFFFFF"/>
                </a:solidFill>
              </a:rPr>
              <a:t>Europe</a:t>
            </a:r>
            <a:r>
              <a:rPr lang="fr-FR" dirty="0" smtClean="0">
                <a:solidFill>
                  <a:srgbClr val="FFFFFF"/>
                </a:solidFill>
              </a:rPr>
              <a:t> = 0.34 </a:t>
            </a:r>
            <a:endParaRPr lang="fr-FR" dirty="0">
              <a:solidFill>
                <a:srgbClr val="FFFFFF"/>
              </a:solidFill>
            </a:endParaRPr>
          </a:p>
        </p:txBody>
      </p:sp>
    </p:spTree>
    <p:extLst>
      <p:ext uri="{BB962C8B-B14F-4D97-AF65-F5344CB8AC3E}">
        <p14:creationId xmlns:p14="http://schemas.microsoft.com/office/powerpoint/2010/main" val="266691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omp_sm_sim_obs.png"/>
          <p:cNvPicPr>
            <a:picLocks noChangeAspect="1"/>
          </p:cNvPicPr>
          <p:nvPr/>
        </p:nvPicPr>
        <p:blipFill rotWithShape="1">
          <a:blip r:embed="rId3">
            <a:extLst>
              <a:ext uri="{BEBA8EAE-BF5A-486C-A8C5-ECC9F3942E4B}">
                <a14:imgProps xmlns:a14="http://schemas.microsoft.com/office/drawing/2010/main">
                  <a14:imgLayer r:embed="rId4">
                    <a14:imgEffect>
                      <a14:backgroundRemoval t="1667" b="90000" l="10000" r="100000">
                        <a14:foregroundMark x1="57625" y1="47000" x2="57625" y2="47000"/>
                        <a14:foregroundMark x1="53875" y1="49167" x2="53875" y2="49167"/>
                        <a14:foregroundMark x1="54375" y1="51667" x2="54375" y2="51667"/>
                        <a14:foregroundMark x1="35125" y1="53500" x2="45125" y2="63667"/>
                        <a14:foregroundMark x1="35875" y1="58833" x2="41000" y2="65000"/>
                        <a14:foregroundMark x1="41375" y1="41500" x2="53000" y2="57500"/>
                        <a14:foregroundMark x1="39625" y1="42167" x2="42125" y2="52333"/>
                        <a14:foregroundMark x1="59000" y1="54167" x2="59000" y2="54167"/>
                        <a14:foregroundMark x1="50250" y1="46500" x2="50250" y2="46500"/>
                        <a14:foregroundMark x1="50000" y1="11833" x2="50500" y2="34667"/>
                        <a14:foregroundMark x1="38250" y1="11500" x2="37750" y2="26667"/>
                        <a14:foregroundMark x1="62000" y1="10333" x2="62000" y2="10333"/>
                        <a14:foregroundMark x1="64625" y1="24500" x2="64625" y2="24500"/>
                        <a14:foregroundMark x1="55375" y1="31000" x2="55375" y2="31000"/>
                        <a14:foregroundMark x1="55500" y1="33833" x2="55500" y2="33833"/>
                        <a14:foregroundMark x1="60875" y1="34333" x2="60875" y2="34333"/>
                        <a14:foregroundMark x1="59750" y1="28000" x2="59750" y2="28000"/>
                        <a14:foregroundMark x1="58625" y1="24000" x2="58625" y2="24000"/>
                        <a14:foregroundMark x1="66375" y1="20167" x2="66375" y2="20167"/>
                        <a14:foregroundMark x1="66625" y1="16167" x2="69250" y2="24167"/>
                        <a14:foregroundMark x1="65750" y1="31333" x2="57125" y2="27667"/>
                        <a14:foregroundMark x1="63625" y1="34167" x2="63625" y2="34167"/>
                        <a14:foregroundMark x1="67625" y1="29833" x2="67625" y2="29833"/>
                        <a14:foregroundMark x1="40500" y1="30667" x2="40500" y2="30667"/>
                        <a14:foregroundMark x1="41250" y1="23000" x2="40500" y2="35000"/>
                        <a14:foregroundMark x1="41875" y1="10333" x2="41875" y2="10333"/>
                        <a14:foregroundMark x1="47625" y1="11000" x2="47625" y2="11000"/>
                        <a14:foregroundMark x1="45375" y1="11833" x2="45375" y2="11833"/>
                        <a14:foregroundMark x1="54625" y1="11000" x2="54625" y2="11000"/>
                        <a14:foregroundMark x1="49625" y1="10167" x2="49625" y2="10167"/>
                        <a14:foregroundMark x1="48000" y1="10167" x2="48000" y2="10167"/>
                        <a14:foregroundMark x1="44750" y1="10333" x2="44750" y2="10333"/>
                        <a14:foregroundMark x1="46250" y1="11000" x2="46250" y2="11000"/>
                        <a14:foregroundMark x1="56250" y1="11167" x2="56250" y2="11167"/>
                        <a14:foregroundMark x1="62875" y1="34333" x2="62875" y2="34333"/>
                        <a14:foregroundMark x1="65750" y1="47667" x2="65750" y2="47667"/>
                        <a14:foregroundMark x1="61000" y1="46667" x2="61000" y2="46667"/>
                        <a14:foregroundMark x1="67125" y1="46833" x2="66625" y2="56167"/>
                        <a14:foregroundMark x1="63625" y1="46000" x2="52500" y2="45167"/>
                        <a14:foregroundMark x1="53625" y1="42000" x2="42500" y2="48833"/>
                        <a14:foregroundMark x1="42500" y1="45667" x2="42500" y2="45667"/>
                        <a14:foregroundMark x1="44125" y1="40667" x2="66125" y2="56500"/>
                        <a14:foregroundMark x1="54500" y1="52167" x2="54500" y2="52167"/>
                        <a14:foregroundMark x1="52125" y1="51667" x2="52125" y2="51667"/>
                        <a14:foregroundMark x1="51125" y1="49667" x2="51125" y2="49667"/>
                        <a14:foregroundMark x1="38125" y1="43167" x2="38125" y2="43167"/>
                        <a14:foregroundMark x1="49500" y1="43000" x2="49500" y2="43000"/>
                        <a14:foregroundMark x1="46750" y1="40667" x2="46750" y2="40667"/>
                        <a14:foregroundMark x1="48000" y1="40833" x2="48000" y2="40833"/>
                        <a14:foregroundMark x1="49125" y1="40833" x2="49125" y2="40833"/>
                        <a14:foregroundMark x1="56000" y1="41167" x2="56000" y2="41167"/>
                        <a14:foregroundMark x1="59625" y1="41167" x2="59625" y2="41167"/>
                        <a14:foregroundMark x1="61125" y1="41333" x2="61125" y2="41333"/>
                        <a14:foregroundMark x1="62375" y1="41667" x2="62375" y2="41667"/>
                        <a14:foregroundMark x1="67750" y1="60333" x2="67750" y2="60333"/>
                        <a14:foregroundMark x1="68375" y1="59667" x2="68375" y2="59667"/>
                        <a14:foregroundMark x1="35625" y1="50167" x2="35625" y2="50167"/>
                        <a14:foregroundMark x1="36250" y1="46000" x2="57125" y2="62000"/>
                        <a14:foregroundMark x1="64875" y1="62000" x2="68875" y2="54333"/>
                        <a14:foregroundMark x1="43875" y1="64833" x2="43875" y2="64833"/>
                        <a14:foregroundMark x1="46000" y1="65500" x2="46000" y2="65500"/>
                        <a14:foregroundMark x1="60625" y1="65000" x2="41500" y2="65333"/>
                        <a14:foregroundMark x1="63000" y1="65000" x2="63000" y2="65000"/>
                        <a14:foregroundMark x1="58125" y1="10500" x2="58125" y2="10500"/>
                        <a14:foregroundMark x1="63750" y1="11333" x2="63750" y2="11333"/>
                        <a14:foregroundMark x1="60375" y1="82333" x2="60375" y2="82333"/>
                        <a14:foregroundMark x1="83125" y1="85333" x2="83125" y2="85333"/>
                        <a14:backgroundMark x1="56500" y1="49000" x2="56500" y2="49000"/>
                        <a14:backgroundMark x1="46875" y1="10333" x2="46875" y2="10333"/>
                      </a14:backgroundRemoval>
                    </a14:imgEffect>
                  </a14:imgLayer>
                </a14:imgProps>
              </a:ext>
              <a:ext uri="{28A0092B-C50C-407E-A947-70E740481C1C}">
                <a14:useLocalDpi xmlns:a14="http://schemas.microsoft.com/office/drawing/2010/main" val="0"/>
              </a:ext>
            </a:extLst>
          </a:blip>
          <a:srcRect l="28240" t="6019" r="27315" b="31636"/>
          <a:stretch/>
        </p:blipFill>
        <p:spPr>
          <a:xfrm>
            <a:off x="1606321" y="863603"/>
            <a:ext cx="4506615" cy="4741333"/>
          </a:xfrm>
          <a:prstGeom prst="rect">
            <a:avLst/>
          </a:prstGeom>
        </p:spPr>
      </p:pic>
      <p:sp>
        <p:nvSpPr>
          <p:cNvPr id="24" name="TextBox 14"/>
          <p:cNvSpPr txBox="1"/>
          <p:nvPr/>
        </p:nvSpPr>
        <p:spPr>
          <a:xfrm>
            <a:off x="726667" y="119940"/>
            <a:ext cx="7570665" cy="492443"/>
          </a:xfrm>
          <a:prstGeom prst="rect">
            <a:avLst/>
          </a:prstGeom>
          <a:noFill/>
        </p:spPr>
        <p:txBody>
          <a:bodyPr wrap="square" rtlCol="0">
            <a:spAutoFit/>
          </a:bodyPr>
          <a:lstStyle/>
          <a:p>
            <a:r>
              <a:rPr lang="en-US" sz="1600" dirty="0" smtClean="0">
                <a:solidFill>
                  <a:srgbClr val="FFFFFF"/>
                </a:solidFill>
                <a:latin typeface="Gill Sans"/>
                <a:cs typeface="Gill Sans"/>
              </a:rPr>
              <a:t>Comparison of  soil moisture in IPSL-CM5A-LR and CCI-Soil Moisture</a:t>
            </a:r>
          </a:p>
          <a:p>
            <a:endParaRPr lang="en-US" sz="1000" dirty="0">
              <a:solidFill>
                <a:srgbClr val="FFFFFF"/>
              </a:solidFill>
              <a:latin typeface="Gill Sans"/>
              <a:cs typeface="Gill Sans"/>
            </a:endParaRPr>
          </a:p>
        </p:txBody>
      </p:sp>
      <p:cxnSp>
        <p:nvCxnSpPr>
          <p:cNvPr id="25" name="Straight Connector 15"/>
          <p:cNvCxnSpPr/>
          <p:nvPr/>
        </p:nvCxnSpPr>
        <p:spPr>
          <a:xfrm>
            <a:off x="726668" y="536912"/>
            <a:ext cx="6453065"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1250721" y="646249"/>
            <a:ext cx="5336348" cy="369332"/>
          </a:xfrm>
          <a:prstGeom prst="rect">
            <a:avLst/>
          </a:prstGeom>
          <a:noFill/>
        </p:spPr>
        <p:txBody>
          <a:bodyPr wrap="square" rtlCol="0">
            <a:spAutoFit/>
          </a:bodyPr>
          <a:lstStyle/>
          <a:p>
            <a:pPr algn="ctr"/>
            <a:r>
              <a:rPr lang="fr-FR" dirty="0" smtClean="0">
                <a:solidFill>
                  <a:srgbClr val="FFFFFF"/>
                </a:solidFill>
              </a:rPr>
              <a:t>IPSL-CM5A-LR – </a:t>
            </a:r>
            <a:r>
              <a:rPr lang="fr-FR" dirty="0" err="1" smtClean="0">
                <a:solidFill>
                  <a:srgbClr val="FFFFFF"/>
                </a:solidFill>
              </a:rPr>
              <a:t>amip</a:t>
            </a:r>
            <a:r>
              <a:rPr lang="fr-FR" dirty="0" smtClean="0">
                <a:solidFill>
                  <a:srgbClr val="FFFFFF"/>
                </a:solidFill>
              </a:rPr>
              <a:t> simulation </a:t>
            </a:r>
          </a:p>
        </p:txBody>
      </p:sp>
      <p:sp>
        <p:nvSpPr>
          <p:cNvPr id="28" name="ZoneTexte 27"/>
          <p:cNvSpPr txBox="1"/>
          <p:nvPr/>
        </p:nvSpPr>
        <p:spPr>
          <a:xfrm>
            <a:off x="1403121" y="3101586"/>
            <a:ext cx="5336348" cy="369332"/>
          </a:xfrm>
          <a:prstGeom prst="rect">
            <a:avLst/>
          </a:prstGeom>
          <a:noFill/>
        </p:spPr>
        <p:txBody>
          <a:bodyPr wrap="square" rtlCol="0">
            <a:spAutoFit/>
          </a:bodyPr>
          <a:lstStyle/>
          <a:p>
            <a:pPr algn="ctr"/>
            <a:r>
              <a:rPr lang="fr-FR" dirty="0" smtClean="0">
                <a:solidFill>
                  <a:srgbClr val="FFFFFF"/>
                </a:solidFill>
              </a:rPr>
              <a:t>CCI – </a:t>
            </a:r>
            <a:r>
              <a:rPr lang="fr-FR" dirty="0" err="1" smtClean="0">
                <a:solidFill>
                  <a:srgbClr val="FFFFFF"/>
                </a:solidFill>
              </a:rPr>
              <a:t>Soil</a:t>
            </a:r>
            <a:r>
              <a:rPr lang="fr-FR" dirty="0" smtClean="0">
                <a:solidFill>
                  <a:srgbClr val="FFFFFF"/>
                </a:solidFill>
              </a:rPr>
              <a:t> </a:t>
            </a:r>
            <a:r>
              <a:rPr lang="fr-FR" dirty="0" err="1" smtClean="0">
                <a:solidFill>
                  <a:srgbClr val="FFFFFF"/>
                </a:solidFill>
              </a:rPr>
              <a:t>Moisture</a:t>
            </a:r>
            <a:endParaRPr lang="fr-FR" dirty="0">
              <a:solidFill>
                <a:srgbClr val="FFFFFF"/>
              </a:solidFill>
            </a:endParaRPr>
          </a:p>
        </p:txBody>
      </p:sp>
      <p:sp>
        <p:nvSpPr>
          <p:cNvPr id="29" name="ZoneTexte 28"/>
          <p:cNvSpPr txBox="1"/>
          <p:nvPr/>
        </p:nvSpPr>
        <p:spPr>
          <a:xfrm>
            <a:off x="1250721" y="5420270"/>
            <a:ext cx="5336348" cy="369332"/>
          </a:xfrm>
          <a:prstGeom prst="rect">
            <a:avLst/>
          </a:prstGeom>
          <a:noFill/>
        </p:spPr>
        <p:txBody>
          <a:bodyPr wrap="square" rtlCol="0">
            <a:spAutoFit/>
          </a:bodyPr>
          <a:lstStyle/>
          <a:p>
            <a:pPr algn="ctr"/>
            <a:r>
              <a:rPr lang="fr-FR" dirty="0" err="1" smtClean="0">
                <a:solidFill>
                  <a:srgbClr val="FFFFFF"/>
                </a:solidFill>
              </a:rPr>
              <a:t>Mean</a:t>
            </a:r>
            <a:r>
              <a:rPr lang="fr-FR" dirty="0" smtClean="0">
                <a:solidFill>
                  <a:srgbClr val="FFFFFF"/>
                </a:solidFill>
              </a:rPr>
              <a:t> over 1980-2009</a:t>
            </a:r>
            <a:endParaRPr lang="fr-FR" dirty="0">
              <a:solidFill>
                <a:srgbClr val="FFFFFF"/>
              </a:solidFill>
            </a:endParaRPr>
          </a:p>
        </p:txBody>
      </p:sp>
      <p:pic>
        <p:nvPicPr>
          <p:cNvPr id="7" name="Image 6" descr="comp_sm_sim_obs.png"/>
          <p:cNvPicPr>
            <a:picLocks noChangeAspect="1"/>
          </p:cNvPicPr>
          <p:nvPr/>
        </p:nvPicPr>
        <p:blipFill rotWithShape="1">
          <a:blip r:embed="rId5">
            <a:extLst>
              <a:ext uri="{28A0092B-C50C-407E-A947-70E740481C1C}">
                <a14:useLocalDpi xmlns:a14="http://schemas.microsoft.com/office/drawing/2010/main" val="0"/>
              </a:ext>
            </a:extLst>
          </a:blip>
          <a:srcRect l="6216" t="76080" r="6865" b="10927"/>
          <a:stretch/>
        </p:blipFill>
        <p:spPr>
          <a:xfrm>
            <a:off x="1606321" y="5891200"/>
            <a:ext cx="4777548" cy="535598"/>
          </a:xfrm>
          <a:prstGeom prst="rect">
            <a:avLst/>
          </a:prstGeom>
        </p:spPr>
      </p:pic>
      <p:sp>
        <p:nvSpPr>
          <p:cNvPr id="8" name="ZoneTexte 7"/>
          <p:cNvSpPr txBox="1"/>
          <p:nvPr/>
        </p:nvSpPr>
        <p:spPr>
          <a:xfrm>
            <a:off x="6502400" y="5940397"/>
            <a:ext cx="1320800" cy="369332"/>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fr-FR" dirty="0" smtClean="0">
                <a:solidFill>
                  <a:srgbClr val="FFFFFF"/>
                </a:solidFill>
              </a:rPr>
              <a:t>m</a:t>
            </a:r>
            <a:r>
              <a:rPr lang="fr-FR" baseline="30000" dirty="0" smtClean="0">
                <a:solidFill>
                  <a:srgbClr val="FFFFFF"/>
                </a:solidFill>
              </a:rPr>
              <a:t>3</a:t>
            </a:r>
            <a:r>
              <a:rPr lang="fr-FR" dirty="0" smtClean="0">
                <a:solidFill>
                  <a:srgbClr val="FFFFFF"/>
                </a:solidFill>
              </a:rPr>
              <a:t>/m</a:t>
            </a:r>
            <a:r>
              <a:rPr lang="fr-FR" baseline="30000" dirty="0" smtClean="0">
                <a:solidFill>
                  <a:srgbClr val="FFFFFF"/>
                </a:solidFill>
              </a:rPr>
              <a:t>3</a:t>
            </a:r>
            <a:endParaRPr lang="fr-FR" baseline="30000" dirty="0">
              <a:solidFill>
                <a:srgbClr val="FFFFFF"/>
              </a:solidFill>
            </a:endParaRPr>
          </a:p>
        </p:txBody>
      </p:sp>
      <p:sp>
        <p:nvSpPr>
          <p:cNvPr id="9" name="ZoneTexte 8"/>
          <p:cNvSpPr txBox="1"/>
          <p:nvPr/>
        </p:nvSpPr>
        <p:spPr>
          <a:xfrm>
            <a:off x="6316133" y="1015581"/>
            <a:ext cx="2641600" cy="2308324"/>
          </a:xfrm>
          <a:prstGeom prst="rect">
            <a:avLst/>
          </a:prstGeom>
          <a:noFill/>
          <a:ln>
            <a:noFill/>
          </a:ln>
        </p:spPr>
        <p:txBody>
          <a:bodyPr wrap="square" rtlCol="0">
            <a:spAutoFit/>
          </a:bodyPr>
          <a:lstStyle/>
          <a:p>
            <a:pPr algn="ctr"/>
            <a:r>
              <a:rPr lang="fr-FR" dirty="0" smtClean="0">
                <a:solidFill>
                  <a:srgbClr val="FFFFFF"/>
                </a:solidFill>
              </a:rPr>
              <a:t>The model </a:t>
            </a:r>
            <a:r>
              <a:rPr lang="fr-FR" dirty="0" err="1" smtClean="0">
                <a:solidFill>
                  <a:srgbClr val="FFFFFF"/>
                </a:solidFill>
              </a:rPr>
              <a:t>is</a:t>
            </a:r>
            <a:r>
              <a:rPr lang="fr-FR" dirty="0" smtClean="0">
                <a:solidFill>
                  <a:srgbClr val="FFFFFF"/>
                </a:solidFill>
              </a:rPr>
              <a:t> a lot </a:t>
            </a:r>
            <a:r>
              <a:rPr lang="fr-FR" b="1" dirty="0" err="1" smtClean="0">
                <a:solidFill>
                  <a:srgbClr val="FFFFFF"/>
                </a:solidFill>
              </a:rPr>
              <a:t>drier</a:t>
            </a:r>
            <a:r>
              <a:rPr lang="fr-FR" dirty="0" smtClean="0">
                <a:solidFill>
                  <a:srgbClr val="FFFFFF"/>
                </a:solidFill>
              </a:rPr>
              <a:t> </a:t>
            </a:r>
            <a:r>
              <a:rPr lang="fr-FR" dirty="0" err="1" smtClean="0">
                <a:solidFill>
                  <a:srgbClr val="FFFFFF"/>
                </a:solidFill>
              </a:rPr>
              <a:t>than</a:t>
            </a:r>
            <a:r>
              <a:rPr lang="fr-FR" dirty="0" smtClean="0">
                <a:solidFill>
                  <a:srgbClr val="FFFFFF"/>
                </a:solidFill>
              </a:rPr>
              <a:t> the observations</a:t>
            </a:r>
          </a:p>
          <a:p>
            <a:pPr algn="ctr"/>
            <a:r>
              <a:rPr lang="fr-FR" dirty="0" smtClean="0">
                <a:solidFill>
                  <a:srgbClr val="FF0000"/>
                </a:solidFill>
              </a:rPr>
              <a:t>BUT</a:t>
            </a:r>
            <a:r>
              <a:rPr lang="fr-FR" dirty="0" smtClean="0">
                <a:solidFill>
                  <a:srgbClr val="FFFFFF"/>
                </a:solidFill>
              </a:rPr>
              <a:t> </a:t>
            </a:r>
          </a:p>
          <a:p>
            <a:pPr algn="ctr"/>
            <a:r>
              <a:rPr lang="fr-FR" dirty="0" err="1" smtClean="0">
                <a:solidFill>
                  <a:srgbClr val="FFFFFF"/>
                </a:solidFill>
              </a:rPr>
              <a:t>Soil</a:t>
            </a:r>
            <a:r>
              <a:rPr lang="fr-FR" dirty="0" smtClean="0">
                <a:solidFill>
                  <a:srgbClr val="FFFFFF"/>
                </a:solidFill>
              </a:rPr>
              <a:t> </a:t>
            </a:r>
            <a:r>
              <a:rPr lang="fr-FR" dirty="0" err="1" smtClean="0">
                <a:solidFill>
                  <a:srgbClr val="FFFFFF"/>
                </a:solidFill>
              </a:rPr>
              <a:t>moisture</a:t>
            </a:r>
            <a:r>
              <a:rPr lang="fr-FR" dirty="0" smtClean="0">
                <a:solidFill>
                  <a:srgbClr val="FFFFFF"/>
                </a:solidFill>
              </a:rPr>
              <a:t> </a:t>
            </a:r>
            <a:r>
              <a:rPr lang="fr-FR" dirty="0" err="1" smtClean="0">
                <a:solidFill>
                  <a:srgbClr val="FFFFFF"/>
                </a:solidFill>
              </a:rPr>
              <a:t>is</a:t>
            </a:r>
            <a:r>
              <a:rPr lang="fr-FR" dirty="0" smtClean="0">
                <a:solidFill>
                  <a:srgbClr val="FFFFFF"/>
                </a:solidFill>
              </a:rPr>
              <a:t> not </a:t>
            </a:r>
            <a:r>
              <a:rPr lang="fr-FR" dirty="0" err="1" smtClean="0">
                <a:solidFill>
                  <a:srgbClr val="FFFFFF"/>
                </a:solidFill>
              </a:rPr>
              <a:t>given</a:t>
            </a:r>
            <a:r>
              <a:rPr lang="fr-FR" dirty="0" smtClean="0">
                <a:solidFill>
                  <a:srgbClr val="FFFFFF"/>
                </a:solidFill>
              </a:rPr>
              <a:t> </a:t>
            </a:r>
            <a:r>
              <a:rPr lang="fr-FR" dirty="0" err="1" smtClean="0">
                <a:solidFill>
                  <a:srgbClr val="FFFFFF"/>
                </a:solidFill>
              </a:rPr>
              <a:t>at</a:t>
            </a:r>
            <a:r>
              <a:rPr lang="fr-FR" dirty="0" smtClean="0">
                <a:solidFill>
                  <a:srgbClr val="FFFFFF"/>
                </a:solidFill>
              </a:rPr>
              <a:t> the </a:t>
            </a:r>
            <a:r>
              <a:rPr lang="fr-FR" dirty="0" err="1" smtClean="0">
                <a:solidFill>
                  <a:srgbClr val="FFFFFF"/>
                </a:solidFill>
              </a:rPr>
              <a:t>same</a:t>
            </a:r>
            <a:r>
              <a:rPr lang="fr-FR" dirty="0" smtClean="0">
                <a:solidFill>
                  <a:srgbClr val="FFFFFF"/>
                </a:solidFill>
              </a:rPr>
              <a:t> </a:t>
            </a:r>
            <a:r>
              <a:rPr lang="fr-FR" dirty="0" err="1" smtClean="0">
                <a:solidFill>
                  <a:srgbClr val="FFFFFF"/>
                </a:solidFill>
              </a:rPr>
              <a:t>scale</a:t>
            </a:r>
            <a:r>
              <a:rPr lang="fr-FR" dirty="0" smtClean="0">
                <a:solidFill>
                  <a:srgbClr val="FFFFFF"/>
                </a:solidFill>
              </a:rPr>
              <a:t> : 10cm vs 2-5cm</a:t>
            </a:r>
          </a:p>
          <a:p>
            <a:pPr algn="ctr"/>
            <a:endParaRPr lang="fr-FR" dirty="0" smtClean="0">
              <a:solidFill>
                <a:srgbClr val="FFFFFF"/>
              </a:solidFill>
            </a:endParaRPr>
          </a:p>
          <a:p>
            <a:pPr algn="ctr"/>
            <a:endParaRPr lang="fr-FR" dirty="0">
              <a:solidFill>
                <a:srgbClr val="FFFFFF"/>
              </a:solidFill>
            </a:endParaRPr>
          </a:p>
        </p:txBody>
      </p:sp>
      <p:sp>
        <p:nvSpPr>
          <p:cNvPr id="10" name="ZoneTexte 9"/>
          <p:cNvSpPr txBox="1"/>
          <p:nvPr/>
        </p:nvSpPr>
        <p:spPr>
          <a:xfrm>
            <a:off x="6641660" y="5050938"/>
            <a:ext cx="2434606" cy="646331"/>
          </a:xfrm>
          <a:prstGeom prst="rect">
            <a:avLst/>
          </a:prstGeom>
          <a:noFill/>
        </p:spPr>
        <p:txBody>
          <a:bodyPr wrap="none" rtlCol="0">
            <a:spAutoFit/>
          </a:bodyPr>
          <a:lstStyle/>
          <a:p>
            <a:r>
              <a:rPr lang="fr-FR" dirty="0" err="1" smtClean="0">
                <a:solidFill>
                  <a:srgbClr val="FFFFFF"/>
                </a:solidFill>
              </a:rPr>
              <a:t>Need</a:t>
            </a:r>
            <a:r>
              <a:rPr lang="fr-FR" dirty="0" smtClean="0">
                <a:solidFill>
                  <a:srgbClr val="FFFFFF"/>
                </a:solidFill>
              </a:rPr>
              <a:t> for </a:t>
            </a:r>
            <a:r>
              <a:rPr lang="fr-FR" dirty="0" err="1" smtClean="0">
                <a:solidFill>
                  <a:srgbClr val="FFFFFF"/>
                </a:solidFill>
              </a:rPr>
              <a:t>normalization</a:t>
            </a:r>
            <a:r>
              <a:rPr lang="fr-FR" dirty="0" smtClean="0">
                <a:solidFill>
                  <a:srgbClr val="FFFFFF"/>
                </a:solidFill>
              </a:rPr>
              <a:t>! </a:t>
            </a:r>
            <a:endParaRPr lang="fr-FR" dirty="0">
              <a:solidFill>
                <a:srgbClr val="FFFFFF"/>
              </a:solidFill>
            </a:endParaRPr>
          </a:p>
          <a:p>
            <a:r>
              <a:rPr lang="fr-FR" dirty="0" smtClean="0">
                <a:solidFill>
                  <a:srgbClr val="FFFFFF"/>
                </a:solidFill>
              </a:rPr>
              <a:t>(</a:t>
            </a:r>
            <a:r>
              <a:rPr lang="fr-FR" dirty="0" err="1" smtClean="0">
                <a:solidFill>
                  <a:srgbClr val="FFFFFF"/>
                </a:solidFill>
              </a:rPr>
              <a:t>Reichle</a:t>
            </a:r>
            <a:r>
              <a:rPr lang="fr-FR" dirty="0" smtClean="0">
                <a:solidFill>
                  <a:srgbClr val="FFFFFF"/>
                </a:solidFill>
              </a:rPr>
              <a:t> et </a:t>
            </a:r>
            <a:r>
              <a:rPr lang="fr-FR" i="1" dirty="0" smtClean="0">
                <a:solidFill>
                  <a:srgbClr val="FFFFFF"/>
                </a:solidFill>
              </a:rPr>
              <a:t>al</a:t>
            </a:r>
            <a:r>
              <a:rPr lang="fr-FR" dirty="0" smtClean="0">
                <a:solidFill>
                  <a:srgbClr val="FFFFFF"/>
                </a:solidFill>
              </a:rPr>
              <a:t>., 2004)</a:t>
            </a:r>
            <a:endParaRPr lang="fr-FR" dirty="0">
              <a:solidFill>
                <a:srgbClr val="FFFFFF"/>
              </a:solidFill>
            </a:endParaRPr>
          </a:p>
        </p:txBody>
      </p:sp>
      <p:sp>
        <p:nvSpPr>
          <p:cNvPr id="11" name="ZoneTexte 10"/>
          <p:cNvSpPr txBox="1"/>
          <p:nvPr/>
        </p:nvSpPr>
        <p:spPr>
          <a:xfrm>
            <a:off x="6502400" y="3323905"/>
            <a:ext cx="2302933" cy="1477328"/>
          </a:xfrm>
          <a:prstGeom prst="rect">
            <a:avLst/>
          </a:prstGeom>
          <a:noFill/>
        </p:spPr>
        <p:txBody>
          <a:bodyPr wrap="square" rtlCol="0">
            <a:spAutoFit/>
          </a:bodyPr>
          <a:lstStyle/>
          <a:p>
            <a:pPr algn="ctr"/>
            <a:r>
              <a:rPr lang="fr-FR" dirty="0" err="1" smtClean="0">
                <a:solidFill>
                  <a:srgbClr val="FFFFFF"/>
                </a:solidFill>
              </a:rPr>
              <a:t>Differences</a:t>
            </a:r>
            <a:r>
              <a:rPr lang="fr-FR" dirty="0" smtClean="0">
                <a:solidFill>
                  <a:srgbClr val="FFFFFF"/>
                </a:solidFill>
              </a:rPr>
              <a:t> </a:t>
            </a:r>
            <a:r>
              <a:rPr lang="fr-FR" dirty="0">
                <a:solidFill>
                  <a:srgbClr val="FFFFFF"/>
                </a:solidFill>
              </a:rPr>
              <a:t>in </a:t>
            </a:r>
            <a:r>
              <a:rPr lang="fr-FR" dirty="0" err="1">
                <a:solidFill>
                  <a:srgbClr val="FFFFFF"/>
                </a:solidFill>
              </a:rPr>
              <a:t>mean</a:t>
            </a:r>
            <a:r>
              <a:rPr lang="fr-FR" dirty="0">
                <a:solidFill>
                  <a:srgbClr val="FFFFFF"/>
                </a:solidFill>
              </a:rPr>
              <a:t> water content but </a:t>
            </a:r>
            <a:r>
              <a:rPr lang="fr-FR" dirty="0" err="1">
                <a:solidFill>
                  <a:srgbClr val="FFFFFF"/>
                </a:solidFill>
              </a:rPr>
              <a:t>also</a:t>
            </a:r>
            <a:r>
              <a:rPr lang="fr-FR" dirty="0">
                <a:solidFill>
                  <a:srgbClr val="FFFFFF"/>
                </a:solidFill>
              </a:rPr>
              <a:t> in </a:t>
            </a:r>
            <a:r>
              <a:rPr lang="fr-FR" dirty="0" err="1">
                <a:solidFill>
                  <a:srgbClr val="FFFFFF"/>
                </a:solidFill>
              </a:rPr>
              <a:t>dynamics</a:t>
            </a:r>
            <a:r>
              <a:rPr lang="fr-FR" dirty="0">
                <a:solidFill>
                  <a:srgbClr val="FFFFFF"/>
                </a:solidFill>
              </a:rPr>
              <a:t> </a:t>
            </a:r>
          </a:p>
          <a:p>
            <a:pPr algn="ctr"/>
            <a:endParaRPr lang="fr-FR" dirty="0">
              <a:solidFill>
                <a:srgbClr val="FFFFFF"/>
              </a:solidFill>
            </a:endParaRPr>
          </a:p>
          <a:p>
            <a:endParaRPr lang="fr-FR" dirty="0"/>
          </a:p>
        </p:txBody>
      </p:sp>
      <p:sp>
        <p:nvSpPr>
          <p:cNvPr id="18" name="Flèche vers le bas 17"/>
          <p:cNvSpPr/>
          <p:nvPr/>
        </p:nvSpPr>
        <p:spPr>
          <a:xfrm>
            <a:off x="7569200" y="2810933"/>
            <a:ext cx="254000" cy="5129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Flèche vers le bas 31"/>
          <p:cNvSpPr/>
          <p:nvPr/>
        </p:nvSpPr>
        <p:spPr>
          <a:xfrm>
            <a:off x="7569200" y="4424406"/>
            <a:ext cx="254000" cy="5129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p:cNvSpPr txBox="1"/>
          <p:nvPr/>
        </p:nvSpPr>
        <p:spPr>
          <a:xfrm>
            <a:off x="135467" y="4301067"/>
            <a:ext cx="1659466" cy="646331"/>
          </a:xfrm>
          <a:prstGeom prst="rect">
            <a:avLst/>
          </a:prstGeom>
          <a:noFill/>
        </p:spPr>
        <p:txBody>
          <a:bodyPr wrap="square" rtlCol="0">
            <a:spAutoFit/>
          </a:bodyPr>
          <a:lstStyle/>
          <a:p>
            <a:pPr algn="ctr"/>
            <a:r>
              <a:rPr lang="fr-FR" dirty="0" smtClean="0">
                <a:solidFill>
                  <a:schemeClr val="bg1"/>
                </a:solidFill>
              </a:rPr>
              <a:t>SM global = 0.21 m</a:t>
            </a:r>
            <a:r>
              <a:rPr lang="fr-FR" baseline="30000" dirty="0" smtClean="0">
                <a:solidFill>
                  <a:schemeClr val="bg1"/>
                </a:solidFill>
              </a:rPr>
              <a:t>3</a:t>
            </a:r>
            <a:r>
              <a:rPr lang="fr-FR" dirty="0" smtClean="0">
                <a:solidFill>
                  <a:schemeClr val="bg1"/>
                </a:solidFill>
              </a:rPr>
              <a:t>/m</a:t>
            </a:r>
            <a:r>
              <a:rPr lang="fr-FR" baseline="30000" dirty="0" smtClean="0">
                <a:solidFill>
                  <a:schemeClr val="bg1"/>
                </a:solidFill>
              </a:rPr>
              <a:t>3</a:t>
            </a:r>
            <a:endParaRPr lang="fr-FR" baseline="30000" dirty="0">
              <a:solidFill>
                <a:schemeClr val="bg1"/>
              </a:solidFill>
            </a:endParaRPr>
          </a:p>
        </p:txBody>
      </p:sp>
      <p:sp>
        <p:nvSpPr>
          <p:cNvPr id="34" name="ZoneTexte 33"/>
          <p:cNvSpPr txBox="1"/>
          <p:nvPr/>
        </p:nvSpPr>
        <p:spPr>
          <a:xfrm>
            <a:off x="135467" y="1879601"/>
            <a:ext cx="1775654" cy="646331"/>
          </a:xfrm>
          <a:prstGeom prst="rect">
            <a:avLst/>
          </a:prstGeom>
          <a:noFill/>
        </p:spPr>
        <p:txBody>
          <a:bodyPr wrap="square" rtlCol="0">
            <a:spAutoFit/>
          </a:bodyPr>
          <a:lstStyle/>
          <a:p>
            <a:pPr algn="ctr"/>
            <a:r>
              <a:rPr lang="fr-FR" dirty="0" smtClean="0">
                <a:solidFill>
                  <a:schemeClr val="bg1"/>
                </a:solidFill>
              </a:rPr>
              <a:t>SM global =</a:t>
            </a:r>
          </a:p>
          <a:p>
            <a:pPr algn="ctr"/>
            <a:r>
              <a:rPr lang="fr-FR" dirty="0" smtClean="0">
                <a:solidFill>
                  <a:schemeClr val="bg1"/>
                </a:solidFill>
              </a:rPr>
              <a:t>0.10 m</a:t>
            </a:r>
            <a:r>
              <a:rPr lang="fr-FR" baseline="30000" dirty="0" smtClean="0">
                <a:solidFill>
                  <a:schemeClr val="bg1"/>
                </a:solidFill>
              </a:rPr>
              <a:t>3</a:t>
            </a:r>
            <a:r>
              <a:rPr lang="fr-FR" dirty="0" smtClean="0">
                <a:solidFill>
                  <a:schemeClr val="bg1"/>
                </a:solidFill>
              </a:rPr>
              <a:t>/m</a:t>
            </a:r>
            <a:r>
              <a:rPr lang="fr-FR" baseline="30000" dirty="0" smtClean="0">
                <a:solidFill>
                  <a:schemeClr val="bg1"/>
                </a:solidFill>
              </a:rPr>
              <a:t>3</a:t>
            </a:r>
            <a:endParaRPr lang="fr-FR" baseline="30000" dirty="0">
              <a:solidFill>
                <a:schemeClr val="bg1"/>
              </a:solidFill>
            </a:endParaRPr>
          </a:p>
        </p:txBody>
      </p:sp>
    </p:spTree>
    <p:extLst>
      <p:ext uri="{BB962C8B-B14F-4D97-AF65-F5344CB8AC3E}">
        <p14:creationId xmlns:p14="http://schemas.microsoft.com/office/powerpoint/2010/main" val="101678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56597" y="174228"/>
            <a:ext cx="2955021" cy="338554"/>
          </a:xfrm>
          <a:prstGeom prst="rect">
            <a:avLst/>
          </a:prstGeom>
          <a:noFill/>
        </p:spPr>
        <p:txBody>
          <a:bodyPr wrap="square" rtlCol="0">
            <a:spAutoFit/>
          </a:bodyPr>
          <a:lstStyle/>
          <a:p>
            <a:r>
              <a:rPr lang="en-US" sz="1600" dirty="0" smtClean="0">
                <a:solidFill>
                  <a:srgbClr val="FFFFFF"/>
                </a:solidFill>
                <a:latin typeface="Gill Sans"/>
                <a:cs typeface="Gill Sans"/>
              </a:rPr>
              <a:t>OBSERVATIONS</a:t>
            </a:r>
          </a:p>
        </p:txBody>
      </p:sp>
      <p:sp>
        <p:nvSpPr>
          <p:cNvPr id="27" name="TextBox 26"/>
          <p:cNvSpPr txBox="1"/>
          <p:nvPr/>
        </p:nvSpPr>
        <p:spPr>
          <a:xfrm>
            <a:off x="5211314" y="187718"/>
            <a:ext cx="3314154" cy="338554"/>
          </a:xfrm>
          <a:prstGeom prst="rect">
            <a:avLst/>
          </a:prstGeom>
          <a:noFill/>
        </p:spPr>
        <p:txBody>
          <a:bodyPr wrap="square" rtlCol="0">
            <a:spAutoFit/>
          </a:bodyPr>
          <a:lstStyle/>
          <a:p>
            <a:r>
              <a:rPr lang="en-US" sz="1600" dirty="0" smtClean="0">
                <a:solidFill>
                  <a:srgbClr val="FFFFFF"/>
                </a:solidFill>
                <a:latin typeface="Gill Sans"/>
                <a:cs typeface="Gill Sans"/>
              </a:rPr>
              <a:t>AMIP IPSL SIMULATION</a:t>
            </a:r>
          </a:p>
        </p:txBody>
      </p:sp>
      <p:cxnSp>
        <p:nvCxnSpPr>
          <p:cNvPr id="39" name="Straight Connector 38"/>
          <p:cNvCxnSpPr/>
          <p:nvPr/>
        </p:nvCxnSpPr>
        <p:spPr>
          <a:xfrm>
            <a:off x="954170" y="595178"/>
            <a:ext cx="2929213" cy="1211"/>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211314" y="613119"/>
            <a:ext cx="2929213" cy="1211"/>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pic>
        <p:nvPicPr>
          <p:cNvPr id="2" name="Image 1" descr="moyenne_centree_reduite_1979-2009_saisons_mrsos.pdf"/>
          <p:cNvPicPr>
            <a:picLocks noChangeAspect="1"/>
          </p:cNvPicPr>
          <p:nvPr/>
        </p:nvPicPr>
        <p:blipFill rotWithShape="1">
          <a:blip r:embed="rId3">
            <a:extLst>
              <a:ext uri="{28A0092B-C50C-407E-A947-70E740481C1C}">
                <a14:useLocalDpi xmlns:a14="http://schemas.microsoft.com/office/drawing/2010/main" val="0"/>
              </a:ext>
            </a:extLst>
          </a:blip>
          <a:srcRect r="50887" b="15418"/>
          <a:stretch/>
        </p:blipFill>
        <p:spPr>
          <a:xfrm>
            <a:off x="5008114" y="997066"/>
            <a:ext cx="3652344" cy="4320000"/>
          </a:xfrm>
          <a:prstGeom prst="rect">
            <a:avLst/>
          </a:prstGeom>
        </p:spPr>
      </p:pic>
      <p:grpSp>
        <p:nvGrpSpPr>
          <p:cNvPr id="12" name="Grouper 11"/>
          <p:cNvGrpSpPr/>
          <p:nvPr/>
        </p:nvGrpSpPr>
        <p:grpSpPr>
          <a:xfrm>
            <a:off x="2470316" y="5386487"/>
            <a:ext cx="4838528" cy="946580"/>
            <a:chOff x="5041980" y="5317066"/>
            <a:chExt cx="3302002" cy="524933"/>
          </a:xfrm>
        </p:grpSpPr>
        <p:pic>
          <p:nvPicPr>
            <p:cNvPr id="13" name="Image 12" descr="moyenne_centree_reduite_1979-2009_saisons_mrsos.pdf"/>
            <p:cNvPicPr>
              <a:picLocks noChangeAspect="1"/>
            </p:cNvPicPr>
            <p:nvPr/>
          </p:nvPicPr>
          <p:blipFill rotWithShape="1">
            <a:blip r:embed="rId3">
              <a:extLst>
                <a:ext uri="{28A0092B-C50C-407E-A947-70E740481C1C}">
                  <a14:useLocalDpi xmlns:a14="http://schemas.microsoft.com/office/drawing/2010/main" val="0"/>
                </a:ext>
              </a:extLst>
            </a:blip>
            <a:srcRect l="24236" t="86536" r="20582"/>
            <a:stretch/>
          </p:blipFill>
          <p:spPr>
            <a:xfrm>
              <a:off x="5211314" y="5317066"/>
              <a:ext cx="3132668" cy="524933"/>
            </a:xfrm>
            <a:prstGeom prst="rect">
              <a:avLst/>
            </a:prstGeom>
          </p:spPr>
        </p:pic>
        <p:sp>
          <p:nvSpPr>
            <p:cNvPr id="14" name="Rectangle 13"/>
            <p:cNvSpPr/>
            <p:nvPr/>
          </p:nvSpPr>
          <p:spPr>
            <a:xfrm>
              <a:off x="5041980" y="5317066"/>
              <a:ext cx="203200" cy="4910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5" name="ZoneTexte 14"/>
          <p:cNvSpPr txBox="1"/>
          <p:nvPr/>
        </p:nvSpPr>
        <p:spPr>
          <a:xfrm>
            <a:off x="5842002" y="3099884"/>
            <a:ext cx="1761067" cy="369332"/>
          </a:xfrm>
          <a:prstGeom prst="rect">
            <a:avLst/>
          </a:prstGeom>
          <a:solidFill>
            <a:srgbClr val="000000"/>
          </a:solidFill>
        </p:spPr>
        <p:txBody>
          <a:bodyPr wrap="square" rtlCol="0">
            <a:spAutoFit/>
          </a:bodyPr>
          <a:lstStyle/>
          <a:p>
            <a:pPr algn="ctr"/>
            <a:r>
              <a:rPr lang="fr-FR" dirty="0" smtClean="0">
                <a:solidFill>
                  <a:schemeClr val="bg1"/>
                </a:solidFill>
              </a:rPr>
              <a:t>SUMMER</a:t>
            </a:r>
            <a:endParaRPr lang="fr-FR" dirty="0">
              <a:solidFill>
                <a:schemeClr val="bg1"/>
              </a:solidFill>
            </a:endParaRPr>
          </a:p>
        </p:txBody>
      </p:sp>
      <p:sp>
        <p:nvSpPr>
          <p:cNvPr id="16" name="ZoneTexte 15"/>
          <p:cNvSpPr txBox="1"/>
          <p:nvPr/>
        </p:nvSpPr>
        <p:spPr>
          <a:xfrm>
            <a:off x="5842002" y="812400"/>
            <a:ext cx="1761067" cy="369332"/>
          </a:xfrm>
          <a:prstGeom prst="rect">
            <a:avLst/>
          </a:prstGeom>
          <a:solidFill>
            <a:srgbClr val="000000"/>
          </a:solidFill>
        </p:spPr>
        <p:txBody>
          <a:bodyPr wrap="square" rtlCol="0">
            <a:spAutoFit/>
          </a:bodyPr>
          <a:lstStyle/>
          <a:p>
            <a:pPr algn="ctr"/>
            <a:r>
              <a:rPr lang="fr-FR" dirty="0" smtClean="0">
                <a:solidFill>
                  <a:schemeClr val="bg1"/>
                </a:solidFill>
              </a:rPr>
              <a:t>WINTER</a:t>
            </a:r>
            <a:endParaRPr lang="fr-FR" dirty="0">
              <a:solidFill>
                <a:schemeClr val="bg1"/>
              </a:solidFill>
            </a:endParaRPr>
          </a:p>
        </p:txBody>
      </p:sp>
      <p:pic>
        <p:nvPicPr>
          <p:cNvPr id="17" name="Image 16" descr="mean_data_obs(3).png"/>
          <p:cNvPicPr>
            <a:picLocks noChangeAspect="1"/>
          </p:cNvPicPr>
          <p:nvPr/>
        </p:nvPicPr>
        <p:blipFill rotWithShape="1">
          <a:blip r:embed="rId4">
            <a:extLst>
              <a:ext uri="{28A0092B-C50C-407E-A947-70E740481C1C}">
                <a14:useLocalDpi xmlns:a14="http://schemas.microsoft.com/office/drawing/2010/main" val="0"/>
              </a:ext>
            </a:extLst>
          </a:blip>
          <a:srcRect l="9604" t="7697" r="49019" b="29341"/>
          <a:stretch/>
        </p:blipFill>
        <p:spPr>
          <a:xfrm>
            <a:off x="491425" y="980133"/>
            <a:ext cx="3957782" cy="4548242"/>
          </a:xfrm>
          <a:prstGeom prst="rect">
            <a:avLst/>
          </a:prstGeom>
        </p:spPr>
      </p:pic>
      <p:sp>
        <p:nvSpPr>
          <p:cNvPr id="22" name="ZoneTexte 21"/>
          <p:cNvSpPr txBox="1"/>
          <p:nvPr/>
        </p:nvSpPr>
        <p:spPr>
          <a:xfrm>
            <a:off x="1589782" y="812400"/>
            <a:ext cx="1761067" cy="369332"/>
          </a:xfrm>
          <a:prstGeom prst="rect">
            <a:avLst/>
          </a:prstGeom>
          <a:solidFill>
            <a:srgbClr val="000000"/>
          </a:solidFill>
        </p:spPr>
        <p:txBody>
          <a:bodyPr wrap="square" rtlCol="0">
            <a:spAutoFit/>
          </a:bodyPr>
          <a:lstStyle/>
          <a:p>
            <a:pPr algn="ctr"/>
            <a:r>
              <a:rPr lang="fr-FR" dirty="0" smtClean="0">
                <a:solidFill>
                  <a:schemeClr val="bg1"/>
                </a:solidFill>
              </a:rPr>
              <a:t>WINTER</a:t>
            </a:r>
            <a:endParaRPr lang="fr-FR" dirty="0">
              <a:solidFill>
                <a:schemeClr val="bg1"/>
              </a:solidFill>
            </a:endParaRPr>
          </a:p>
        </p:txBody>
      </p:sp>
      <p:sp>
        <p:nvSpPr>
          <p:cNvPr id="23" name="ZoneTexte 22"/>
          <p:cNvSpPr txBox="1"/>
          <p:nvPr/>
        </p:nvSpPr>
        <p:spPr>
          <a:xfrm>
            <a:off x="1589782" y="2966020"/>
            <a:ext cx="1761067" cy="369332"/>
          </a:xfrm>
          <a:prstGeom prst="rect">
            <a:avLst/>
          </a:prstGeom>
          <a:solidFill>
            <a:srgbClr val="000000"/>
          </a:solidFill>
        </p:spPr>
        <p:txBody>
          <a:bodyPr wrap="square" rtlCol="0">
            <a:spAutoFit/>
          </a:bodyPr>
          <a:lstStyle/>
          <a:p>
            <a:pPr algn="ctr"/>
            <a:r>
              <a:rPr lang="fr-FR" dirty="0" smtClean="0">
                <a:solidFill>
                  <a:schemeClr val="bg1"/>
                </a:solidFill>
              </a:rPr>
              <a:t>SUMMER</a:t>
            </a:r>
            <a:endParaRPr lang="fr-FR" dirty="0">
              <a:solidFill>
                <a:schemeClr val="bg1"/>
              </a:solidFill>
            </a:endParaRPr>
          </a:p>
        </p:txBody>
      </p:sp>
      <p:sp>
        <p:nvSpPr>
          <p:cNvPr id="19" name="ZoneTexte 18"/>
          <p:cNvSpPr txBox="1"/>
          <p:nvPr/>
        </p:nvSpPr>
        <p:spPr>
          <a:xfrm>
            <a:off x="7510965" y="5802070"/>
            <a:ext cx="942617" cy="369332"/>
          </a:xfrm>
          <a:prstGeom prst="rect">
            <a:avLst/>
          </a:prstGeom>
          <a:noFill/>
        </p:spPr>
        <p:txBody>
          <a:bodyPr wrap="square" rtlCol="0">
            <a:spAutoFit/>
          </a:bodyPr>
          <a:lstStyle/>
          <a:p>
            <a:r>
              <a:rPr lang="fr-FR" dirty="0" smtClean="0">
                <a:solidFill>
                  <a:srgbClr val="FFFFFF"/>
                </a:solidFill>
              </a:rPr>
              <a:t>(X-μ)/</a:t>
            </a:r>
            <a:r>
              <a:rPr lang="fr-FR" dirty="0" err="1" smtClean="0">
                <a:solidFill>
                  <a:srgbClr val="FFFFFF"/>
                </a:solidFill>
              </a:rPr>
              <a:t>σ</a:t>
            </a:r>
            <a:endParaRPr lang="fr-FR" dirty="0">
              <a:solidFill>
                <a:srgbClr val="FFFFFF"/>
              </a:solidFill>
            </a:endParaRPr>
          </a:p>
        </p:txBody>
      </p:sp>
      <p:sp>
        <p:nvSpPr>
          <p:cNvPr id="20" name="ZoneTexte 19"/>
          <p:cNvSpPr txBox="1"/>
          <p:nvPr/>
        </p:nvSpPr>
        <p:spPr>
          <a:xfrm>
            <a:off x="338667" y="5720603"/>
            <a:ext cx="2429404" cy="646331"/>
          </a:xfrm>
          <a:prstGeom prst="rect">
            <a:avLst/>
          </a:prstGeom>
          <a:noFill/>
        </p:spPr>
        <p:txBody>
          <a:bodyPr wrap="square" rtlCol="0">
            <a:spAutoFit/>
          </a:bodyPr>
          <a:lstStyle/>
          <a:p>
            <a:r>
              <a:rPr lang="fr-FR" dirty="0" smtClean="0">
                <a:solidFill>
                  <a:srgbClr val="FFFFFF"/>
                </a:solidFill>
              </a:rPr>
              <a:t>Use of  </a:t>
            </a:r>
            <a:r>
              <a:rPr lang="fr-FR" dirty="0" err="1" smtClean="0">
                <a:solidFill>
                  <a:srgbClr val="FFFFFF"/>
                </a:solidFill>
              </a:rPr>
              <a:t>standardized</a:t>
            </a:r>
            <a:r>
              <a:rPr lang="fr-FR" dirty="0" smtClean="0">
                <a:solidFill>
                  <a:srgbClr val="FFFFFF"/>
                </a:solidFill>
              </a:rPr>
              <a:t> </a:t>
            </a:r>
            <a:r>
              <a:rPr lang="fr-FR" dirty="0" err="1" smtClean="0">
                <a:solidFill>
                  <a:srgbClr val="FFFFFF"/>
                </a:solidFill>
              </a:rPr>
              <a:t>soil</a:t>
            </a:r>
            <a:r>
              <a:rPr lang="fr-FR" dirty="0" smtClean="0">
                <a:solidFill>
                  <a:srgbClr val="FFFFFF"/>
                </a:solidFill>
              </a:rPr>
              <a:t> </a:t>
            </a:r>
            <a:r>
              <a:rPr lang="fr-FR" dirty="0" err="1" smtClean="0">
                <a:solidFill>
                  <a:srgbClr val="FFFFFF"/>
                </a:solidFill>
              </a:rPr>
              <a:t>moisture</a:t>
            </a:r>
            <a:endParaRPr lang="fr-FR" dirty="0">
              <a:solidFill>
                <a:srgbClr val="FFFFFF"/>
              </a:solidFill>
            </a:endParaRPr>
          </a:p>
        </p:txBody>
      </p:sp>
      <p:sp>
        <p:nvSpPr>
          <p:cNvPr id="21" name="ZoneTexte 20"/>
          <p:cNvSpPr txBox="1"/>
          <p:nvPr/>
        </p:nvSpPr>
        <p:spPr>
          <a:xfrm>
            <a:off x="4020025" y="2966020"/>
            <a:ext cx="1191289" cy="369332"/>
          </a:xfrm>
          <a:prstGeom prst="rect">
            <a:avLst/>
          </a:prstGeom>
          <a:noFill/>
        </p:spPr>
        <p:txBody>
          <a:bodyPr wrap="none" rtlCol="0">
            <a:spAutoFit/>
          </a:bodyPr>
          <a:lstStyle/>
          <a:p>
            <a:r>
              <a:rPr lang="fr-FR" dirty="0" smtClean="0">
                <a:solidFill>
                  <a:srgbClr val="FFFFFF"/>
                </a:solidFill>
              </a:rPr>
              <a:t>1980-2009</a:t>
            </a:r>
            <a:endParaRPr lang="fr-FR" dirty="0">
              <a:solidFill>
                <a:srgbClr val="FFFFFF"/>
              </a:solidFill>
            </a:endParaRPr>
          </a:p>
        </p:txBody>
      </p:sp>
    </p:spTree>
    <p:extLst>
      <p:ext uri="{BB962C8B-B14F-4D97-AF65-F5344CB8AC3E}">
        <p14:creationId xmlns:p14="http://schemas.microsoft.com/office/powerpoint/2010/main" val="108601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856597" y="174228"/>
            <a:ext cx="2955021" cy="338554"/>
          </a:xfrm>
          <a:prstGeom prst="rect">
            <a:avLst/>
          </a:prstGeom>
          <a:noFill/>
        </p:spPr>
        <p:txBody>
          <a:bodyPr wrap="square" rtlCol="0">
            <a:spAutoFit/>
          </a:bodyPr>
          <a:lstStyle/>
          <a:p>
            <a:r>
              <a:rPr lang="en-US" sz="1600" dirty="0" smtClean="0">
                <a:solidFill>
                  <a:srgbClr val="FFFFFF"/>
                </a:solidFill>
                <a:latin typeface="Gill Sans"/>
                <a:cs typeface="Gill Sans"/>
              </a:rPr>
              <a:t>OBSERVATIONS</a:t>
            </a:r>
          </a:p>
        </p:txBody>
      </p:sp>
      <p:sp>
        <p:nvSpPr>
          <p:cNvPr id="27" name="TextBox 26"/>
          <p:cNvSpPr txBox="1"/>
          <p:nvPr/>
        </p:nvSpPr>
        <p:spPr>
          <a:xfrm>
            <a:off x="5211314" y="187718"/>
            <a:ext cx="3314154" cy="338554"/>
          </a:xfrm>
          <a:prstGeom prst="rect">
            <a:avLst/>
          </a:prstGeom>
          <a:noFill/>
        </p:spPr>
        <p:txBody>
          <a:bodyPr wrap="square" rtlCol="0">
            <a:spAutoFit/>
          </a:bodyPr>
          <a:lstStyle/>
          <a:p>
            <a:r>
              <a:rPr lang="en-US" sz="1600" dirty="0" smtClean="0">
                <a:solidFill>
                  <a:srgbClr val="FFFFFF"/>
                </a:solidFill>
                <a:latin typeface="Gill Sans"/>
                <a:cs typeface="Gill Sans"/>
              </a:rPr>
              <a:t>AMIP IPSL SIMULATION</a:t>
            </a:r>
          </a:p>
        </p:txBody>
      </p:sp>
      <p:cxnSp>
        <p:nvCxnSpPr>
          <p:cNvPr id="39" name="Straight Connector 38"/>
          <p:cNvCxnSpPr/>
          <p:nvPr/>
        </p:nvCxnSpPr>
        <p:spPr>
          <a:xfrm>
            <a:off x="954170" y="595178"/>
            <a:ext cx="2929213" cy="1211"/>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211314" y="613119"/>
            <a:ext cx="2929213" cy="1211"/>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pic>
        <p:nvPicPr>
          <p:cNvPr id="2" name="Image 1" descr="moyenne_centree_reduite_1979-2009_saisons_mrsos.pdf"/>
          <p:cNvPicPr>
            <a:picLocks noChangeAspect="1"/>
          </p:cNvPicPr>
          <p:nvPr/>
        </p:nvPicPr>
        <p:blipFill rotWithShape="1">
          <a:blip r:embed="rId3">
            <a:extLst>
              <a:ext uri="{28A0092B-C50C-407E-A947-70E740481C1C}">
                <a14:useLocalDpi xmlns:a14="http://schemas.microsoft.com/office/drawing/2010/main" val="0"/>
              </a:ext>
            </a:extLst>
          </a:blip>
          <a:srcRect l="52871" b="14821"/>
          <a:stretch/>
        </p:blipFill>
        <p:spPr>
          <a:xfrm>
            <a:off x="428984" y="910167"/>
            <a:ext cx="3454399" cy="4287936"/>
          </a:xfrm>
          <a:prstGeom prst="rect">
            <a:avLst/>
          </a:prstGeom>
        </p:spPr>
      </p:pic>
      <p:grpSp>
        <p:nvGrpSpPr>
          <p:cNvPr id="9" name="Grouper 8"/>
          <p:cNvGrpSpPr/>
          <p:nvPr/>
        </p:nvGrpSpPr>
        <p:grpSpPr>
          <a:xfrm>
            <a:off x="2476666" y="5373785"/>
            <a:ext cx="4832179" cy="959278"/>
            <a:chOff x="5046313" y="5310024"/>
            <a:chExt cx="3297669" cy="531975"/>
          </a:xfrm>
        </p:grpSpPr>
        <p:pic>
          <p:nvPicPr>
            <p:cNvPr id="10" name="Image 9" descr="moyenne_centree_reduite_1979-2009_saisons_mrsos.pdf"/>
            <p:cNvPicPr>
              <a:picLocks noChangeAspect="1"/>
            </p:cNvPicPr>
            <p:nvPr/>
          </p:nvPicPr>
          <p:blipFill rotWithShape="1">
            <a:blip r:embed="rId3">
              <a:extLst>
                <a:ext uri="{28A0092B-C50C-407E-A947-70E740481C1C}">
                  <a14:useLocalDpi xmlns:a14="http://schemas.microsoft.com/office/drawing/2010/main" val="0"/>
                </a:ext>
              </a:extLst>
            </a:blip>
            <a:srcRect l="24236" t="86536" r="20582"/>
            <a:stretch/>
          </p:blipFill>
          <p:spPr>
            <a:xfrm>
              <a:off x="5211314" y="5317066"/>
              <a:ext cx="3132668" cy="524933"/>
            </a:xfrm>
            <a:prstGeom prst="rect">
              <a:avLst/>
            </a:prstGeom>
          </p:spPr>
        </p:pic>
        <p:sp>
          <p:nvSpPr>
            <p:cNvPr id="11" name="Rectangle 10"/>
            <p:cNvSpPr/>
            <p:nvPr/>
          </p:nvSpPr>
          <p:spPr>
            <a:xfrm>
              <a:off x="5046313" y="5310024"/>
              <a:ext cx="203200" cy="4910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7" name="Image 6" descr="mean_data_obs(1)(1).pdf"/>
          <p:cNvPicPr>
            <a:picLocks noChangeAspect="1"/>
          </p:cNvPicPr>
          <p:nvPr/>
        </p:nvPicPr>
        <p:blipFill rotWithShape="1">
          <a:blip r:embed="rId4">
            <a:extLst>
              <a:ext uri="{28A0092B-C50C-407E-A947-70E740481C1C}">
                <a14:useLocalDpi xmlns:a14="http://schemas.microsoft.com/office/drawing/2010/main" val="0"/>
              </a:ext>
            </a:extLst>
          </a:blip>
          <a:srcRect l="51497"/>
          <a:stretch/>
        </p:blipFill>
        <p:spPr>
          <a:xfrm>
            <a:off x="4542659" y="788484"/>
            <a:ext cx="3597868" cy="4216400"/>
          </a:xfrm>
          <a:prstGeom prst="rect">
            <a:avLst/>
          </a:prstGeom>
        </p:spPr>
      </p:pic>
      <p:sp>
        <p:nvSpPr>
          <p:cNvPr id="8" name="ZoneTexte 7"/>
          <p:cNvSpPr txBox="1"/>
          <p:nvPr/>
        </p:nvSpPr>
        <p:spPr>
          <a:xfrm>
            <a:off x="1328731" y="737685"/>
            <a:ext cx="1761067" cy="369332"/>
          </a:xfrm>
          <a:prstGeom prst="rect">
            <a:avLst/>
          </a:prstGeom>
          <a:solidFill>
            <a:srgbClr val="000000"/>
          </a:solidFill>
        </p:spPr>
        <p:txBody>
          <a:bodyPr wrap="square" rtlCol="0">
            <a:spAutoFit/>
          </a:bodyPr>
          <a:lstStyle/>
          <a:p>
            <a:pPr algn="ctr"/>
            <a:r>
              <a:rPr lang="fr-FR" dirty="0" smtClean="0">
                <a:solidFill>
                  <a:schemeClr val="bg1"/>
                </a:solidFill>
              </a:rPr>
              <a:t>SPRING</a:t>
            </a:r>
            <a:endParaRPr lang="fr-FR" dirty="0">
              <a:solidFill>
                <a:schemeClr val="bg1"/>
              </a:solidFill>
            </a:endParaRPr>
          </a:p>
        </p:txBody>
      </p:sp>
      <p:sp>
        <p:nvSpPr>
          <p:cNvPr id="16" name="ZoneTexte 15"/>
          <p:cNvSpPr txBox="1"/>
          <p:nvPr/>
        </p:nvSpPr>
        <p:spPr>
          <a:xfrm>
            <a:off x="5615509" y="648196"/>
            <a:ext cx="1761067" cy="369332"/>
          </a:xfrm>
          <a:prstGeom prst="rect">
            <a:avLst/>
          </a:prstGeom>
          <a:solidFill>
            <a:srgbClr val="000000"/>
          </a:solidFill>
        </p:spPr>
        <p:txBody>
          <a:bodyPr wrap="square" rtlCol="0">
            <a:spAutoFit/>
          </a:bodyPr>
          <a:lstStyle/>
          <a:p>
            <a:pPr algn="ctr"/>
            <a:r>
              <a:rPr lang="fr-FR" dirty="0" smtClean="0">
                <a:solidFill>
                  <a:schemeClr val="bg1"/>
                </a:solidFill>
              </a:rPr>
              <a:t>SPRING</a:t>
            </a:r>
            <a:endParaRPr lang="fr-FR" dirty="0">
              <a:solidFill>
                <a:schemeClr val="bg1"/>
              </a:solidFill>
            </a:endParaRPr>
          </a:p>
        </p:txBody>
      </p:sp>
      <p:sp>
        <p:nvSpPr>
          <p:cNvPr id="17" name="ZoneTexte 16"/>
          <p:cNvSpPr txBox="1"/>
          <p:nvPr/>
        </p:nvSpPr>
        <p:spPr>
          <a:xfrm>
            <a:off x="5564710" y="2845368"/>
            <a:ext cx="1761067" cy="369332"/>
          </a:xfrm>
          <a:prstGeom prst="rect">
            <a:avLst/>
          </a:prstGeom>
          <a:solidFill>
            <a:srgbClr val="000000"/>
          </a:solidFill>
        </p:spPr>
        <p:txBody>
          <a:bodyPr wrap="square" rtlCol="0">
            <a:spAutoFit/>
          </a:bodyPr>
          <a:lstStyle/>
          <a:p>
            <a:pPr algn="ctr"/>
            <a:r>
              <a:rPr lang="fr-FR" dirty="0" smtClean="0">
                <a:solidFill>
                  <a:schemeClr val="bg1"/>
                </a:solidFill>
              </a:rPr>
              <a:t>AUTUMN</a:t>
            </a:r>
            <a:endParaRPr lang="fr-FR" dirty="0">
              <a:solidFill>
                <a:schemeClr val="bg1"/>
              </a:solidFill>
            </a:endParaRPr>
          </a:p>
        </p:txBody>
      </p:sp>
      <p:sp>
        <p:nvSpPr>
          <p:cNvPr id="18" name="ZoneTexte 17"/>
          <p:cNvSpPr txBox="1"/>
          <p:nvPr/>
        </p:nvSpPr>
        <p:spPr>
          <a:xfrm>
            <a:off x="1328731" y="2915218"/>
            <a:ext cx="1761067" cy="369332"/>
          </a:xfrm>
          <a:prstGeom prst="rect">
            <a:avLst/>
          </a:prstGeom>
          <a:solidFill>
            <a:srgbClr val="000000"/>
          </a:solidFill>
        </p:spPr>
        <p:txBody>
          <a:bodyPr wrap="square" rtlCol="0">
            <a:spAutoFit/>
          </a:bodyPr>
          <a:lstStyle/>
          <a:p>
            <a:pPr algn="ctr"/>
            <a:r>
              <a:rPr lang="fr-FR" dirty="0" smtClean="0">
                <a:solidFill>
                  <a:schemeClr val="bg1"/>
                </a:solidFill>
              </a:rPr>
              <a:t>AUTUMN</a:t>
            </a:r>
            <a:endParaRPr lang="fr-FR" dirty="0">
              <a:solidFill>
                <a:schemeClr val="bg1"/>
              </a:solidFill>
            </a:endParaRPr>
          </a:p>
        </p:txBody>
      </p:sp>
      <p:sp>
        <p:nvSpPr>
          <p:cNvPr id="19" name="ZoneTexte 18"/>
          <p:cNvSpPr txBox="1"/>
          <p:nvPr/>
        </p:nvSpPr>
        <p:spPr>
          <a:xfrm>
            <a:off x="3811618" y="2915218"/>
            <a:ext cx="1191289" cy="369332"/>
          </a:xfrm>
          <a:prstGeom prst="rect">
            <a:avLst/>
          </a:prstGeom>
          <a:noFill/>
        </p:spPr>
        <p:txBody>
          <a:bodyPr wrap="none" rtlCol="0">
            <a:spAutoFit/>
          </a:bodyPr>
          <a:lstStyle/>
          <a:p>
            <a:r>
              <a:rPr lang="fr-FR" dirty="0" smtClean="0">
                <a:solidFill>
                  <a:srgbClr val="FFFFFF"/>
                </a:solidFill>
              </a:rPr>
              <a:t>1980-2009</a:t>
            </a:r>
            <a:endParaRPr lang="fr-FR" dirty="0">
              <a:solidFill>
                <a:srgbClr val="FFFFFF"/>
              </a:solidFill>
            </a:endParaRPr>
          </a:p>
        </p:txBody>
      </p:sp>
      <p:sp>
        <p:nvSpPr>
          <p:cNvPr id="20" name="ZoneTexte 19"/>
          <p:cNvSpPr txBox="1"/>
          <p:nvPr/>
        </p:nvSpPr>
        <p:spPr>
          <a:xfrm>
            <a:off x="338667" y="5720603"/>
            <a:ext cx="2429404" cy="646331"/>
          </a:xfrm>
          <a:prstGeom prst="rect">
            <a:avLst/>
          </a:prstGeom>
          <a:noFill/>
        </p:spPr>
        <p:txBody>
          <a:bodyPr wrap="square" rtlCol="0">
            <a:spAutoFit/>
          </a:bodyPr>
          <a:lstStyle/>
          <a:p>
            <a:r>
              <a:rPr lang="fr-FR" dirty="0" smtClean="0">
                <a:solidFill>
                  <a:srgbClr val="FFFFFF"/>
                </a:solidFill>
              </a:rPr>
              <a:t>Use of  </a:t>
            </a:r>
            <a:r>
              <a:rPr lang="fr-FR" dirty="0" err="1" smtClean="0">
                <a:solidFill>
                  <a:srgbClr val="FFFFFF"/>
                </a:solidFill>
              </a:rPr>
              <a:t>standardized</a:t>
            </a:r>
            <a:r>
              <a:rPr lang="fr-FR" dirty="0" smtClean="0">
                <a:solidFill>
                  <a:srgbClr val="FFFFFF"/>
                </a:solidFill>
              </a:rPr>
              <a:t> </a:t>
            </a:r>
            <a:r>
              <a:rPr lang="fr-FR" dirty="0" err="1" smtClean="0">
                <a:solidFill>
                  <a:srgbClr val="FFFFFF"/>
                </a:solidFill>
              </a:rPr>
              <a:t>soil</a:t>
            </a:r>
            <a:r>
              <a:rPr lang="fr-FR" dirty="0" smtClean="0">
                <a:solidFill>
                  <a:srgbClr val="FFFFFF"/>
                </a:solidFill>
              </a:rPr>
              <a:t> </a:t>
            </a:r>
            <a:r>
              <a:rPr lang="fr-FR" dirty="0" err="1" smtClean="0">
                <a:solidFill>
                  <a:srgbClr val="FFFFFF"/>
                </a:solidFill>
              </a:rPr>
              <a:t>moisture</a:t>
            </a:r>
            <a:endParaRPr lang="fr-FR" dirty="0">
              <a:solidFill>
                <a:srgbClr val="FFFFFF"/>
              </a:solidFill>
            </a:endParaRPr>
          </a:p>
        </p:txBody>
      </p:sp>
      <p:sp>
        <p:nvSpPr>
          <p:cNvPr id="21" name="ZoneTexte 20"/>
          <p:cNvSpPr txBox="1"/>
          <p:nvPr/>
        </p:nvSpPr>
        <p:spPr>
          <a:xfrm>
            <a:off x="7510965" y="5802070"/>
            <a:ext cx="942617" cy="369332"/>
          </a:xfrm>
          <a:prstGeom prst="rect">
            <a:avLst/>
          </a:prstGeom>
          <a:noFill/>
        </p:spPr>
        <p:txBody>
          <a:bodyPr wrap="square" rtlCol="0">
            <a:spAutoFit/>
          </a:bodyPr>
          <a:lstStyle/>
          <a:p>
            <a:r>
              <a:rPr lang="fr-FR" dirty="0" smtClean="0">
                <a:solidFill>
                  <a:srgbClr val="FFFFFF"/>
                </a:solidFill>
              </a:rPr>
              <a:t>(X-μ)/</a:t>
            </a:r>
            <a:r>
              <a:rPr lang="fr-FR" dirty="0" err="1" smtClean="0">
                <a:solidFill>
                  <a:srgbClr val="FFFFFF"/>
                </a:solidFill>
              </a:rPr>
              <a:t>σ</a:t>
            </a:r>
            <a:endParaRPr lang="fr-FR" dirty="0">
              <a:solidFill>
                <a:srgbClr val="FFFFFF"/>
              </a:solidFill>
            </a:endParaRPr>
          </a:p>
        </p:txBody>
      </p:sp>
    </p:spTree>
    <p:extLst>
      <p:ext uri="{BB962C8B-B14F-4D97-AF65-F5344CB8AC3E}">
        <p14:creationId xmlns:p14="http://schemas.microsoft.com/office/powerpoint/2010/main" val="304798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9556" y="304484"/>
            <a:ext cx="8127382" cy="492443"/>
          </a:xfrm>
          <a:prstGeom prst="rect">
            <a:avLst/>
          </a:prstGeom>
          <a:noFill/>
        </p:spPr>
        <p:txBody>
          <a:bodyPr wrap="square" rtlCol="0">
            <a:spAutoFit/>
          </a:bodyPr>
          <a:lstStyle/>
          <a:p>
            <a:r>
              <a:rPr lang="en-US" sz="1600" dirty="0" smtClean="0">
                <a:solidFill>
                  <a:srgbClr val="FFFFFF"/>
                </a:solidFill>
                <a:latin typeface="Gill Sans"/>
                <a:cs typeface="Gill Sans"/>
              </a:rPr>
              <a:t>Comparison with observed correlations between GPP (Jung et al. 2014) and CCI -Soil Moisture</a:t>
            </a:r>
          </a:p>
          <a:p>
            <a:endParaRPr lang="en-US" sz="1000" dirty="0">
              <a:solidFill>
                <a:srgbClr val="FFFFFF"/>
              </a:solidFill>
              <a:latin typeface="Gill Sans"/>
              <a:cs typeface="Gill Sans"/>
            </a:endParaRPr>
          </a:p>
        </p:txBody>
      </p:sp>
      <p:cxnSp>
        <p:nvCxnSpPr>
          <p:cNvPr id="16" name="Straight Connector 15"/>
          <p:cNvCxnSpPr/>
          <p:nvPr/>
        </p:nvCxnSpPr>
        <p:spPr>
          <a:xfrm>
            <a:off x="1089889" y="716501"/>
            <a:ext cx="7461444"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pic>
        <p:nvPicPr>
          <p:cNvPr id="2" name="Image 1" descr="correlation_obs_96x9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796927"/>
            <a:ext cx="4047067" cy="5402453"/>
          </a:xfrm>
          <a:prstGeom prst="rect">
            <a:avLst/>
          </a:prstGeom>
        </p:spPr>
      </p:pic>
      <p:sp>
        <p:nvSpPr>
          <p:cNvPr id="4" name="ZoneTexte 3"/>
          <p:cNvSpPr txBox="1"/>
          <p:nvPr/>
        </p:nvSpPr>
        <p:spPr>
          <a:xfrm>
            <a:off x="5571067" y="2133599"/>
            <a:ext cx="2980266" cy="2862323"/>
          </a:xfrm>
          <a:prstGeom prst="rect">
            <a:avLst/>
          </a:prstGeom>
          <a:noFill/>
        </p:spPr>
        <p:txBody>
          <a:bodyPr wrap="square" rtlCol="0">
            <a:spAutoFit/>
          </a:bodyPr>
          <a:lstStyle/>
          <a:p>
            <a:r>
              <a:rPr lang="fr-FR" dirty="0" smtClean="0">
                <a:solidFill>
                  <a:srgbClr val="FFFFFF"/>
                </a:solidFill>
              </a:rPr>
              <a:t>No </a:t>
            </a:r>
            <a:r>
              <a:rPr lang="fr-FR" dirty="0" err="1" smtClean="0">
                <a:solidFill>
                  <a:srgbClr val="FFFFFF"/>
                </a:solidFill>
              </a:rPr>
              <a:t>significant</a:t>
            </a:r>
            <a:r>
              <a:rPr lang="fr-FR" dirty="0" smtClean="0">
                <a:solidFill>
                  <a:srgbClr val="FFFFFF"/>
                </a:solidFill>
              </a:rPr>
              <a:t> </a:t>
            </a:r>
            <a:r>
              <a:rPr lang="fr-FR" dirty="0" err="1" smtClean="0">
                <a:solidFill>
                  <a:srgbClr val="FFFFFF"/>
                </a:solidFill>
              </a:rPr>
              <a:t>correlations</a:t>
            </a:r>
            <a:r>
              <a:rPr lang="fr-FR" dirty="0" smtClean="0">
                <a:solidFill>
                  <a:srgbClr val="FFFFFF"/>
                </a:solidFill>
              </a:rPr>
              <a:t> in the observations :</a:t>
            </a:r>
          </a:p>
          <a:p>
            <a:endParaRPr lang="fr-FR" dirty="0">
              <a:solidFill>
                <a:srgbClr val="FFFFFF"/>
              </a:solidFill>
            </a:endParaRPr>
          </a:p>
          <a:p>
            <a:pPr marL="285750" indent="-285750">
              <a:buFont typeface="Arial"/>
              <a:buChar char="•"/>
            </a:pPr>
            <a:r>
              <a:rPr lang="fr-FR" dirty="0" smtClean="0">
                <a:solidFill>
                  <a:srgbClr val="FFFFFF"/>
                </a:solidFill>
              </a:rPr>
              <a:t>Are </a:t>
            </a:r>
            <a:r>
              <a:rPr lang="fr-FR" dirty="0" err="1" smtClean="0">
                <a:solidFill>
                  <a:srgbClr val="FFFFFF"/>
                </a:solidFill>
              </a:rPr>
              <a:t>there</a:t>
            </a:r>
            <a:r>
              <a:rPr lang="fr-FR" dirty="0" smtClean="0">
                <a:solidFill>
                  <a:srgbClr val="FFFFFF"/>
                </a:solidFill>
              </a:rPr>
              <a:t> </a:t>
            </a:r>
            <a:r>
              <a:rPr lang="fr-FR" dirty="0" err="1" smtClean="0">
                <a:solidFill>
                  <a:srgbClr val="FFFFFF"/>
                </a:solidFill>
              </a:rPr>
              <a:t>other</a:t>
            </a:r>
            <a:r>
              <a:rPr lang="fr-FR" dirty="0" smtClean="0">
                <a:solidFill>
                  <a:srgbClr val="FFFFFF"/>
                </a:solidFill>
              </a:rPr>
              <a:t> </a:t>
            </a:r>
            <a:r>
              <a:rPr lang="fr-FR" dirty="0" err="1" smtClean="0">
                <a:solidFill>
                  <a:srgbClr val="FFFFFF"/>
                </a:solidFill>
              </a:rPr>
              <a:t>processes</a:t>
            </a:r>
            <a:r>
              <a:rPr lang="fr-FR" dirty="0" smtClean="0">
                <a:solidFill>
                  <a:srgbClr val="FFFFFF"/>
                </a:solidFill>
              </a:rPr>
              <a:t> not </a:t>
            </a:r>
            <a:r>
              <a:rPr lang="fr-FR" dirty="0" err="1" smtClean="0">
                <a:solidFill>
                  <a:srgbClr val="FFFFFF"/>
                </a:solidFill>
              </a:rPr>
              <a:t>taken</a:t>
            </a:r>
            <a:r>
              <a:rPr lang="fr-FR" dirty="0" smtClean="0">
                <a:solidFill>
                  <a:srgbClr val="FFFFFF"/>
                </a:solidFill>
              </a:rPr>
              <a:t> </a:t>
            </a:r>
            <a:r>
              <a:rPr lang="fr-FR" dirty="0" err="1" smtClean="0">
                <a:solidFill>
                  <a:srgbClr val="FFFFFF"/>
                </a:solidFill>
              </a:rPr>
              <a:t>into</a:t>
            </a:r>
            <a:r>
              <a:rPr lang="fr-FR" dirty="0" smtClean="0">
                <a:solidFill>
                  <a:srgbClr val="FFFFFF"/>
                </a:solidFill>
              </a:rPr>
              <a:t> </a:t>
            </a:r>
            <a:r>
              <a:rPr lang="fr-FR" dirty="0" err="1" smtClean="0">
                <a:solidFill>
                  <a:srgbClr val="FFFFFF"/>
                </a:solidFill>
              </a:rPr>
              <a:t>account</a:t>
            </a:r>
            <a:r>
              <a:rPr lang="fr-FR" dirty="0" smtClean="0">
                <a:solidFill>
                  <a:srgbClr val="FFFFFF"/>
                </a:solidFill>
              </a:rPr>
              <a:t> in the IPSL model?</a:t>
            </a:r>
          </a:p>
          <a:p>
            <a:pPr marL="285750" indent="-285750">
              <a:buFont typeface="Arial"/>
              <a:buChar char="•"/>
            </a:pPr>
            <a:endParaRPr lang="fr-FR" dirty="0">
              <a:solidFill>
                <a:srgbClr val="FFFFFF"/>
              </a:solidFill>
            </a:endParaRPr>
          </a:p>
          <a:p>
            <a:pPr marL="285750" indent="-285750">
              <a:buFont typeface="Arial"/>
              <a:buChar char="•"/>
            </a:pPr>
            <a:r>
              <a:rPr lang="fr-FR" dirty="0" smtClean="0">
                <a:solidFill>
                  <a:srgbClr val="FFFFFF"/>
                </a:solidFill>
              </a:rPr>
              <a:t>Is data </a:t>
            </a:r>
            <a:r>
              <a:rPr lang="fr-FR" dirty="0" err="1" smtClean="0">
                <a:solidFill>
                  <a:srgbClr val="FFFFFF"/>
                </a:solidFill>
              </a:rPr>
              <a:t>coverage</a:t>
            </a:r>
            <a:r>
              <a:rPr lang="fr-FR" dirty="0" smtClean="0">
                <a:solidFill>
                  <a:srgbClr val="FFFFFF"/>
                </a:solidFill>
              </a:rPr>
              <a:t> not </a:t>
            </a:r>
            <a:r>
              <a:rPr lang="fr-FR" dirty="0" err="1" smtClean="0">
                <a:solidFill>
                  <a:srgbClr val="FFFFFF"/>
                </a:solidFill>
              </a:rPr>
              <a:t>sufficient</a:t>
            </a:r>
            <a:r>
              <a:rPr lang="fr-FR" dirty="0">
                <a:solidFill>
                  <a:srgbClr val="FFFFFF"/>
                </a:solidFill>
              </a:rPr>
              <a:t> </a:t>
            </a:r>
            <a:r>
              <a:rPr lang="fr-FR" dirty="0" smtClean="0">
                <a:solidFill>
                  <a:srgbClr val="FFFFFF"/>
                </a:solidFill>
              </a:rPr>
              <a:t> </a:t>
            </a:r>
            <a:r>
              <a:rPr lang="fr-FR" dirty="0" err="1" smtClean="0">
                <a:solidFill>
                  <a:srgbClr val="FFFFFF"/>
                </a:solidFill>
              </a:rPr>
              <a:t>during</a:t>
            </a:r>
            <a:r>
              <a:rPr lang="fr-FR" dirty="0" smtClean="0">
                <a:solidFill>
                  <a:srgbClr val="FFFFFF"/>
                </a:solidFill>
              </a:rPr>
              <a:t> </a:t>
            </a:r>
            <a:r>
              <a:rPr lang="fr-FR" dirty="0" err="1" smtClean="0">
                <a:solidFill>
                  <a:srgbClr val="FFFFFF"/>
                </a:solidFill>
              </a:rPr>
              <a:t>these</a:t>
            </a:r>
            <a:r>
              <a:rPr lang="fr-FR" dirty="0" smtClean="0">
                <a:solidFill>
                  <a:srgbClr val="FFFFFF"/>
                </a:solidFill>
              </a:rPr>
              <a:t> </a:t>
            </a:r>
            <a:r>
              <a:rPr lang="fr-FR" dirty="0" err="1" smtClean="0">
                <a:solidFill>
                  <a:srgbClr val="FFFFFF"/>
                </a:solidFill>
              </a:rPr>
              <a:t>seasons</a:t>
            </a:r>
            <a:r>
              <a:rPr lang="fr-FR" dirty="0" smtClean="0">
                <a:solidFill>
                  <a:srgbClr val="FFFFFF"/>
                </a:solidFill>
              </a:rPr>
              <a:t>?</a:t>
            </a:r>
            <a:endParaRPr lang="fr-FR" dirty="0">
              <a:solidFill>
                <a:srgbClr val="FFFFFF"/>
              </a:solidFill>
            </a:endParaRPr>
          </a:p>
        </p:txBody>
      </p:sp>
    </p:spTree>
    <p:extLst>
      <p:ext uri="{BB962C8B-B14F-4D97-AF65-F5344CB8AC3E}">
        <p14:creationId xmlns:p14="http://schemas.microsoft.com/office/powerpoint/2010/main" val="277565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3049"/>
            <a:ext cx="9144000" cy="3153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holze_fig11.pdf"/>
          <p:cNvPicPr>
            <a:picLocks noChangeAspect="1"/>
          </p:cNvPicPr>
          <p:nvPr/>
        </p:nvPicPr>
        <p:blipFill rotWithShape="1">
          <a:blip r:embed="rId3">
            <a:extLst>
              <a:ext uri="{28A0092B-C50C-407E-A947-70E740481C1C}">
                <a14:useLocalDpi xmlns:a14="http://schemas.microsoft.com/office/drawing/2010/main" val="0"/>
              </a:ext>
            </a:extLst>
          </a:blip>
          <a:srcRect t="27425" b="28509"/>
          <a:stretch/>
        </p:blipFill>
        <p:spPr>
          <a:xfrm>
            <a:off x="-171146" y="3943229"/>
            <a:ext cx="4817851" cy="3004418"/>
          </a:xfrm>
          <a:prstGeom prst="rect">
            <a:avLst/>
          </a:prstGeom>
        </p:spPr>
      </p:pic>
      <p:pic>
        <p:nvPicPr>
          <p:cNvPr id="7" name="Picture 6" descr="Fluxes_JMA_Europe_CMIP5_models.pdf"/>
          <p:cNvPicPr>
            <a:picLocks noChangeAspect="1"/>
          </p:cNvPicPr>
          <p:nvPr/>
        </p:nvPicPr>
        <p:blipFill rotWithShape="1">
          <a:blip r:embed="rId4">
            <a:extLst>
              <a:ext uri="{28A0092B-C50C-407E-A947-70E740481C1C}">
                <a14:useLocalDpi xmlns:a14="http://schemas.microsoft.com/office/drawing/2010/main" val="0"/>
              </a:ext>
            </a:extLst>
          </a:blip>
          <a:srcRect l="19131" t="15162" r="11480" b="10109"/>
          <a:stretch/>
        </p:blipFill>
        <p:spPr>
          <a:xfrm>
            <a:off x="5177794" y="747637"/>
            <a:ext cx="3966204" cy="3018398"/>
          </a:xfrm>
          <a:prstGeom prst="rect">
            <a:avLst/>
          </a:prstGeom>
        </p:spPr>
      </p:pic>
      <p:pic>
        <p:nvPicPr>
          <p:cNvPr id="15" name="Picture 14" descr="env_Inversions_9models_Europe.pdf"/>
          <p:cNvPicPr>
            <a:picLocks noChangeAspect="1"/>
          </p:cNvPicPr>
          <p:nvPr/>
        </p:nvPicPr>
        <p:blipFill rotWithShape="1">
          <a:blip r:embed="rId5">
            <a:extLst>
              <a:ext uri="{28A0092B-C50C-407E-A947-70E740481C1C}">
                <a14:useLocalDpi xmlns:a14="http://schemas.microsoft.com/office/drawing/2010/main" val="0"/>
              </a:ext>
            </a:extLst>
          </a:blip>
          <a:srcRect l="15268" t="16667" r="18429" b="15432"/>
          <a:stretch/>
        </p:blipFill>
        <p:spPr>
          <a:xfrm>
            <a:off x="2" y="860111"/>
            <a:ext cx="3869764" cy="2800486"/>
          </a:xfrm>
          <a:prstGeom prst="rect">
            <a:avLst/>
          </a:prstGeom>
        </p:spPr>
      </p:pic>
      <p:sp>
        <p:nvSpPr>
          <p:cNvPr id="16" name="TextBox 14"/>
          <p:cNvSpPr txBox="1"/>
          <p:nvPr/>
        </p:nvSpPr>
        <p:spPr>
          <a:xfrm>
            <a:off x="726667" y="119940"/>
            <a:ext cx="7570665" cy="492443"/>
          </a:xfrm>
          <a:prstGeom prst="rect">
            <a:avLst/>
          </a:prstGeom>
          <a:noFill/>
        </p:spPr>
        <p:txBody>
          <a:bodyPr wrap="square" rtlCol="0">
            <a:spAutoFit/>
          </a:bodyPr>
          <a:lstStyle/>
          <a:p>
            <a:r>
              <a:rPr lang="en-US" sz="1600" dirty="0" smtClean="0">
                <a:solidFill>
                  <a:srgbClr val="FFFFFF"/>
                </a:solidFill>
                <a:latin typeface="Gill Sans"/>
                <a:cs typeface="Gill Sans"/>
              </a:rPr>
              <a:t>The added value of Soil Moisture data</a:t>
            </a:r>
          </a:p>
          <a:p>
            <a:endParaRPr lang="en-US" sz="1000" dirty="0">
              <a:solidFill>
                <a:srgbClr val="FFFFFF"/>
              </a:solidFill>
              <a:latin typeface="Gill Sans"/>
              <a:cs typeface="Gill Sans"/>
            </a:endParaRPr>
          </a:p>
        </p:txBody>
      </p:sp>
      <p:cxnSp>
        <p:nvCxnSpPr>
          <p:cNvPr id="17" name="Straight Connector 15"/>
          <p:cNvCxnSpPr/>
          <p:nvPr/>
        </p:nvCxnSpPr>
        <p:spPr>
          <a:xfrm>
            <a:off x="726668" y="536912"/>
            <a:ext cx="6453065"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3" name="TextBox 14"/>
          <p:cNvSpPr txBox="1"/>
          <p:nvPr/>
        </p:nvSpPr>
        <p:spPr>
          <a:xfrm>
            <a:off x="4495481" y="6220512"/>
            <a:ext cx="4484166" cy="646331"/>
          </a:xfrm>
          <a:prstGeom prst="rect">
            <a:avLst/>
          </a:prstGeom>
          <a:noFill/>
        </p:spPr>
        <p:txBody>
          <a:bodyPr wrap="square" rtlCol="0">
            <a:spAutoFit/>
          </a:bodyPr>
          <a:lstStyle/>
          <a:p>
            <a:r>
              <a:rPr lang="en-US" sz="1200" dirty="0" smtClean="0">
                <a:solidFill>
                  <a:srgbClr val="FFFFFF"/>
                </a:solidFill>
                <a:latin typeface="Gill Sans"/>
                <a:cs typeface="Gill Sans"/>
              </a:rPr>
              <a:t>Uncertainty reduction relative to prior for NEP and NPP over six regions for experiments ‘CO2’ (</a:t>
            </a:r>
            <a:r>
              <a:rPr lang="en-US" sz="1200" dirty="0" smtClean="0">
                <a:solidFill>
                  <a:srgbClr val="FF0000"/>
                </a:solidFill>
                <a:latin typeface="Gill Sans"/>
                <a:cs typeface="Gill Sans"/>
              </a:rPr>
              <a:t>red</a:t>
            </a:r>
            <a:r>
              <a:rPr lang="en-US" sz="1200" dirty="0" smtClean="0">
                <a:solidFill>
                  <a:srgbClr val="FFFFFF"/>
                </a:solidFill>
                <a:latin typeface="Gill Sans"/>
                <a:cs typeface="Gill Sans"/>
              </a:rPr>
              <a:t>) and ‘CO2-SMOS’ (</a:t>
            </a:r>
            <a:r>
              <a:rPr lang="en-US" sz="1200" dirty="0" smtClean="0">
                <a:solidFill>
                  <a:srgbClr val="3366FF"/>
                </a:solidFill>
                <a:latin typeface="Gill Sans"/>
                <a:cs typeface="Gill Sans"/>
              </a:rPr>
              <a:t>blue</a:t>
            </a:r>
            <a:r>
              <a:rPr lang="en-US" sz="1200" dirty="0" smtClean="0">
                <a:solidFill>
                  <a:srgbClr val="FFFFFF"/>
                </a:solidFill>
                <a:latin typeface="Gill Sans"/>
                <a:cs typeface="Gill Sans"/>
              </a:rPr>
              <a:t>). </a:t>
            </a:r>
          </a:p>
          <a:p>
            <a:r>
              <a:rPr lang="en-US" sz="1200" dirty="0">
                <a:solidFill>
                  <a:srgbClr val="FFFFFF"/>
                </a:solidFill>
                <a:latin typeface="Gill Sans"/>
                <a:cs typeface="Gill Sans"/>
              </a:rPr>
              <a:t>Scholze et al., 2016.</a:t>
            </a:r>
            <a:endParaRPr lang="en-US" sz="1200" dirty="0" smtClean="0">
              <a:solidFill>
                <a:srgbClr val="FFFFFF"/>
              </a:solidFill>
              <a:latin typeface="Gill Sans"/>
              <a:cs typeface="Gill Sans"/>
            </a:endParaRPr>
          </a:p>
        </p:txBody>
      </p:sp>
      <p:sp>
        <p:nvSpPr>
          <p:cNvPr id="24" name="TextBox 14"/>
          <p:cNvSpPr txBox="1"/>
          <p:nvPr/>
        </p:nvSpPr>
        <p:spPr>
          <a:xfrm>
            <a:off x="4659834" y="3967384"/>
            <a:ext cx="4484166" cy="1969770"/>
          </a:xfrm>
          <a:prstGeom prst="rect">
            <a:avLst/>
          </a:prstGeom>
          <a:noFill/>
        </p:spPr>
        <p:txBody>
          <a:bodyPr wrap="square" rtlCol="0">
            <a:spAutoFit/>
          </a:bodyPr>
          <a:lstStyle/>
          <a:p>
            <a:r>
              <a:rPr lang="en-US" sz="1600" dirty="0" smtClean="0">
                <a:solidFill>
                  <a:srgbClr val="FFFFFF"/>
                </a:solidFill>
                <a:latin typeface="Gill Sans"/>
                <a:cs typeface="Gill Sans"/>
              </a:rPr>
              <a:t>The relative uncertainty reduction for NEP for the ‘CO2-SMOS’ assimilation experiment is high for all six regions and also for all regions higher than for the ‘CO2’ assimilation experiment. The SMOS soil moisture observations act here as an additional constraint on the net carbon fluxes even in regions which are not sampled by the CO2 observations. </a:t>
            </a:r>
          </a:p>
          <a:p>
            <a:endParaRPr lang="en-US" sz="1000" dirty="0">
              <a:solidFill>
                <a:srgbClr val="FFFFFF"/>
              </a:solidFill>
              <a:latin typeface="Gill Sans"/>
              <a:cs typeface="Gill Sans"/>
            </a:endParaRPr>
          </a:p>
        </p:txBody>
      </p:sp>
      <p:sp>
        <p:nvSpPr>
          <p:cNvPr id="25" name="TextBox 14"/>
          <p:cNvSpPr txBox="1"/>
          <p:nvPr/>
        </p:nvSpPr>
        <p:spPr>
          <a:xfrm>
            <a:off x="3753402" y="934325"/>
            <a:ext cx="1222010" cy="646331"/>
          </a:xfrm>
          <a:prstGeom prst="rect">
            <a:avLst/>
          </a:prstGeom>
          <a:noFill/>
        </p:spPr>
        <p:txBody>
          <a:bodyPr wrap="square" rtlCol="0">
            <a:spAutoFit/>
          </a:bodyPr>
          <a:lstStyle/>
          <a:p>
            <a:r>
              <a:rPr lang="en-US" sz="1200" dirty="0" smtClean="0">
                <a:solidFill>
                  <a:schemeClr val="tx1">
                    <a:lumMod val="75000"/>
                    <a:lumOff val="25000"/>
                  </a:schemeClr>
                </a:solidFill>
                <a:latin typeface="Gill Sans"/>
                <a:cs typeface="Gill Sans"/>
              </a:rPr>
              <a:t>NBP</a:t>
            </a:r>
          </a:p>
          <a:p>
            <a:r>
              <a:rPr lang="en-US" sz="1200" dirty="0">
                <a:solidFill>
                  <a:schemeClr val="tx1">
                    <a:lumMod val="75000"/>
                    <a:lumOff val="25000"/>
                  </a:schemeClr>
                </a:solidFill>
                <a:latin typeface="Gill Sans"/>
                <a:cs typeface="Gill Sans"/>
              </a:rPr>
              <a:t>CMIP5 models</a:t>
            </a:r>
          </a:p>
          <a:p>
            <a:r>
              <a:rPr lang="en-US" sz="1200" dirty="0" smtClean="0">
                <a:solidFill>
                  <a:schemeClr val="tx1">
                    <a:lumMod val="75000"/>
                    <a:lumOff val="25000"/>
                  </a:schemeClr>
                </a:solidFill>
                <a:latin typeface="Gill Sans"/>
                <a:cs typeface="Gill Sans"/>
              </a:rPr>
              <a:t>(1979-2005)</a:t>
            </a:r>
          </a:p>
        </p:txBody>
      </p:sp>
    </p:spTree>
    <p:extLst>
      <p:ext uri="{BB962C8B-B14F-4D97-AF65-F5344CB8AC3E}">
        <p14:creationId xmlns:p14="http://schemas.microsoft.com/office/powerpoint/2010/main" val="199731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0560" y="415326"/>
            <a:ext cx="1994470" cy="492443"/>
          </a:xfrm>
          <a:prstGeom prst="rect">
            <a:avLst/>
          </a:prstGeom>
          <a:noFill/>
        </p:spPr>
        <p:txBody>
          <a:bodyPr wrap="square" rtlCol="0">
            <a:spAutoFit/>
          </a:bodyPr>
          <a:lstStyle/>
          <a:p>
            <a:r>
              <a:rPr lang="en-US" sz="1600" dirty="0" smtClean="0">
                <a:solidFill>
                  <a:srgbClr val="FFFFFF"/>
                </a:solidFill>
                <a:latin typeface="Gill Sans"/>
                <a:cs typeface="Gill Sans"/>
              </a:rPr>
              <a:t>Conclusions</a:t>
            </a:r>
          </a:p>
          <a:p>
            <a:endParaRPr lang="en-US" sz="1000" dirty="0">
              <a:solidFill>
                <a:srgbClr val="FFFFFF"/>
              </a:solidFill>
              <a:latin typeface="Gill Sans"/>
              <a:cs typeface="Gill Sans"/>
            </a:endParaRPr>
          </a:p>
        </p:txBody>
      </p:sp>
      <p:cxnSp>
        <p:nvCxnSpPr>
          <p:cNvPr id="8" name="Straight Connector 7"/>
          <p:cNvCxnSpPr/>
          <p:nvPr/>
        </p:nvCxnSpPr>
        <p:spPr>
          <a:xfrm>
            <a:off x="788696" y="789236"/>
            <a:ext cx="7278576"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pic>
        <p:nvPicPr>
          <p:cNvPr id="9" name="Picture 8" descr="death-sta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8698" y="2851007"/>
            <a:ext cx="1476959" cy="1269540"/>
          </a:xfrm>
          <a:prstGeom prst="rect">
            <a:avLst/>
          </a:prstGeom>
        </p:spPr>
      </p:pic>
      <p:pic>
        <p:nvPicPr>
          <p:cNvPr id="10" name="Picture 9" descr="a37_11385728.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53794" y="1109564"/>
            <a:ext cx="1935849" cy="1247547"/>
          </a:xfrm>
          <a:prstGeom prst="rect">
            <a:avLst/>
          </a:prstGeom>
        </p:spPr>
      </p:pic>
      <p:pic>
        <p:nvPicPr>
          <p:cNvPr id="2" name="Picture 1" descr="a18_11365355.jpg"/>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flipH="1">
            <a:off x="6269000" y="4714969"/>
            <a:ext cx="2201264" cy="1453108"/>
          </a:xfrm>
          <a:prstGeom prst="rect">
            <a:avLst/>
          </a:prstGeom>
        </p:spPr>
      </p:pic>
      <p:sp>
        <p:nvSpPr>
          <p:cNvPr id="12" name="TextBox 11"/>
          <p:cNvSpPr txBox="1"/>
          <p:nvPr/>
        </p:nvSpPr>
        <p:spPr>
          <a:xfrm>
            <a:off x="2113041" y="1127781"/>
            <a:ext cx="6167359" cy="1569660"/>
          </a:xfrm>
          <a:prstGeom prst="rect">
            <a:avLst/>
          </a:prstGeom>
          <a:noFill/>
        </p:spPr>
        <p:txBody>
          <a:bodyPr wrap="square" rtlCol="0">
            <a:spAutoFit/>
          </a:bodyPr>
          <a:lstStyle/>
          <a:p>
            <a:r>
              <a:rPr lang="en-US" sz="1600" dirty="0" smtClean="0">
                <a:solidFill>
                  <a:srgbClr val="FFFFFF"/>
                </a:solidFill>
                <a:latin typeface="Gill Sans"/>
                <a:cs typeface="Gill Sans"/>
              </a:rPr>
              <a:t>Soil moisture data</a:t>
            </a:r>
          </a:p>
          <a:p>
            <a:endParaRPr lang="en-US" sz="1600" dirty="0">
              <a:solidFill>
                <a:srgbClr val="FFFFFF"/>
              </a:solidFill>
              <a:latin typeface="Gill Sans"/>
              <a:cs typeface="Gill Sans"/>
            </a:endParaRPr>
          </a:p>
          <a:p>
            <a:pPr marL="285750" indent="-285750" algn="just">
              <a:buFont typeface="Arial"/>
              <a:buChar char="•"/>
            </a:pPr>
            <a:r>
              <a:rPr lang="en-US" sz="1600" dirty="0" smtClean="0">
                <a:solidFill>
                  <a:srgbClr val="FFFFFF"/>
                </a:solidFill>
                <a:latin typeface="Gill Sans"/>
                <a:cs typeface="Gill Sans"/>
              </a:rPr>
              <a:t>High potential for soil moisture data to constrain  carbon cycle  </a:t>
            </a:r>
          </a:p>
          <a:p>
            <a:pPr marL="285750" indent="-285750" algn="just">
              <a:buFont typeface="Symbol" charset="0"/>
              <a:buChar char=""/>
            </a:pPr>
            <a:r>
              <a:rPr lang="en-US" sz="1600" dirty="0" smtClean="0">
                <a:solidFill>
                  <a:srgbClr val="FFFFFF"/>
                </a:solidFill>
                <a:latin typeface="Gill Sans"/>
                <a:cs typeface="Gill Sans"/>
              </a:rPr>
              <a:t>tight coupling between vegetation and climate. </a:t>
            </a:r>
          </a:p>
          <a:p>
            <a:pPr marL="285750" indent="-285750" algn="just">
              <a:buFont typeface="Symbol" charset="0"/>
              <a:buChar char=""/>
            </a:pPr>
            <a:endParaRPr lang="en-US" sz="1600" dirty="0" smtClean="0">
              <a:solidFill>
                <a:srgbClr val="FFFFFF"/>
              </a:solidFill>
              <a:latin typeface="Gill Sans"/>
              <a:cs typeface="Gill Sans"/>
            </a:endParaRPr>
          </a:p>
          <a:p>
            <a:pPr marL="285750" indent="-285750" algn="just">
              <a:buFont typeface="Arial"/>
              <a:buChar char="•"/>
            </a:pPr>
            <a:r>
              <a:rPr lang="en-US" sz="1600" dirty="0" smtClean="0">
                <a:solidFill>
                  <a:srgbClr val="FFFFFF"/>
                </a:solidFill>
                <a:latin typeface="Gill Sans"/>
                <a:cs typeface="Gill Sans"/>
              </a:rPr>
              <a:t> Temporal and spatial aggregation must be careful done.</a:t>
            </a:r>
            <a:endParaRPr lang="en-US" sz="1600" dirty="0">
              <a:solidFill>
                <a:srgbClr val="FFFFFF"/>
              </a:solidFill>
              <a:latin typeface="Gill Sans"/>
              <a:cs typeface="Gill Sans"/>
            </a:endParaRPr>
          </a:p>
        </p:txBody>
      </p:sp>
      <p:sp>
        <p:nvSpPr>
          <p:cNvPr id="13" name="TextBox 12"/>
          <p:cNvSpPr txBox="1"/>
          <p:nvPr/>
        </p:nvSpPr>
        <p:spPr>
          <a:xfrm>
            <a:off x="2113042" y="2995099"/>
            <a:ext cx="6357222" cy="1815882"/>
          </a:xfrm>
          <a:prstGeom prst="rect">
            <a:avLst/>
          </a:prstGeom>
          <a:noFill/>
        </p:spPr>
        <p:txBody>
          <a:bodyPr wrap="square" rtlCol="0">
            <a:spAutoFit/>
          </a:bodyPr>
          <a:lstStyle/>
          <a:p>
            <a:pPr algn="just"/>
            <a:r>
              <a:rPr lang="en-US" sz="1600" dirty="0" smtClean="0">
                <a:solidFill>
                  <a:srgbClr val="FFFFFF"/>
                </a:solidFill>
                <a:latin typeface="Gill Sans"/>
                <a:cs typeface="Gill Sans"/>
              </a:rPr>
              <a:t>Comparison with the IPSL model</a:t>
            </a:r>
          </a:p>
          <a:p>
            <a:pPr algn="just"/>
            <a:endParaRPr lang="en-US" sz="1600" dirty="0">
              <a:solidFill>
                <a:srgbClr val="FFFFFF"/>
              </a:solidFill>
              <a:latin typeface="Gill Sans"/>
              <a:cs typeface="Gill Sans"/>
            </a:endParaRPr>
          </a:p>
          <a:p>
            <a:pPr algn="just"/>
            <a:r>
              <a:rPr lang="en-US" sz="1600" dirty="0" smtClean="0">
                <a:solidFill>
                  <a:srgbClr val="FFFFFF"/>
                </a:solidFill>
                <a:latin typeface="Gill Sans"/>
                <a:cs typeface="Gill Sans"/>
              </a:rPr>
              <a:t>The IPSL model is a lot drier than the observations but comparison can be done with normalized data.</a:t>
            </a:r>
          </a:p>
          <a:p>
            <a:pPr algn="just"/>
            <a:endParaRPr lang="en-US" sz="1600" dirty="0">
              <a:solidFill>
                <a:srgbClr val="FFFFFF"/>
              </a:solidFill>
              <a:latin typeface="Gill Sans"/>
              <a:cs typeface="Gill Sans"/>
            </a:endParaRPr>
          </a:p>
          <a:p>
            <a:pPr algn="just"/>
            <a:r>
              <a:rPr lang="en-US" sz="1600" dirty="0" smtClean="0">
                <a:solidFill>
                  <a:srgbClr val="FFFFFF"/>
                </a:solidFill>
                <a:latin typeface="Gill Sans"/>
                <a:cs typeface="Gill Sans"/>
              </a:rPr>
              <a:t>Performances should be improved in CMIP6 because of a new hydrological scheme in the soil. </a:t>
            </a:r>
          </a:p>
        </p:txBody>
      </p:sp>
      <p:sp>
        <p:nvSpPr>
          <p:cNvPr id="17" name="TextBox 16"/>
          <p:cNvSpPr txBox="1"/>
          <p:nvPr/>
        </p:nvSpPr>
        <p:spPr>
          <a:xfrm>
            <a:off x="690560" y="4889429"/>
            <a:ext cx="6438373" cy="1569660"/>
          </a:xfrm>
          <a:prstGeom prst="rect">
            <a:avLst/>
          </a:prstGeom>
          <a:noFill/>
        </p:spPr>
        <p:txBody>
          <a:bodyPr wrap="square" rtlCol="0">
            <a:spAutoFit/>
          </a:bodyPr>
          <a:lstStyle/>
          <a:p>
            <a:pPr algn="r"/>
            <a:r>
              <a:rPr lang="en-US" sz="1600" dirty="0" smtClean="0">
                <a:solidFill>
                  <a:srgbClr val="FFFFFF"/>
                </a:solidFill>
                <a:latin typeface="Gill Sans"/>
                <a:cs typeface="Gill Sans"/>
              </a:rPr>
              <a:t>Perspectives</a:t>
            </a:r>
          </a:p>
          <a:p>
            <a:pPr algn="r"/>
            <a:endParaRPr lang="en-US" sz="1600" dirty="0" smtClean="0">
              <a:solidFill>
                <a:srgbClr val="FFFFFF"/>
              </a:solidFill>
              <a:latin typeface="Gill Sans"/>
              <a:cs typeface="Gill Sans"/>
            </a:endParaRPr>
          </a:p>
          <a:p>
            <a:pPr marL="285750" indent="-285750">
              <a:buFont typeface="Arial"/>
              <a:buChar char="•"/>
            </a:pPr>
            <a:r>
              <a:rPr lang="en-US" sz="1600" dirty="0" smtClean="0">
                <a:solidFill>
                  <a:srgbClr val="FFFFFF"/>
                </a:solidFill>
                <a:latin typeface="Gill Sans"/>
                <a:cs typeface="Gill Sans"/>
              </a:rPr>
              <a:t>Identify a relationship between model performances and sensitivity of the carbon sinks to soil moisture</a:t>
            </a:r>
          </a:p>
          <a:p>
            <a:pPr marL="285750" indent="-285750">
              <a:buFont typeface="Arial"/>
              <a:buChar char="•"/>
            </a:pPr>
            <a:r>
              <a:rPr lang="en-US" sz="1600" dirty="0" smtClean="0">
                <a:solidFill>
                  <a:srgbClr val="FFFFFF"/>
                </a:solidFill>
                <a:latin typeface="Gill Sans"/>
                <a:cs typeface="Gill Sans"/>
              </a:rPr>
              <a:t>Use of CO2 CCI as cross-evaluation and additional constraint</a:t>
            </a:r>
          </a:p>
          <a:p>
            <a:pPr marL="285750" indent="-285750">
              <a:buFont typeface="Arial"/>
              <a:buChar char="•"/>
            </a:pPr>
            <a:r>
              <a:rPr lang="en-US" sz="1600" dirty="0" smtClean="0">
                <a:solidFill>
                  <a:srgbClr val="FFFFFF"/>
                </a:solidFill>
                <a:latin typeface="Gill Sans"/>
                <a:cs typeface="Gill Sans"/>
              </a:rPr>
              <a:t>….</a:t>
            </a:r>
            <a:endParaRPr lang="en-US" sz="1600" dirty="0">
              <a:solidFill>
                <a:srgbClr val="FFFFFF"/>
              </a:solidFill>
              <a:latin typeface="Gill Sans"/>
              <a:cs typeface="Gill Sans"/>
            </a:endParaRPr>
          </a:p>
        </p:txBody>
      </p:sp>
      <p:cxnSp>
        <p:nvCxnSpPr>
          <p:cNvPr id="15" name="Straight Connector 14"/>
          <p:cNvCxnSpPr/>
          <p:nvPr/>
        </p:nvCxnSpPr>
        <p:spPr>
          <a:xfrm>
            <a:off x="2113042" y="1569063"/>
            <a:ext cx="1950672"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13043" y="3415683"/>
            <a:ext cx="3254824"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791295" y="5230223"/>
            <a:ext cx="1950672"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134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20105283">
            <a:off x="-5632372" y="-172650"/>
            <a:ext cx="12581334" cy="6735479"/>
          </a:xfrm>
          <a:prstGeom prst="ellipse">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37_11385728.jp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02980" y="560065"/>
            <a:ext cx="1164403" cy="750393"/>
          </a:xfrm>
          <a:prstGeom prst="rect">
            <a:avLst/>
          </a:prstGeom>
        </p:spPr>
      </p:pic>
      <p:sp>
        <p:nvSpPr>
          <p:cNvPr id="12" name="TextBox 11"/>
          <p:cNvSpPr txBox="1"/>
          <p:nvPr/>
        </p:nvSpPr>
        <p:spPr>
          <a:xfrm>
            <a:off x="6775874" y="512669"/>
            <a:ext cx="471954" cy="707886"/>
          </a:xfrm>
          <a:prstGeom prst="rect">
            <a:avLst/>
          </a:prstGeom>
          <a:noFill/>
        </p:spPr>
        <p:txBody>
          <a:bodyPr wrap="none" rtlCol="0">
            <a:spAutoFit/>
          </a:bodyPr>
          <a:lstStyle/>
          <a:p>
            <a:r>
              <a:rPr lang="en-US" sz="4000" b="1" dirty="0" smtClean="0">
                <a:solidFill>
                  <a:srgbClr val="FFFFFF"/>
                </a:solidFill>
                <a:latin typeface="Century Gothic"/>
                <a:cs typeface="Century Gothic"/>
              </a:rPr>
              <a:t>1</a:t>
            </a:r>
            <a:endParaRPr lang="en-US" sz="4000" b="1" dirty="0">
              <a:solidFill>
                <a:srgbClr val="FFFFFF"/>
              </a:solidFill>
              <a:latin typeface="Century Gothic"/>
              <a:cs typeface="Century Gothic"/>
            </a:endParaRPr>
          </a:p>
        </p:txBody>
      </p:sp>
      <p:sp>
        <p:nvSpPr>
          <p:cNvPr id="13" name="TextBox 12"/>
          <p:cNvSpPr txBox="1"/>
          <p:nvPr/>
        </p:nvSpPr>
        <p:spPr>
          <a:xfrm>
            <a:off x="7204989" y="569119"/>
            <a:ext cx="1531088" cy="584776"/>
          </a:xfrm>
          <a:prstGeom prst="rect">
            <a:avLst/>
          </a:prstGeom>
          <a:noFill/>
        </p:spPr>
        <p:txBody>
          <a:bodyPr wrap="none" rtlCol="0">
            <a:spAutoFit/>
          </a:bodyPr>
          <a:lstStyle/>
          <a:p>
            <a:r>
              <a:rPr lang="en-US" sz="1600" dirty="0" smtClean="0">
                <a:solidFill>
                  <a:srgbClr val="FFFFFF"/>
                </a:solidFill>
                <a:latin typeface="Gill Sans"/>
                <a:cs typeface="Gill Sans"/>
              </a:rPr>
              <a:t>Climate-Carbon </a:t>
            </a:r>
          </a:p>
          <a:p>
            <a:r>
              <a:rPr lang="en-US" sz="1600" dirty="0" smtClean="0">
                <a:solidFill>
                  <a:srgbClr val="FFFFFF"/>
                </a:solidFill>
                <a:latin typeface="Gill Sans"/>
                <a:cs typeface="Gill Sans"/>
              </a:rPr>
              <a:t>Feedback</a:t>
            </a:r>
            <a:endParaRPr lang="en-US" sz="1600" dirty="0">
              <a:solidFill>
                <a:srgbClr val="FFFFFF"/>
              </a:solidFill>
              <a:latin typeface="Gill Sans"/>
              <a:cs typeface="Gill Sans"/>
            </a:endParaRPr>
          </a:p>
        </p:txBody>
      </p:sp>
      <p:pic>
        <p:nvPicPr>
          <p:cNvPr id="20" name="Picture 19" descr="a37_11385728.jpg"/>
          <p:cNvPicPr>
            <a:picLocks noChangeAspect="1"/>
          </p:cNvPicPr>
          <p:nvPr/>
        </p:nvPicPr>
        <p:blipFill>
          <a:blip r:embed="rId2">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28822" y="3962440"/>
            <a:ext cx="1164403" cy="750393"/>
          </a:xfrm>
          <a:prstGeom prst="rect">
            <a:avLst/>
          </a:prstGeom>
        </p:spPr>
      </p:pic>
      <p:sp>
        <p:nvSpPr>
          <p:cNvPr id="21" name="TextBox 20"/>
          <p:cNvSpPr txBox="1"/>
          <p:nvPr/>
        </p:nvSpPr>
        <p:spPr>
          <a:xfrm>
            <a:off x="5380064" y="3905991"/>
            <a:ext cx="471954" cy="707886"/>
          </a:xfrm>
          <a:prstGeom prst="rect">
            <a:avLst/>
          </a:prstGeom>
          <a:noFill/>
        </p:spPr>
        <p:txBody>
          <a:bodyPr wrap="none" rtlCol="0">
            <a:spAutoFit/>
          </a:bodyPr>
          <a:lstStyle/>
          <a:p>
            <a:r>
              <a:rPr lang="en-US" sz="4000" b="1" dirty="0" smtClean="0">
                <a:solidFill>
                  <a:srgbClr val="FFFFFF"/>
                </a:solidFill>
                <a:latin typeface="Century Gothic"/>
                <a:cs typeface="Century Gothic"/>
              </a:rPr>
              <a:t>3</a:t>
            </a:r>
            <a:endParaRPr lang="en-US" sz="4000" b="1" dirty="0">
              <a:solidFill>
                <a:srgbClr val="FFFFFF"/>
              </a:solidFill>
              <a:latin typeface="Century Gothic"/>
              <a:cs typeface="Century Gothic"/>
            </a:endParaRPr>
          </a:p>
        </p:txBody>
      </p:sp>
      <p:pic>
        <p:nvPicPr>
          <p:cNvPr id="14" name="Picture 13" descr="a37_1138572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3124" y="5781821"/>
            <a:ext cx="1164403" cy="750393"/>
          </a:xfrm>
          <a:prstGeom prst="rect">
            <a:avLst/>
          </a:prstGeom>
        </p:spPr>
      </p:pic>
      <p:sp>
        <p:nvSpPr>
          <p:cNvPr id="15" name="TextBox 14"/>
          <p:cNvSpPr txBox="1"/>
          <p:nvPr/>
        </p:nvSpPr>
        <p:spPr>
          <a:xfrm>
            <a:off x="2784368" y="5725371"/>
            <a:ext cx="471954" cy="707886"/>
          </a:xfrm>
          <a:prstGeom prst="rect">
            <a:avLst/>
          </a:prstGeom>
          <a:noFill/>
        </p:spPr>
        <p:txBody>
          <a:bodyPr wrap="none" rtlCol="0">
            <a:spAutoFit/>
          </a:bodyPr>
          <a:lstStyle/>
          <a:p>
            <a:r>
              <a:rPr lang="en-US" sz="4000" b="1" dirty="0" smtClean="0">
                <a:solidFill>
                  <a:srgbClr val="FFFFFF"/>
                </a:solidFill>
                <a:latin typeface="Century Gothic"/>
                <a:cs typeface="Century Gothic"/>
              </a:rPr>
              <a:t>4</a:t>
            </a:r>
            <a:endParaRPr lang="en-US" sz="4000" b="1" dirty="0">
              <a:solidFill>
                <a:srgbClr val="FFFFFF"/>
              </a:solidFill>
              <a:latin typeface="Century Gothic"/>
              <a:cs typeface="Century Gothic"/>
            </a:endParaRPr>
          </a:p>
        </p:txBody>
      </p:sp>
      <p:sp>
        <p:nvSpPr>
          <p:cNvPr id="23" name="TextBox 22"/>
          <p:cNvSpPr txBox="1"/>
          <p:nvPr/>
        </p:nvSpPr>
        <p:spPr>
          <a:xfrm>
            <a:off x="3213483" y="5826119"/>
            <a:ext cx="1201872" cy="338554"/>
          </a:xfrm>
          <a:prstGeom prst="rect">
            <a:avLst/>
          </a:prstGeom>
          <a:noFill/>
        </p:spPr>
        <p:txBody>
          <a:bodyPr wrap="none" rtlCol="0">
            <a:spAutoFit/>
          </a:bodyPr>
          <a:lstStyle/>
          <a:p>
            <a:r>
              <a:rPr lang="en-US" sz="1600" dirty="0" smtClean="0">
                <a:solidFill>
                  <a:srgbClr val="FFFFFF"/>
                </a:solidFill>
                <a:latin typeface="Gill Sans"/>
                <a:cs typeface="Gill Sans"/>
              </a:rPr>
              <a:t>Conclusions</a:t>
            </a:r>
            <a:endParaRPr lang="en-US" sz="1600" dirty="0">
              <a:solidFill>
                <a:srgbClr val="FFFFFF"/>
              </a:solidFill>
              <a:latin typeface="Gill Sans"/>
              <a:cs typeface="Gill Sans"/>
            </a:endParaRPr>
          </a:p>
        </p:txBody>
      </p:sp>
      <p:pic>
        <p:nvPicPr>
          <p:cNvPr id="24" name="Picture 23" descr="a37_11385728.jpg"/>
          <p:cNvPicPr>
            <a:picLocks noChangeAspect="1"/>
          </p:cNvPicPr>
          <p:nvPr/>
        </p:nvPicPr>
        <p:blipFill>
          <a:blip r:embed="rId2">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52379" y="1749974"/>
            <a:ext cx="1164403" cy="750393"/>
          </a:xfrm>
          <a:prstGeom prst="rect">
            <a:avLst/>
          </a:prstGeom>
        </p:spPr>
      </p:pic>
      <p:sp>
        <p:nvSpPr>
          <p:cNvPr id="25" name="TextBox 24"/>
          <p:cNvSpPr txBox="1"/>
          <p:nvPr/>
        </p:nvSpPr>
        <p:spPr>
          <a:xfrm>
            <a:off x="6803621" y="1693525"/>
            <a:ext cx="471954" cy="707886"/>
          </a:xfrm>
          <a:prstGeom prst="rect">
            <a:avLst/>
          </a:prstGeom>
          <a:noFill/>
        </p:spPr>
        <p:txBody>
          <a:bodyPr wrap="none" rtlCol="0">
            <a:spAutoFit/>
          </a:bodyPr>
          <a:lstStyle/>
          <a:p>
            <a:r>
              <a:rPr lang="en-US" sz="4000" b="1" dirty="0" smtClean="0">
                <a:solidFill>
                  <a:srgbClr val="FFFFFF"/>
                </a:solidFill>
                <a:latin typeface="Century Gothic"/>
                <a:cs typeface="Century Gothic"/>
              </a:rPr>
              <a:t>2</a:t>
            </a:r>
            <a:endParaRPr lang="en-US" sz="4000" b="1" dirty="0">
              <a:solidFill>
                <a:srgbClr val="FFFFFF"/>
              </a:solidFill>
              <a:latin typeface="Century Gothic"/>
              <a:cs typeface="Century Gothic"/>
            </a:endParaRPr>
          </a:p>
        </p:txBody>
      </p:sp>
      <p:sp>
        <p:nvSpPr>
          <p:cNvPr id="28" name="TextBox 27"/>
          <p:cNvSpPr txBox="1"/>
          <p:nvPr/>
        </p:nvSpPr>
        <p:spPr>
          <a:xfrm>
            <a:off x="7275575" y="1919251"/>
            <a:ext cx="635410" cy="338554"/>
          </a:xfrm>
          <a:prstGeom prst="rect">
            <a:avLst/>
          </a:prstGeom>
          <a:noFill/>
        </p:spPr>
        <p:txBody>
          <a:bodyPr wrap="none" rtlCol="0">
            <a:spAutoFit/>
          </a:bodyPr>
          <a:lstStyle/>
          <a:p>
            <a:r>
              <a:rPr lang="en-US" sz="1600" dirty="0" smtClean="0">
                <a:solidFill>
                  <a:srgbClr val="FFFFFF"/>
                </a:solidFill>
                <a:latin typeface="Gill Sans"/>
                <a:cs typeface="Gill Sans"/>
              </a:rPr>
              <a:t>ECVs</a:t>
            </a:r>
            <a:endParaRPr lang="en-US" sz="1600" dirty="0">
              <a:solidFill>
                <a:srgbClr val="FFFFFF"/>
              </a:solidFill>
              <a:latin typeface="Gill Sans"/>
              <a:cs typeface="Gill Sans"/>
            </a:endParaRPr>
          </a:p>
        </p:txBody>
      </p:sp>
      <p:sp>
        <p:nvSpPr>
          <p:cNvPr id="18" name="TextBox 17"/>
          <p:cNvSpPr txBox="1"/>
          <p:nvPr/>
        </p:nvSpPr>
        <p:spPr>
          <a:xfrm>
            <a:off x="5815211" y="4097696"/>
            <a:ext cx="3084799" cy="338554"/>
          </a:xfrm>
          <a:prstGeom prst="rect">
            <a:avLst/>
          </a:prstGeom>
          <a:noFill/>
        </p:spPr>
        <p:txBody>
          <a:bodyPr wrap="none" rtlCol="0">
            <a:spAutoFit/>
          </a:bodyPr>
          <a:lstStyle/>
          <a:p>
            <a:r>
              <a:rPr lang="en-US" sz="1600" dirty="0" smtClean="0">
                <a:solidFill>
                  <a:srgbClr val="FFFFFF"/>
                </a:solidFill>
                <a:latin typeface="Gill Sans"/>
                <a:cs typeface="Gill Sans"/>
              </a:rPr>
              <a:t>First tests with CCI - soil </a:t>
            </a:r>
            <a:r>
              <a:rPr lang="en-US" sz="1600" dirty="0">
                <a:solidFill>
                  <a:srgbClr val="FFFFFF"/>
                </a:solidFill>
                <a:latin typeface="Gill Sans"/>
                <a:cs typeface="Gill Sans"/>
              </a:rPr>
              <a:t>m</a:t>
            </a:r>
            <a:r>
              <a:rPr lang="en-US" sz="1600" dirty="0" smtClean="0">
                <a:solidFill>
                  <a:srgbClr val="FFFFFF"/>
                </a:solidFill>
                <a:latin typeface="Gill Sans"/>
                <a:cs typeface="Gill Sans"/>
              </a:rPr>
              <a:t>oisture</a:t>
            </a:r>
            <a:endParaRPr lang="en-US" sz="1600" dirty="0">
              <a:solidFill>
                <a:srgbClr val="FFFFFF"/>
              </a:solidFill>
              <a:latin typeface="Gill Sans"/>
              <a:cs typeface="Gill Sans"/>
            </a:endParaRPr>
          </a:p>
        </p:txBody>
      </p:sp>
    </p:spTree>
    <p:extLst>
      <p:ext uri="{BB962C8B-B14F-4D97-AF65-F5344CB8AC3E}">
        <p14:creationId xmlns:p14="http://schemas.microsoft.com/office/powerpoint/2010/main" val="365730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GPP_cycle_saisonni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423332"/>
            <a:ext cx="4063997" cy="3047998"/>
          </a:xfrm>
          <a:prstGeom prst="rect">
            <a:avLst/>
          </a:prstGeom>
        </p:spPr>
      </p:pic>
      <p:pic>
        <p:nvPicPr>
          <p:cNvPr id="3" name="Image 2" descr="SM_normalisé_cyce_saisonni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377" y="423332"/>
            <a:ext cx="3843866" cy="3166706"/>
          </a:xfrm>
          <a:prstGeom prst="rect">
            <a:avLst/>
          </a:prstGeom>
        </p:spPr>
      </p:pic>
      <p:pic>
        <p:nvPicPr>
          <p:cNvPr id="4" name="Image 3" descr="Europe_spatialcover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378" y="3975100"/>
            <a:ext cx="3843866" cy="2882900"/>
          </a:xfrm>
          <a:prstGeom prst="rect">
            <a:avLst/>
          </a:prstGeom>
        </p:spPr>
      </p:pic>
      <p:sp>
        <p:nvSpPr>
          <p:cNvPr id="5" name="ZoneTexte 4"/>
          <p:cNvSpPr txBox="1"/>
          <p:nvPr/>
        </p:nvSpPr>
        <p:spPr>
          <a:xfrm>
            <a:off x="491067" y="4758267"/>
            <a:ext cx="4097866" cy="923330"/>
          </a:xfrm>
          <a:prstGeom prst="rect">
            <a:avLst/>
          </a:prstGeom>
          <a:noFill/>
        </p:spPr>
        <p:txBody>
          <a:bodyPr wrap="square" rtlCol="0">
            <a:spAutoFit/>
          </a:bodyPr>
          <a:lstStyle/>
          <a:p>
            <a:pPr algn="ctr"/>
            <a:r>
              <a:rPr lang="fr-FR" dirty="0" err="1" smtClean="0">
                <a:solidFill>
                  <a:schemeClr val="bg1"/>
                </a:solidFill>
              </a:rPr>
              <a:t>Seasonal</a:t>
            </a:r>
            <a:r>
              <a:rPr lang="fr-FR" dirty="0" smtClean="0">
                <a:solidFill>
                  <a:schemeClr val="bg1"/>
                </a:solidFill>
              </a:rPr>
              <a:t> Cycle of GPP and </a:t>
            </a:r>
            <a:r>
              <a:rPr lang="fr-FR" dirty="0" err="1" smtClean="0">
                <a:solidFill>
                  <a:schemeClr val="bg1"/>
                </a:solidFill>
              </a:rPr>
              <a:t>Soil</a:t>
            </a:r>
            <a:r>
              <a:rPr lang="fr-FR" dirty="0" smtClean="0">
                <a:solidFill>
                  <a:schemeClr val="bg1"/>
                </a:solidFill>
              </a:rPr>
              <a:t> </a:t>
            </a:r>
            <a:r>
              <a:rPr lang="fr-FR" dirty="0" err="1" smtClean="0">
                <a:solidFill>
                  <a:schemeClr val="bg1"/>
                </a:solidFill>
              </a:rPr>
              <a:t>Moisture</a:t>
            </a:r>
            <a:r>
              <a:rPr lang="fr-FR" dirty="0" smtClean="0">
                <a:solidFill>
                  <a:schemeClr val="bg1"/>
                </a:solidFill>
              </a:rPr>
              <a:t> in</a:t>
            </a:r>
          </a:p>
          <a:p>
            <a:pPr algn="ctr"/>
            <a:r>
              <a:rPr lang="fr-FR" dirty="0" smtClean="0">
                <a:solidFill>
                  <a:schemeClr val="bg1"/>
                </a:solidFill>
              </a:rPr>
              <a:t>Europe</a:t>
            </a:r>
            <a:endParaRPr lang="fr-FR" dirty="0">
              <a:solidFill>
                <a:schemeClr val="bg1"/>
              </a:solidFill>
            </a:endParaRPr>
          </a:p>
        </p:txBody>
      </p:sp>
      <p:sp>
        <p:nvSpPr>
          <p:cNvPr id="6" name="Rectangle 5"/>
          <p:cNvSpPr/>
          <p:nvPr/>
        </p:nvSpPr>
        <p:spPr>
          <a:xfrm>
            <a:off x="829733" y="745067"/>
            <a:ext cx="3183467" cy="240453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1693333" y="4284133"/>
            <a:ext cx="1761067" cy="369332"/>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108448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6369"/>
            <a:ext cx="9143998" cy="342599"/>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7539" y="13685"/>
            <a:ext cx="9126461" cy="289823"/>
          </a:xfrm>
          <a:prstGeom prst="rect">
            <a:avLst/>
          </a:prstGeom>
          <a:noFill/>
          <a:ln>
            <a:noFill/>
            <a:prstDash val="dash"/>
          </a:ln>
        </p:spPr>
        <p:txBody>
          <a:bodyPr wrap="square" rtlCol="0">
            <a:spAutoFit/>
          </a:bodyPr>
          <a:lstStyle/>
          <a:p>
            <a:pPr algn="ctr">
              <a:lnSpc>
                <a:spcPct val="90000"/>
              </a:lnSpc>
            </a:pPr>
            <a:r>
              <a:rPr lang="en-US" sz="1400" dirty="0" smtClean="0">
                <a:solidFill>
                  <a:srgbClr val="FFFFFF"/>
                </a:solidFill>
                <a:latin typeface="Gill Sans"/>
                <a:cs typeface="Gill Sans"/>
              </a:rPr>
              <a:t>Climate-carbon Feedback</a:t>
            </a:r>
            <a:endParaRPr lang="en-US" sz="1400" dirty="0">
              <a:solidFill>
                <a:srgbClr val="FFFFFF"/>
              </a:solidFill>
              <a:latin typeface="Gill Sans"/>
              <a:cs typeface="Gill Sans"/>
            </a:endParaRPr>
          </a:p>
        </p:txBody>
      </p:sp>
      <p:pic>
        <p:nvPicPr>
          <p:cNvPr id="3" name="Image 2"/>
          <p:cNvPicPr>
            <a:picLocks noChangeAspect="1"/>
          </p:cNvPicPr>
          <p:nvPr/>
        </p:nvPicPr>
        <p:blipFill>
          <a:blip r:embed="rId3"/>
          <a:stretch>
            <a:fillRect/>
          </a:stretch>
        </p:blipFill>
        <p:spPr>
          <a:xfrm>
            <a:off x="29369" y="1270000"/>
            <a:ext cx="5527457" cy="4292600"/>
          </a:xfrm>
          <a:prstGeom prst="rect">
            <a:avLst/>
          </a:prstGeom>
        </p:spPr>
      </p:pic>
      <p:sp>
        <p:nvSpPr>
          <p:cNvPr id="4" name="Rectangle 3"/>
          <p:cNvSpPr/>
          <p:nvPr/>
        </p:nvSpPr>
        <p:spPr>
          <a:xfrm>
            <a:off x="4178300" y="366808"/>
            <a:ext cx="4572000" cy="2308324"/>
          </a:xfrm>
          <a:prstGeom prst="rect">
            <a:avLst/>
          </a:prstGeom>
        </p:spPr>
        <p:txBody>
          <a:bodyPr>
            <a:spAutoFit/>
          </a:bodyPr>
          <a:lstStyle/>
          <a:p>
            <a:endParaRPr lang="fr-FR" dirty="0">
              <a:solidFill>
                <a:schemeClr val="bg1"/>
              </a:solidFill>
            </a:endParaRPr>
          </a:p>
          <a:p>
            <a:r>
              <a:rPr lang="fr-FR" dirty="0">
                <a:solidFill>
                  <a:schemeClr val="bg1"/>
                </a:solidFill>
              </a:rPr>
              <a:t>55 % </a:t>
            </a:r>
            <a:r>
              <a:rPr lang="fr-FR" dirty="0" smtClean="0">
                <a:solidFill>
                  <a:schemeClr val="bg1"/>
                </a:solidFill>
              </a:rPr>
              <a:t> of CO2 </a:t>
            </a:r>
            <a:r>
              <a:rPr lang="fr-FR" dirty="0" err="1" smtClean="0">
                <a:solidFill>
                  <a:schemeClr val="bg1"/>
                </a:solidFill>
              </a:rPr>
              <a:t>emissions</a:t>
            </a:r>
            <a:r>
              <a:rPr lang="fr-FR" dirty="0" smtClean="0">
                <a:solidFill>
                  <a:schemeClr val="bg1"/>
                </a:solidFill>
              </a:rPr>
              <a:t> are </a:t>
            </a:r>
            <a:r>
              <a:rPr lang="fr-FR" dirty="0" err="1" smtClean="0">
                <a:solidFill>
                  <a:schemeClr val="bg1"/>
                </a:solidFill>
              </a:rPr>
              <a:t>absorbed</a:t>
            </a:r>
            <a:r>
              <a:rPr lang="fr-FR" dirty="0" smtClean="0">
                <a:solidFill>
                  <a:schemeClr val="bg1"/>
                </a:solidFill>
              </a:rPr>
              <a:t> by </a:t>
            </a:r>
            <a:r>
              <a:rPr lang="fr-FR" dirty="0" err="1" smtClean="0">
                <a:solidFill>
                  <a:schemeClr val="bg1"/>
                </a:solidFill>
              </a:rPr>
              <a:t>sinks</a:t>
            </a:r>
            <a:r>
              <a:rPr lang="fr-FR" dirty="0" smtClean="0">
                <a:solidFill>
                  <a:schemeClr val="bg1"/>
                </a:solidFill>
              </a:rPr>
              <a:t> : </a:t>
            </a:r>
            <a:endParaRPr lang="fr-FR" dirty="0">
              <a:solidFill>
                <a:schemeClr val="bg1"/>
              </a:solidFill>
            </a:endParaRPr>
          </a:p>
          <a:p>
            <a:endParaRPr lang="fr-FR" dirty="0">
              <a:solidFill>
                <a:schemeClr val="bg1"/>
              </a:solidFill>
            </a:endParaRPr>
          </a:p>
          <a:p>
            <a:r>
              <a:rPr lang="fr-FR" dirty="0" smtClean="0">
                <a:solidFill>
                  <a:schemeClr val="bg1"/>
                </a:solidFill>
              </a:rPr>
              <a:t>		29 </a:t>
            </a:r>
            <a:r>
              <a:rPr lang="fr-FR" dirty="0">
                <a:solidFill>
                  <a:schemeClr val="bg1"/>
                </a:solidFill>
              </a:rPr>
              <a:t>% </a:t>
            </a:r>
            <a:r>
              <a:rPr lang="fr-FR" dirty="0" smtClean="0">
                <a:solidFill>
                  <a:schemeClr val="bg1"/>
                </a:solidFill>
              </a:rPr>
              <a:t>by land</a:t>
            </a:r>
            <a:endParaRPr lang="fr-FR" dirty="0">
              <a:solidFill>
                <a:schemeClr val="bg1"/>
              </a:solidFill>
            </a:endParaRPr>
          </a:p>
          <a:p>
            <a:endParaRPr lang="fr-FR" dirty="0">
              <a:solidFill>
                <a:schemeClr val="bg1"/>
              </a:solidFill>
            </a:endParaRPr>
          </a:p>
          <a:p>
            <a:r>
              <a:rPr lang="fr-FR" dirty="0" smtClean="0">
                <a:solidFill>
                  <a:schemeClr val="bg1"/>
                </a:solidFill>
              </a:rPr>
              <a:t>		26 </a:t>
            </a:r>
            <a:r>
              <a:rPr lang="fr-FR" dirty="0">
                <a:solidFill>
                  <a:schemeClr val="bg1"/>
                </a:solidFill>
              </a:rPr>
              <a:t>% </a:t>
            </a:r>
            <a:r>
              <a:rPr lang="fr-FR" dirty="0" smtClean="0">
                <a:solidFill>
                  <a:schemeClr val="bg1"/>
                </a:solidFill>
              </a:rPr>
              <a:t>by </a:t>
            </a:r>
            <a:r>
              <a:rPr lang="fr-FR" dirty="0" err="1" smtClean="0">
                <a:solidFill>
                  <a:schemeClr val="bg1"/>
                </a:solidFill>
              </a:rPr>
              <a:t>oceans</a:t>
            </a:r>
            <a:endParaRPr lang="fr-FR" dirty="0">
              <a:solidFill>
                <a:schemeClr val="bg1"/>
              </a:solidFill>
            </a:endParaRPr>
          </a:p>
          <a:p>
            <a:endParaRPr lang="fr-FR" dirty="0">
              <a:solidFill>
                <a:schemeClr val="bg1"/>
              </a:solidFill>
            </a:endParaRPr>
          </a:p>
          <a:p>
            <a:r>
              <a:rPr lang="fr-FR" dirty="0" smtClean="0">
                <a:solidFill>
                  <a:schemeClr val="bg1"/>
                </a:solidFill>
              </a:rPr>
              <a:t>		=</a:t>
            </a:r>
            <a:r>
              <a:rPr lang="fr-FR" dirty="0">
                <a:solidFill>
                  <a:schemeClr val="bg1"/>
                </a:solidFill>
              </a:rPr>
              <a:t>&gt; </a:t>
            </a:r>
            <a:r>
              <a:rPr lang="fr-FR" dirty="0" err="1" smtClean="0">
                <a:solidFill>
                  <a:schemeClr val="bg1"/>
                </a:solidFill>
              </a:rPr>
              <a:t>limit</a:t>
            </a:r>
            <a:r>
              <a:rPr lang="fr-FR" dirty="0" smtClean="0">
                <a:solidFill>
                  <a:schemeClr val="bg1"/>
                </a:solidFill>
              </a:rPr>
              <a:t> global </a:t>
            </a:r>
            <a:r>
              <a:rPr lang="fr-FR" dirty="0" err="1" smtClean="0">
                <a:solidFill>
                  <a:schemeClr val="bg1"/>
                </a:solidFill>
              </a:rPr>
              <a:t>warming</a:t>
            </a:r>
            <a:endParaRPr lang="fr-FR" dirty="0">
              <a:solidFill>
                <a:schemeClr val="bg1"/>
              </a:solidFill>
            </a:endParaRPr>
          </a:p>
        </p:txBody>
      </p:sp>
      <p:sp>
        <p:nvSpPr>
          <p:cNvPr id="8" name="Rectangle 7"/>
          <p:cNvSpPr/>
          <p:nvPr/>
        </p:nvSpPr>
        <p:spPr>
          <a:xfrm>
            <a:off x="5556826" y="3353134"/>
            <a:ext cx="3447474" cy="923330"/>
          </a:xfrm>
          <a:prstGeom prst="rect">
            <a:avLst/>
          </a:prstGeom>
        </p:spPr>
        <p:txBody>
          <a:bodyPr wrap="square">
            <a:spAutoFit/>
          </a:bodyPr>
          <a:lstStyle/>
          <a:p>
            <a:pPr algn="ctr"/>
            <a:r>
              <a:rPr lang="fr-FR" dirty="0" smtClean="0">
                <a:solidFill>
                  <a:schemeClr val="bg1"/>
                </a:solidFill>
              </a:rPr>
              <a:t>BUT </a:t>
            </a:r>
            <a:r>
              <a:rPr lang="fr-FR" dirty="0" err="1" smtClean="0">
                <a:solidFill>
                  <a:schemeClr val="bg1"/>
                </a:solidFill>
              </a:rPr>
              <a:t>sinks</a:t>
            </a:r>
            <a:r>
              <a:rPr lang="fr-FR" dirty="0" smtClean="0">
                <a:solidFill>
                  <a:schemeClr val="bg1"/>
                </a:solidFill>
              </a:rPr>
              <a:t> </a:t>
            </a:r>
            <a:r>
              <a:rPr lang="fr-FR" dirty="0" err="1" smtClean="0">
                <a:solidFill>
                  <a:schemeClr val="bg1"/>
                </a:solidFill>
              </a:rPr>
              <a:t>efficiencies</a:t>
            </a:r>
            <a:r>
              <a:rPr lang="fr-FR" dirty="0" smtClean="0">
                <a:solidFill>
                  <a:schemeClr val="bg1"/>
                </a:solidFill>
              </a:rPr>
              <a:t> </a:t>
            </a:r>
            <a:r>
              <a:rPr lang="fr-FR" dirty="0" err="1" smtClean="0">
                <a:solidFill>
                  <a:schemeClr val="bg1"/>
                </a:solidFill>
              </a:rPr>
              <a:t>vary</a:t>
            </a:r>
            <a:r>
              <a:rPr lang="fr-FR" dirty="0" smtClean="0">
                <a:solidFill>
                  <a:schemeClr val="bg1"/>
                </a:solidFill>
              </a:rPr>
              <a:t> </a:t>
            </a:r>
            <a:r>
              <a:rPr lang="fr-FR" dirty="0" err="1" smtClean="0">
                <a:solidFill>
                  <a:schemeClr val="bg1"/>
                </a:solidFill>
              </a:rPr>
              <a:t>with</a:t>
            </a:r>
            <a:r>
              <a:rPr lang="fr-FR" dirty="0" smtClean="0">
                <a:solidFill>
                  <a:schemeClr val="bg1"/>
                </a:solidFill>
              </a:rPr>
              <a:t> changes in </a:t>
            </a:r>
            <a:r>
              <a:rPr lang="fr-FR" dirty="0" err="1" smtClean="0">
                <a:solidFill>
                  <a:schemeClr val="bg1"/>
                </a:solidFill>
              </a:rPr>
              <a:t>environment</a:t>
            </a:r>
            <a:r>
              <a:rPr lang="fr-FR" dirty="0">
                <a:solidFill>
                  <a:schemeClr val="bg1"/>
                </a:solidFill>
              </a:rPr>
              <a:t> </a:t>
            </a:r>
            <a:r>
              <a:rPr lang="fr-FR" dirty="0" smtClean="0">
                <a:solidFill>
                  <a:schemeClr val="bg1"/>
                </a:solidFill>
              </a:rPr>
              <a:t>(</a:t>
            </a:r>
            <a:r>
              <a:rPr lang="fr-FR" dirty="0" err="1" smtClean="0">
                <a:solidFill>
                  <a:schemeClr val="bg1"/>
                </a:solidFill>
              </a:rPr>
              <a:t>temperature</a:t>
            </a:r>
            <a:r>
              <a:rPr lang="fr-FR" dirty="0" smtClean="0">
                <a:solidFill>
                  <a:schemeClr val="bg1"/>
                </a:solidFill>
              </a:rPr>
              <a:t>)</a:t>
            </a:r>
            <a:endParaRPr lang="fr-FR" dirty="0">
              <a:solidFill>
                <a:schemeClr val="bg1"/>
              </a:solidFill>
            </a:endParaRPr>
          </a:p>
        </p:txBody>
      </p:sp>
      <p:sp>
        <p:nvSpPr>
          <p:cNvPr id="6" name="Flèche vers le bas 5"/>
          <p:cNvSpPr/>
          <p:nvPr/>
        </p:nvSpPr>
        <p:spPr>
          <a:xfrm>
            <a:off x="7083713" y="4458094"/>
            <a:ext cx="393700" cy="7019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5693063" y="5287029"/>
            <a:ext cx="3175000" cy="369332"/>
          </a:xfrm>
          <a:prstGeom prst="rect">
            <a:avLst/>
          </a:prstGeom>
        </p:spPr>
        <p:txBody>
          <a:bodyPr wrap="square">
            <a:spAutoFit/>
          </a:bodyPr>
          <a:lstStyle/>
          <a:p>
            <a:pPr algn="ctr"/>
            <a:r>
              <a:rPr lang="fr-FR" dirty="0" smtClean="0">
                <a:solidFill>
                  <a:schemeClr val="bg1"/>
                </a:solidFill>
              </a:rPr>
              <a:t>CARBON-CLIMATE FEEDBACK</a:t>
            </a:r>
            <a:endParaRPr lang="fr-FR" dirty="0">
              <a:solidFill>
                <a:schemeClr val="bg1"/>
              </a:solidFill>
            </a:endParaRPr>
          </a:p>
        </p:txBody>
      </p:sp>
      <p:sp>
        <p:nvSpPr>
          <p:cNvPr id="2" name="ZoneTexte 1"/>
          <p:cNvSpPr txBox="1"/>
          <p:nvPr/>
        </p:nvSpPr>
        <p:spPr>
          <a:xfrm rot="21018509">
            <a:off x="1511301" y="5318180"/>
            <a:ext cx="1905000" cy="307777"/>
          </a:xfrm>
          <a:prstGeom prst="rect">
            <a:avLst/>
          </a:prstGeom>
          <a:noFill/>
        </p:spPr>
        <p:txBody>
          <a:bodyPr wrap="square" rtlCol="0">
            <a:spAutoFit/>
          </a:bodyPr>
          <a:lstStyle/>
          <a:p>
            <a:r>
              <a:rPr lang="fr-FR" sz="1400" dirty="0" smtClean="0">
                <a:solidFill>
                  <a:schemeClr val="bg1"/>
                </a:solidFill>
              </a:rPr>
              <a:t>AR5 –Chap6. IPCC,2013</a:t>
            </a:r>
            <a:endParaRPr lang="fr-FR" sz="1400" dirty="0">
              <a:solidFill>
                <a:schemeClr val="bg1"/>
              </a:solidFill>
            </a:endParaRPr>
          </a:p>
        </p:txBody>
      </p:sp>
    </p:spTree>
    <p:extLst>
      <p:ext uri="{BB962C8B-B14F-4D97-AF65-F5344CB8AC3E}">
        <p14:creationId xmlns:p14="http://schemas.microsoft.com/office/powerpoint/2010/main" val="20494767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00600" y="1727200"/>
            <a:ext cx="228600" cy="313356"/>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Picture 26" descr="a37_11385728.jpg"/>
          <p:cNvPicPr>
            <a:picLocks noChangeAspect="1"/>
          </p:cNvPicPr>
          <p:nvPr/>
        </p:nvPicPr>
        <p:blipFill>
          <a:blip r:embed="rId3">
            <a:clrChange>
              <a:clrFrom>
                <a:srgbClr val="000000"/>
              </a:clrFrom>
              <a:clrTo>
                <a:srgbClr val="000000">
                  <a:alpha val="0"/>
                </a:srgbClr>
              </a:clrTo>
            </a:clrChange>
            <a:alphaModFix amt="95000"/>
            <a:extLst>
              <a:ext uri="{28A0092B-C50C-407E-A947-70E740481C1C}">
                <a14:useLocalDpi xmlns:a14="http://schemas.microsoft.com/office/drawing/2010/main" val="0"/>
              </a:ext>
            </a:extLst>
          </a:blip>
          <a:stretch>
            <a:fillRect/>
          </a:stretch>
        </p:blipFill>
        <p:spPr>
          <a:xfrm>
            <a:off x="446486" y="942727"/>
            <a:ext cx="3702046" cy="2385763"/>
          </a:xfrm>
          <a:prstGeom prst="rect">
            <a:avLst/>
          </a:prstGeom>
        </p:spPr>
      </p:pic>
      <p:sp>
        <p:nvSpPr>
          <p:cNvPr id="17" name="TextBox 16"/>
          <p:cNvSpPr txBox="1"/>
          <p:nvPr/>
        </p:nvSpPr>
        <p:spPr>
          <a:xfrm>
            <a:off x="3238500" y="3766837"/>
            <a:ext cx="2798882" cy="669414"/>
          </a:xfrm>
          <a:prstGeom prst="rect">
            <a:avLst/>
          </a:prstGeom>
          <a:noFill/>
        </p:spPr>
        <p:txBody>
          <a:bodyPr wrap="square" rtlCol="0">
            <a:spAutoFit/>
          </a:bodyPr>
          <a:lstStyle/>
          <a:p>
            <a:pPr algn="ctr"/>
            <a:r>
              <a:rPr lang="en-US" sz="1600" dirty="0" err="1" smtClean="0">
                <a:solidFill>
                  <a:srgbClr val="FFFFFF"/>
                </a:solidFill>
                <a:latin typeface="Gill Sans"/>
                <a:cs typeface="Gill Sans"/>
              </a:rPr>
              <a:t>Nemo</a:t>
            </a:r>
            <a:r>
              <a:rPr lang="en-US" sz="1600" dirty="0" smtClean="0">
                <a:solidFill>
                  <a:srgbClr val="FFFFFF"/>
                </a:solidFill>
                <a:latin typeface="Gill Sans"/>
                <a:cs typeface="Gill Sans"/>
              </a:rPr>
              <a:t> - Pisces</a:t>
            </a:r>
          </a:p>
          <a:p>
            <a:pPr algn="ctr"/>
            <a:r>
              <a:rPr lang="en-US" sz="1050" dirty="0">
                <a:solidFill>
                  <a:srgbClr val="FFFFFF"/>
                </a:solidFill>
                <a:latin typeface="Gill Sans"/>
                <a:cs typeface="Gill Sans"/>
              </a:rPr>
              <a:t>Ocean </a:t>
            </a:r>
            <a:r>
              <a:rPr lang="en-US" sz="1050" dirty="0" smtClean="0">
                <a:solidFill>
                  <a:srgbClr val="FFFFFF"/>
                </a:solidFill>
                <a:latin typeface="Gill Sans"/>
                <a:cs typeface="Gill Sans"/>
              </a:rPr>
              <a:t>Circulation and biogeochemical Models</a:t>
            </a:r>
            <a:endParaRPr lang="en-US" sz="1200" dirty="0">
              <a:solidFill>
                <a:srgbClr val="FFFFFF"/>
              </a:solidFill>
              <a:latin typeface="Gill Sans"/>
              <a:cs typeface="Gill Sans"/>
            </a:endParaRPr>
          </a:p>
          <a:p>
            <a:pPr algn="ctr"/>
            <a:r>
              <a:rPr lang="en-US" sz="1100" i="1" dirty="0" smtClean="0">
                <a:solidFill>
                  <a:srgbClr val="FFFFFF"/>
                </a:solidFill>
                <a:latin typeface="Gill Sans"/>
                <a:cs typeface="Gill Sans"/>
              </a:rPr>
              <a:t>Madec et al., 2002 – </a:t>
            </a:r>
            <a:r>
              <a:rPr lang="en-US" sz="1100" i="1" dirty="0" err="1" smtClean="0">
                <a:solidFill>
                  <a:srgbClr val="FFFFFF"/>
                </a:solidFill>
                <a:latin typeface="Gill Sans"/>
                <a:cs typeface="Gill Sans"/>
              </a:rPr>
              <a:t>Aumont</a:t>
            </a:r>
            <a:r>
              <a:rPr lang="en-US" sz="1100" i="1" dirty="0" smtClean="0">
                <a:solidFill>
                  <a:srgbClr val="FFFFFF"/>
                </a:solidFill>
                <a:latin typeface="Gill Sans"/>
                <a:cs typeface="Gill Sans"/>
              </a:rPr>
              <a:t> and Bopp, 2006</a:t>
            </a:r>
          </a:p>
        </p:txBody>
      </p:sp>
      <p:sp>
        <p:nvSpPr>
          <p:cNvPr id="30" name="TextBox 29"/>
          <p:cNvSpPr txBox="1"/>
          <p:nvPr/>
        </p:nvSpPr>
        <p:spPr>
          <a:xfrm>
            <a:off x="6354882" y="3785662"/>
            <a:ext cx="2071072" cy="677108"/>
          </a:xfrm>
          <a:prstGeom prst="rect">
            <a:avLst/>
          </a:prstGeom>
          <a:noFill/>
        </p:spPr>
        <p:txBody>
          <a:bodyPr wrap="square" rtlCol="0">
            <a:spAutoFit/>
          </a:bodyPr>
          <a:lstStyle/>
          <a:p>
            <a:pPr algn="ctr"/>
            <a:r>
              <a:rPr lang="en-US" sz="1600" dirty="0" smtClean="0">
                <a:solidFill>
                  <a:srgbClr val="FFFFFF"/>
                </a:solidFill>
                <a:latin typeface="Gill Sans"/>
                <a:cs typeface="Gill Sans"/>
              </a:rPr>
              <a:t>ORCHIDEE</a:t>
            </a:r>
          </a:p>
          <a:p>
            <a:pPr algn="ctr"/>
            <a:r>
              <a:rPr lang="en-US" sz="1100" dirty="0" smtClean="0">
                <a:solidFill>
                  <a:srgbClr val="FFFFFF"/>
                </a:solidFill>
                <a:latin typeface="Gill Sans"/>
                <a:cs typeface="Gill Sans"/>
              </a:rPr>
              <a:t>Land Surface Model</a:t>
            </a:r>
          </a:p>
          <a:p>
            <a:pPr algn="ctr"/>
            <a:r>
              <a:rPr lang="en-US" sz="1100" i="1" dirty="0" err="1" smtClean="0">
                <a:solidFill>
                  <a:srgbClr val="FFFFFF"/>
                </a:solidFill>
                <a:latin typeface="Gill Sans"/>
                <a:cs typeface="Gill Sans"/>
              </a:rPr>
              <a:t>Krinner</a:t>
            </a:r>
            <a:r>
              <a:rPr lang="en-US" sz="1100" i="1" dirty="0" smtClean="0">
                <a:solidFill>
                  <a:srgbClr val="FFFFFF"/>
                </a:solidFill>
                <a:latin typeface="Gill Sans"/>
                <a:cs typeface="Gill Sans"/>
              </a:rPr>
              <a:t> et al,  2005</a:t>
            </a:r>
            <a:endParaRPr lang="en-US" sz="700" i="1" dirty="0">
              <a:solidFill>
                <a:srgbClr val="FFFFFF"/>
              </a:solidFill>
              <a:latin typeface="Gill Sans"/>
              <a:cs typeface="Gill Sans"/>
            </a:endParaRPr>
          </a:p>
        </p:txBody>
      </p:sp>
      <p:sp>
        <p:nvSpPr>
          <p:cNvPr id="31" name="TextBox 30"/>
          <p:cNvSpPr txBox="1"/>
          <p:nvPr/>
        </p:nvSpPr>
        <p:spPr>
          <a:xfrm>
            <a:off x="994614" y="3766837"/>
            <a:ext cx="1749950" cy="677108"/>
          </a:xfrm>
          <a:prstGeom prst="rect">
            <a:avLst/>
          </a:prstGeom>
          <a:noFill/>
        </p:spPr>
        <p:txBody>
          <a:bodyPr wrap="square" rtlCol="0">
            <a:spAutoFit/>
          </a:bodyPr>
          <a:lstStyle/>
          <a:p>
            <a:pPr algn="ctr"/>
            <a:r>
              <a:rPr lang="en-US" sz="1600" dirty="0" smtClean="0">
                <a:solidFill>
                  <a:srgbClr val="FFFFFF"/>
                </a:solidFill>
                <a:latin typeface="Gill Sans"/>
                <a:cs typeface="Gill Sans"/>
              </a:rPr>
              <a:t>LMDZ</a:t>
            </a:r>
          </a:p>
          <a:p>
            <a:pPr algn="ctr"/>
            <a:r>
              <a:rPr lang="en-US" sz="1100" dirty="0" smtClean="0">
                <a:solidFill>
                  <a:srgbClr val="FFFFFF"/>
                </a:solidFill>
                <a:latin typeface="Gill Sans"/>
                <a:cs typeface="Gill Sans"/>
              </a:rPr>
              <a:t>Atmospheric Model</a:t>
            </a:r>
            <a:endParaRPr lang="en-US" sz="1100" i="1" dirty="0">
              <a:solidFill>
                <a:srgbClr val="FFFFFF"/>
              </a:solidFill>
              <a:latin typeface="Gill Sans"/>
              <a:cs typeface="Gill Sans"/>
            </a:endParaRPr>
          </a:p>
          <a:p>
            <a:pPr algn="ctr"/>
            <a:r>
              <a:rPr lang="en-US" sz="1100" i="1" dirty="0">
                <a:solidFill>
                  <a:srgbClr val="FFFFFF"/>
                </a:solidFill>
                <a:latin typeface="Gill Sans"/>
                <a:cs typeface="Gill Sans"/>
              </a:rPr>
              <a:t>Hourdin</a:t>
            </a:r>
            <a:r>
              <a:rPr lang="en-US" sz="1100" i="1" dirty="0" smtClean="0">
                <a:solidFill>
                  <a:srgbClr val="FFFFFF"/>
                </a:solidFill>
                <a:latin typeface="Gill Sans"/>
                <a:cs typeface="Gill Sans"/>
              </a:rPr>
              <a:t> et al., 2007</a:t>
            </a:r>
          </a:p>
        </p:txBody>
      </p:sp>
      <p:sp>
        <p:nvSpPr>
          <p:cNvPr id="25" name="TextBox 24"/>
          <p:cNvSpPr txBox="1"/>
          <p:nvPr/>
        </p:nvSpPr>
        <p:spPr>
          <a:xfrm>
            <a:off x="2963296" y="2040556"/>
            <a:ext cx="496897" cy="584776"/>
          </a:xfrm>
          <a:prstGeom prst="rect">
            <a:avLst/>
          </a:prstGeom>
          <a:noFill/>
          <a:ln>
            <a:noFill/>
          </a:ln>
        </p:spPr>
        <p:txBody>
          <a:bodyPr wrap="square" rtlCol="0">
            <a:spAutoFit/>
          </a:bodyPr>
          <a:lstStyle/>
          <a:p>
            <a:r>
              <a:rPr lang="en-US" sz="3200" dirty="0">
                <a:solidFill>
                  <a:srgbClr val="FFFFFF"/>
                </a:solidFill>
                <a:latin typeface="Gill Sans"/>
                <a:cs typeface="Gill Sans"/>
              </a:rPr>
              <a:t>+ </a:t>
            </a:r>
          </a:p>
        </p:txBody>
      </p:sp>
      <p:sp>
        <p:nvSpPr>
          <p:cNvPr id="42" name="Rectangle 41"/>
          <p:cNvSpPr/>
          <p:nvPr/>
        </p:nvSpPr>
        <p:spPr>
          <a:xfrm>
            <a:off x="0" y="6369"/>
            <a:ext cx="9143998" cy="342599"/>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7539" y="13685"/>
            <a:ext cx="9126461" cy="289823"/>
          </a:xfrm>
          <a:prstGeom prst="rect">
            <a:avLst/>
          </a:prstGeom>
          <a:noFill/>
          <a:ln>
            <a:noFill/>
            <a:prstDash val="dash"/>
          </a:ln>
        </p:spPr>
        <p:txBody>
          <a:bodyPr wrap="square" rtlCol="0">
            <a:spAutoFit/>
          </a:bodyPr>
          <a:lstStyle/>
          <a:p>
            <a:pPr algn="ctr">
              <a:lnSpc>
                <a:spcPct val="90000"/>
              </a:lnSpc>
            </a:pPr>
            <a:r>
              <a:rPr lang="en-US" sz="1400" dirty="0" smtClean="0">
                <a:solidFill>
                  <a:srgbClr val="FFFFFF"/>
                </a:solidFill>
                <a:latin typeface="Gill Sans"/>
                <a:cs typeface="Gill Sans"/>
              </a:rPr>
              <a:t>Coupled Model  : an essential tool to assess climate-carbon feedback </a:t>
            </a:r>
            <a:endParaRPr lang="en-US" sz="1400" dirty="0">
              <a:solidFill>
                <a:srgbClr val="FFFFFF"/>
              </a:solidFill>
              <a:latin typeface="Gill Sans"/>
              <a:cs typeface="Gill Sans"/>
            </a:endParaRPr>
          </a:p>
        </p:txBody>
      </p:sp>
      <p:sp>
        <p:nvSpPr>
          <p:cNvPr id="22" name="TextBox 24"/>
          <p:cNvSpPr txBox="1"/>
          <p:nvPr/>
        </p:nvSpPr>
        <p:spPr>
          <a:xfrm>
            <a:off x="5546278" y="1900568"/>
            <a:ext cx="496897" cy="584776"/>
          </a:xfrm>
          <a:prstGeom prst="rect">
            <a:avLst/>
          </a:prstGeom>
          <a:noFill/>
          <a:ln>
            <a:noFill/>
          </a:ln>
        </p:spPr>
        <p:txBody>
          <a:bodyPr wrap="square" rtlCol="0">
            <a:spAutoFit/>
          </a:bodyPr>
          <a:lstStyle/>
          <a:p>
            <a:r>
              <a:rPr lang="en-US" sz="3200" dirty="0">
                <a:solidFill>
                  <a:srgbClr val="FFFFFF"/>
                </a:solidFill>
                <a:latin typeface="Gill Sans"/>
                <a:cs typeface="Gill Sans"/>
              </a:rPr>
              <a:t>+ </a:t>
            </a:r>
          </a:p>
        </p:txBody>
      </p:sp>
      <p:pic>
        <p:nvPicPr>
          <p:cNvPr id="7" name="Image 6" descr="etopo_allearth.png"/>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43175" y="1230556"/>
            <a:ext cx="2160000" cy="1620000"/>
          </a:xfrm>
          <a:prstGeom prst="rect">
            <a:avLst/>
          </a:prstGeom>
        </p:spPr>
      </p:pic>
      <p:pic>
        <p:nvPicPr>
          <p:cNvPr id="20" name="Picture 34" descr="a37_11385728.jpg"/>
          <p:cNvPicPr>
            <a:picLocks noChangeAspect="1"/>
          </p:cNvPicPr>
          <p:nvPr/>
        </p:nvPicPr>
        <p:blipFill>
          <a:blip r:embed="rId3">
            <a:clrChange>
              <a:clrFrom>
                <a:srgbClr val="000000"/>
              </a:clrFrom>
              <a:clrTo>
                <a:srgbClr val="000000">
                  <a:alpha val="0"/>
                </a:srgbClr>
              </a:clrTo>
            </a:clrChange>
            <a:alphaModFix amt="82000"/>
            <a:extLst>
              <a:ext uri="{28A0092B-C50C-407E-A947-70E740481C1C}">
                <a14:useLocalDpi xmlns:a14="http://schemas.microsoft.com/office/drawing/2010/main" val="0"/>
              </a:ext>
            </a:extLst>
          </a:blip>
          <a:stretch>
            <a:fillRect/>
          </a:stretch>
        </p:blipFill>
        <p:spPr>
          <a:xfrm>
            <a:off x="5262984" y="942727"/>
            <a:ext cx="3702046" cy="2385763"/>
          </a:xfrm>
          <a:prstGeom prst="rect">
            <a:avLst/>
          </a:prstGeom>
        </p:spPr>
      </p:pic>
      <p:pic>
        <p:nvPicPr>
          <p:cNvPr id="8" name="Image 7" descr="etopo_oceans.png"/>
          <p:cNvPicPr>
            <a:picLocks noChangeAspect="1"/>
          </p:cNvPicPr>
          <p:nvPr/>
        </p:nvPicPr>
        <p:blipFill>
          <a:blip r:embed="rId6">
            <a:extLst>
              <a:ext uri="{BEBA8EAE-BF5A-486C-A8C5-ECC9F3942E4B}">
                <a14:imgProps xmlns:a14="http://schemas.microsoft.com/office/drawing/2010/main">
                  <a14:imgLayer r:embed="rId7">
                    <a14:imgEffect>
                      <a14:backgroundRemoval t="10000" b="90000" l="20375" r="82000"/>
                    </a14:imgEffect>
                  </a14:imgLayer>
                </a14:imgProps>
              </a:ext>
              <a:ext uri="{28A0092B-C50C-407E-A947-70E740481C1C}">
                <a14:useLocalDpi xmlns:a14="http://schemas.microsoft.com/office/drawing/2010/main" val="0"/>
              </a:ext>
            </a:extLst>
          </a:blip>
          <a:stretch>
            <a:fillRect/>
          </a:stretch>
        </p:blipFill>
        <p:spPr>
          <a:xfrm>
            <a:off x="3632200" y="1230556"/>
            <a:ext cx="2160000" cy="1620000"/>
          </a:xfrm>
          <a:prstGeom prst="rect">
            <a:avLst/>
          </a:prstGeom>
        </p:spPr>
      </p:pic>
      <p:pic>
        <p:nvPicPr>
          <p:cNvPr id="35" name="Picture 34" descr="a37_11385728.jpg"/>
          <p:cNvPicPr>
            <a:picLocks noChangeAspect="1"/>
          </p:cNvPicPr>
          <p:nvPr/>
        </p:nvPicPr>
        <p:blipFill>
          <a:blip r:embed="rId3">
            <a:clrChange>
              <a:clrFrom>
                <a:srgbClr val="000000"/>
              </a:clrFrom>
              <a:clrTo>
                <a:srgbClr val="000000">
                  <a:alpha val="0"/>
                </a:srgbClr>
              </a:clrTo>
            </a:clrChange>
            <a:alphaModFix amt="82000"/>
            <a:extLst>
              <a:ext uri="{28A0092B-C50C-407E-A947-70E740481C1C}">
                <a14:useLocalDpi xmlns:a14="http://schemas.microsoft.com/office/drawing/2010/main" val="0"/>
              </a:ext>
            </a:extLst>
          </a:blip>
          <a:stretch>
            <a:fillRect/>
          </a:stretch>
        </p:blipFill>
        <p:spPr>
          <a:xfrm>
            <a:off x="2854735" y="942727"/>
            <a:ext cx="3702046" cy="2385763"/>
          </a:xfrm>
          <a:prstGeom prst="rect">
            <a:avLst/>
          </a:prstGeom>
        </p:spPr>
      </p:pic>
      <p:sp>
        <p:nvSpPr>
          <p:cNvPr id="15" name="TextBox 30"/>
          <p:cNvSpPr txBox="1"/>
          <p:nvPr/>
        </p:nvSpPr>
        <p:spPr>
          <a:xfrm>
            <a:off x="639014" y="452137"/>
            <a:ext cx="6041186" cy="338554"/>
          </a:xfrm>
          <a:prstGeom prst="rect">
            <a:avLst/>
          </a:prstGeom>
          <a:noFill/>
        </p:spPr>
        <p:txBody>
          <a:bodyPr wrap="square" rtlCol="0">
            <a:spAutoFit/>
          </a:bodyPr>
          <a:lstStyle/>
          <a:p>
            <a:r>
              <a:rPr lang="en-US" sz="1600" dirty="0" smtClean="0">
                <a:solidFill>
                  <a:srgbClr val="FFFFFF"/>
                </a:solidFill>
                <a:latin typeface="Gill Sans"/>
                <a:cs typeface="Gill Sans"/>
              </a:rPr>
              <a:t>Example : IPSL-CM5A-LR</a:t>
            </a:r>
            <a:endParaRPr lang="en-US" sz="1100" i="1" dirty="0" smtClean="0">
              <a:solidFill>
                <a:srgbClr val="FFFFFF"/>
              </a:solidFill>
              <a:latin typeface="Gill Sans"/>
              <a:cs typeface="Gill Sans"/>
            </a:endParaRPr>
          </a:p>
        </p:txBody>
      </p:sp>
      <p:cxnSp>
        <p:nvCxnSpPr>
          <p:cNvPr id="16" name="Straight Connector 15"/>
          <p:cNvCxnSpPr/>
          <p:nvPr/>
        </p:nvCxnSpPr>
        <p:spPr>
          <a:xfrm>
            <a:off x="639014" y="808692"/>
            <a:ext cx="2324282"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 name="ZoneTexte 1"/>
          <p:cNvSpPr txBox="1"/>
          <p:nvPr/>
        </p:nvSpPr>
        <p:spPr>
          <a:xfrm>
            <a:off x="1388533" y="5250765"/>
            <a:ext cx="6604000" cy="646331"/>
          </a:xfrm>
          <a:prstGeom prst="rect">
            <a:avLst/>
          </a:prstGeom>
          <a:noFill/>
        </p:spPr>
        <p:txBody>
          <a:bodyPr wrap="square" rtlCol="0">
            <a:spAutoFit/>
          </a:bodyPr>
          <a:lstStyle/>
          <a:p>
            <a:pPr algn="ctr"/>
            <a:r>
              <a:rPr lang="fr-FR" dirty="0" smtClean="0">
                <a:solidFill>
                  <a:srgbClr val="FFFFFF"/>
                </a:solidFill>
              </a:rPr>
              <a:t>Identification and </a:t>
            </a:r>
            <a:r>
              <a:rPr lang="fr-FR" dirty="0" err="1" smtClean="0">
                <a:solidFill>
                  <a:srgbClr val="FFFFFF"/>
                </a:solidFill>
              </a:rPr>
              <a:t>understanding</a:t>
            </a:r>
            <a:r>
              <a:rPr lang="fr-FR" dirty="0" smtClean="0">
                <a:solidFill>
                  <a:srgbClr val="FFFFFF"/>
                </a:solidFill>
              </a:rPr>
              <a:t> of feedbacks </a:t>
            </a:r>
            <a:r>
              <a:rPr lang="fr-FR" dirty="0" err="1" smtClean="0">
                <a:solidFill>
                  <a:srgbClr val="FFFFFF"/>
                </a:solidFill>
              </a:rPr>
              <a:t>independently</a:t>
            </a:r>
            <a:r>
              <a:rPr lang="fr-FR" dirty="0" smtClean="0">
                <a:solidFill>
                  <a:srgbClr val="FFFFFF"/>
                </a:solidFill>
              </a:rPr>
              <a:t> to </a:t>
            </a:r>
            <a:r>
              <a:rPr lang="fr-FR" dirty="0" err="1" smtClean="0">
                <a:solidFill>
                  <a:srgbClr val="FFFFFF"/>
                </a:solidFill>
              </a:rPr>
              <a:t>each</a:t>
            </a:r>
            <a:r>
              <a:rPr lang="fr-FR" dirty="0" smtClean="0">
                <a:solidFill>
                  <a:srgbClr val="FFFFFF"/>
                </a:solidFill>
              </a:rPr>
              <a:t> </a:t>
            </a:r>
            <a:r>
              <a:rPr lang="fr-FR" dirty="0" err="1" smtClean="0">
                <a:solidFill>
                  <a:srgbClr val="FFFFFF"/>
                </a:solidFill>
              </a:rPr>
              <a:t>other</a:t>
            </a:r>
            <a:r>
              <a:rPr lang="fr-FR" dirty="0" smtClean="0">
                <a:solidFill>
                  <a:srgbClr val="FFFFFF"/>
                </a:solidFill>
              </a:rPr>
              <a:t> </a:t>
            </a:r>
            <a:r>
              <a:rPr lang="fr-FR" dirty="0" err="1" smtClean="0">
                <a:solidFill>
                  <a:srgbClr val="FFFFFF"/>
                </a:solidFill>
              </a:rPr>
              <a:t>during</a:t>
            </a:r>
            <a:r>
              <a:rPr lang="fr-FR" dirty="0" smtClean="0">
                <a:solidFill>
                  <a:srgbClr val="FFFFFF"/>
                </a:solidFill>
              </a:rPr>
              <a:t> </a:t>
            </a:r>
            <a:r>
              <a:rPr lang="fr-FR" dirty="0" err="1" smtClean="0">
                <a:solidFill>
                  <a:srgbClr val="FFFFFF"/>
                </a:solidFill>
              </a:rPr>
              <a:t>different</a:t>
            </a:r>
            <a:r>
              <a:rPr lang="fr-FR" dirty="0" smtClean="0">
                <a:solidFill>
                  <a:srgbClr val="FFFFFF"/>
                </a:solidFill>
              </a:rPr>
              <a:t> </a:t>
            </a:r>
            <a:r>
              <a:rPr lang="fr-FR" dirty="0" err="1" smtClean="0">
                <a:solidFill>
                  <a:srgbClr val="FFFFFF"/>
                </a:solidFill>
              </a:rPr>
              <a:t>period</a:t>
            </a:r>
            <a:r>
              <a:rPr lang="fr-FR" dirty="0" smtClean="0">
                <a:solidFill>
                  <a:srgbClr val="FFFFFF"/>
                </a:solidFill>
              </a:rPr>
              <a:t> (</a:t>
            </a:r>
            <a:r>
              <a:rPr lang="fr-FR" dirty="0" err="1" smtClean="0">
                <a:solidFill>
                  <a:srgbClr val="FFFFFF"/>
                </a:solidFill>
              </a:rPr>
              <a:t>past</a:t>
            </a:r>
            <a:r>
              <a:rPr lang="fr-FR" dirty="0" smtClean="0">
                <a:solidFill>
                  <a:srgbClr val="FFFFFF"/>
                </a:solidFill>
              </a:rPr>
              <a:t>, </a:t>
            </a:r>
            <a:r>
              <a:rPr lang="fr-FR" dirty="0" err="1" smtClean="0">
                <a:solidFill>
                  <a:srgbClr val="FFFFFF"/>
                </a:solidFill>
              </a:rPr>
              <a:t>present</a:t>
            </a:r>
            <a:r>
              <a:rPr lang="fr-FR" dirty="0" smtClean="0">
                <a:solidFill>
                  <a:srgbClr val="FFFFFF"/>
                </a:solidFill>
              </a:rPr>
              <a:t>, futur)</a:t>
            </a:r>
            <a:endParaRPr lang="fr-FR" dirty="0">
              <a:solidFill>
                <a:srgbClr val="FFFFFF"/>
              </a:solidFill>
            </a:endParaRPr>
          </a:p>
        </p:txBody>
      </p:sp>
    </p:spTree>
    <p:extLst>
      <p:ext uri="{BB962C8B-B14F-4D97-AF65-F5344CB8AC3E}">
        <p14:creationId xmlns:p14="http://schemas.microsoft.com/office/powerpoint/2010/main" val="31689546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6369"/>
            <a:ext cx="9143998" cy="342599"/>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7539" y="13685"/>
            <a:ext cx="9126461" cy="289823"/>
          </a:xfrm>
          <a:prstGeom prst="rect">
            <a:avLst/>
          </a:prstGeom>
          <a:noFill/>
          <a:ln>
            <a:noFill/>
            <a:prstDash val="dash"/>
          </a:ln>
        </p:spPr>
        <p:txBody>
          <a:bodyPr wrap="square" rtlCol="0">
            <a:spAutoFit/>
          </a:bodyPr>
          <a:lstStyle/>
          <a:p>
            <a:pPr algn="ctr">
              <a:lnSpc>
                <a:spcPct val="90000"/>
              </a:lnSpc>
            </a:pPr>
            <a:r>
              <a:rPr lang="en-US" sz="1400" dirty="0" smtClean="0">
                <a:solidFill>
                  <a:srgbClr val="FFFFFF"/>
                </a:solidFill>
                <a:latin typeface="Gill Sans"/>
                <a:cs typeface="Gill Sans"/>
              </a:rPr>
              <a:t>Climate-carbon feedback assessment : Method</a:t>
            </a:r>
            <a:endParaRPr lang="en-US" sz="1400" dirty="0">
              <a:solidFill>
                <a:srgbClr val="FFFFFF"/>
              </a:solidFill>
              <a:latin typeface="Gill Sans"/>
              <a:cs typeface="Gill Sans"/>
            </a:endParaRPr>
          </a:p>
        </p:txBody>
      </p:sp>
      <p:pic>
        <p:nvPicPr>
          <p:cNvPr id="3" name="Image 2"/>
          <p:cNvPicPr>
            <a:picLocks noChangeAspect="1"/>
          </p:cNvPicPr>
          <p:nvPr/>
        </p:nvPicPr>
        <p:blipFill>
          <a:blip r:embed="rId3"/>
          <a:stretch>
            <a:fillRect/>
          </a:stretch>
        </p:blipFill>
        <p:spPr>
          <a:xfrm>
            <a:off x="0" y="1130300"/>
            <a:ext cx="9144000" cy="4579924"/>
          </a:xfrm>
          <a:prstGeom prst="rect">
            <a:avLst/>
          </a:prstGeom>
        </p:spPr>
      </p:pic>
    </p:spTree>
    <p:extLst>
      <p:ext uri="{BB962C8B-B14F-4D97-AF65-F5344CB8AC3E}">
        <p14:creationId xmlns:p14="http://schemas.microsoft.com/office/powerpoint/2010/main" val="427891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renctice_missterre_IPSL-CM5A-LR_CanESM2_v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744" y="1145540"/>
            <a:ext cx="6975323" cy="4882726"/>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42" name="Rectangle 41"/>
          <p:cNvSpPr/>
          <p:nvPr/>
        </p:nvSpPr>
        <p:spPr>
          <a:xfrm>
            <a:off x="0" y="6369"/>
            <a:ext cx="9143998" cy="342599"/>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7539" y="13685"/>
            <a:ext cx="9126461" cy="318036"/>
          </a:xfrm>
          <a:prstGeom prst="rect">
            <a:avLst/>
          </a:prstGeom>
          <a:noFill/>
          <a:ln>
            <a:noFill/>
            <a:prstDash val="dash"/>
          </a:ln>
        </p:spPr>
        <p:txBody>
          <a:bodyPr wrap="square" rtlCol="0">
            <a:spAutoFit/>
          </a:bodyPr>
          <a:lstStyle/>
          <a:p>
            <a:pPr algn="ctr">
              <a:lnSpc>
                <a:spcPct val="90000"/>
              </a:lnSpc>
            </a:pPr>
            <a:r>
              <a:rPr lang="en-US" sz="1600" dirty="0" smtClean="0">
                <a:solidFill>
                  <a:srgbClr val="FFFFFF"/>
                </a:solidFill>
                <a:latin typeface="Gill Sans"/>
                <a:cs typeface="Gill Sans"/>
              </a:rPr>
              <a:t>Responses of land and ocean sinks to atmospheric carbon emissions</a:t>
            </a:r>
            <a:endParaRPr lang="en-US" sz="1600" dirty="0">
              <a:solidFill>
                <a:srgbClr val="FFFFFF"/>
              </a:solidFill>
              <a:latin typeface="Gill Sans"/>
              <a:cs typeface="Gill Sans"/>
            </a:endParaRPr>
          </a:p>
        </p:txBody>
      </p:sp>
      <p:sp>
        <p:nvSpPr>
          <p:cNvPr id="5" name="ZoneTexte 4"/>
          <p:cNvSpPr txBox="1"/>
          <p:nvPr/>
        </p:nvSpPr>
        <p:spPr>
          <a:xfrm>
            <a:off x="1752599" y="795204"/>
            <a:ext cx="2336801" cy="307777"/>
          </a:xfrm>
          <a:prstGeom prst="rect">
            <a:avLst/>
          </a:prstGeom>
          <a:noFill/>
        </p:spPr>
        <p:txBody>
          <a:bodyPr wrap="square" rtlCol="0">
            <a:spAutoFit/>
          </a:bodyPr>
          <a:lstStyle/>
          <a:p>
            <a:r>
              <a:rPr lang="fr-FR" sz="1400" dirty="0" smtClean="0">
                <a:solidFill>
                  <a:srgbClr val="15B132"/>
                </a:solidFill>
              </a:rPr>
              <a:t>UNC</a:t>
            </a:r>
            <a:r>
              <a:rPr lang="fr-FR" sz="1400" dirty="0" smtClean="0">
                <a:solidFill>
                  <a:schemeClr val="bg1"/>
                </a:solidFill>
              </a:rPr>
              <a:t> : </a:t>
            </a:r>
            <a:r>
              <a:rPr lang="fr-FR" sz="1400" dirty="0" err="1" smtClean="0">
                <a:solidFill>
                  <a:schemeClr val="bg1"/>
                </a:solidFill>
              </a:rPr>
              <a:t>Biogeochemical</a:t>
            </a:r>
            <a:r>
              <a:rPr lang="fr-FR" sz="1400" dirty="0" smtClean="0">
                <a:solidFill>
                  <a:schemeClr val="bg1"/>
                </a:solidFill>
              </a:rPr>
              <a:t> </a:t>
            </a:r>
            <a:r>
              <a:rPr lang="fr-FR" sz="1400" dirty="0" err="1" smtClean="0">
                <a:solidFill>
                  <a:schemeClr val="bg1"/>
                </a:solidFill>
              </a:rPr>
              <a:t>effects</a:t>
            </a:r>
            <a:endParaRPr lang="fr-FR" sz="1400" dirty="0">
              <a:solidFill>
                <a:schemeClr val="bg1"/>
              </a:solidFill>
            </a:endParaRPr>
          </a:p>
        </p:txBody>
      </p:sp>
      <p:sp>
        <p:nvSpPr>
          <p:cNvPr id="10" name="ZoneTexte 9"/>
          <p:cNvSpPr txBox="1"/>
          <p:nvPr/>
        </p:nvSpPr>
        <p:spPr>
          <a:xfrm>
            <a:off x="4902198" y="791366"/>
            <a:ext cx="3048002" cy="307777"/>
          </a:xfrm>
          <a:prstGeom prst="rect">
            <a:avLst/>
          </a:prstGeom>
          <a:noFill/>
        </p:spPr>
        <p:txBody>
          <a:bodyPr wrap="square" rtlCol="0">
            <a:spAutoFit/>
          </a:bodyPr>
          <a:lstStyle/>
          <a:p>
            <a:r>
              <a:rPr lang="fr-FR" sz="1400" dirty="0" smtClean="0">
                <a:solidFill>
                  <a:srgbClr val="EC1E04"/>
                </a:solidFill>
              </a:rPr>
              <a:t>COU</a:t>
            </a:r>
            <a:r>
              <a:rPr lang="fr-FR" sz="1400" dirty="0" smtClean="0">
                <a:solidFill>
                  <a:schemeClr val="bg1"/>
                </a:solidFill>
              </a:rPr>
              <a:t> : </a:t>
            </a:r>
            <a:r>
              <a:rPr lang="fr-FR" sz="1400" dirty="0" err="1" smtClean="0">
                <a:solidFill>
                  <a:schemeClr val="bg1"/>
                </a:solidFill>
              </a:rPr>
              <a:t>Climate</a:t>
            </a:r>
            <a:r>
              <a:rPr lang="fr-FR" sz="1400" dirty="0" smtClean="0">
                <a:solidFill>
                  <a:schemeClr val="bg1"/>
                </a:solidFill>
              </a:rPr>
              <a:t> + </a:t>
            </a:r>
            <a:r>
              <a:rPr lang="fr-FR" sz="1400" dirty="0" err="1" smtClean="0">
                <a:solidFill>
                  <a:schemeClr val="bg1"/>
                </a:solidFill>
              </a:rPr>
              <a:t>biogeochemical</a:t>
            </a:r>
            <a:r>
              <a:rPr lang="fr-FR" sz="1400" dirty="0" smtClean="0">
                <a:solidFill>
                  <a:schemeClr val="bg1"/>
                </a:solidFill>
              </a:rPr>
              <a:t> </a:t>
            </a:r>
            <a:r>
              <a:rPr lang="fr-FR" sz="1400" dirty="0" err="1" smtClean="0">
                <a:solidFill>
                  <a:schemeClr val="bg1"/>
                </a:solidFill>
              </a:rPr>
              <a:t>effect</a:t>
            </a:r>
            <a:endParaRPr lang="fr-FR" sz="1400" dirty="0">
              <a:solidFill>
                <a:schemeClr val="bg1"/>
              </a:solidFill>
            </a:endParaRPr>
          </a:p>
        </p:txBody>
      </p:sp>
      <p:sp>
        <p:nvSpPr>
          <p:cNvPr id="7" name="ZoneTexte 6"/>
          <p:cNvSpPr txBox="1"/>
          <p:nvPr/>
        </p:nvSpPr>
        <p:spPr>
          <a:xfrm rot="16200000">
            <a:off x="297935" y="1996609"/>
            <a:ext cx="812800" cy="369332"/>
          </a:xfrm>
          <a:prstGeom prst="rect">
            <a:avLst/>
          </a:prstGeom>
          <a:noFill/>
        </p:spPr>
        <p:txBody>
          <a:bodyPr wrap="square" rtlCol="0">
            <a:spAutoFit/>
          </a:bodyPr>
          <a:lstStyle/>
          <a:p>
            <a:r>
              <a:rPr lang="fr-FR" dirty="0" smtClean="0">
                <a:solidFill>
                  <a:srgbClr val="15B132"/>
                </a:solidFill>
              </a:rPr>
              <a:t>LAND</a:t>
            </a:r>
            <a:endParaRPr lang="fr-FR" dirty="0">
              <a:solidFill>
                <a:srgbClr val="15B132"/>
              </a:solidFill>
            </a:endParaRPr>
          </a:p>
        </p:txBody>
      </p:sp>
      <p:sp>
        <p:nvSpPr>
          <p:cNvPr id="12" name="ZoneTexte 11"/>
          <p:cNvSpPr txBox="1"/>
          <p:nvPr/>
        </p:nvSpPr>
        <p:spPr>
          <a:xfrm rot="16200000">
            <a:off x="227530" y="4330740"/>
            <a:ext cx="953610" cy="369332"/>
          </a:xfrm>
          <a:prstGeom prst="rect">
            <a:avLst/>
          </a:prstGeom>
          <a:noFill/>
        </p:spPr>
        <p:txBody>
          <a:bodyPr wrap="square" rtlCol="0">
            <a:spAutoFit/>
          </a:bodyPr>
          <a:lstStyle/>
          <a:p>
            <a:r>
              <a:rPr lang="fr-FR" dirty="0" smtClean="0">
                <a:solidFill>
                  <a:srgbClr val="3366FF"/>
                </a:solidFill>
              </a:rPr>
              <a:t>OCEAN</a:t>
            </a:r>
            <a:endParaRPr lang="fr-FR" dirty="0">
              <a:solidFill>
                <a:srgbClr val="3366FF"/>
              </a:solidFill>
            </a:endParaRPr>
          </a:p>
        </p:txBody>
      </p:sp>
      <p:sp>
        <p:nvSpPr>
          <p:cNvPr id="15" name="Rectangle 14"/>
          <p:cNvSpPr/>
          <p:nvPr/>
        </p:nvSpPr>
        <p:spPr>
          <a:xfrm>
            <a:off x="2133600" y="5892800"/>
            <a:ext cx="5342467" cy="13546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p:cNvCxnSpPr/>
          <p:nvPr/>
        </p:nvCxnSpPr>
        <p:spPr>
          <a:xfrm flipV="1">
            <a:off x="1905000" y="5588001"/>
            <a:ext cx="0" cy="304799"/>
          </a:xfrm>
          <a:prstGeom prst="straightConnector1">
            <a:avLst/>
          </a:prstGeom>
          <a:ln>
            <a:solidFill>
              <a:srgbClr val="EC1E04"/>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flipV="1">
            <a:off x="2599266" y="5588001"/>
            <a:ext cx="0" cy="304799"/>
          </a:xfrm>
          <a:prstGeom prst="straightConnector1">
            <a:avLst/>
          </a:prstGeom>
          <a:ln>
            <a:solidFill>
              <a:srgbClr val="EC1E04"/>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flipV="1">
            <a:off x="3369733" y="5588001"/>
            <a:ext cx="0" cy="304799"/>
          </a:xfrm>
          <a:prstGeom prst="straightConnector1">
            <a:avLst/>
          </a:prstGeom>
          <a:ln>
            <a:solidFill>
              <a:srgbClr val="EC1E04"/>
            </a:solidFill>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flipV="1">
            <a:off x="4089400" y="5588001"/>
            <a:ext cx="0" cy="304799"/>
          </a:xfrm>
          <a:prstGeom prst="straightConnector1">
            <a:avLst/>
          </a:prstGeom>
          <a:ln>
            <a:solidFill>
              <a:srgbClr val="EC1E04"/>
            </a:solidFill>
            <a:tailEnd type="arrow"/>
          </a:ln>
        </p:spPr>
        <p:style>
          <a:lnRef idx="2">
            <a:schemeClr val="accent1"/>
          </a:lnRef>
          <a:fillRef idx="0">
            <a:schemeClr val="accent1"/>
          </a:fillRef>
          <a:effectRef idx="1">
            <a:schemeClr val="accent1"/>
          </a:effectRef>
          <a:fontRef idx="minor">
            <a:schemeClr val="tx1"/>
          </a:fontRef>
        </p:style>
      </p:cxnSp>
      <p:sp>
        <p:nvSpPr>
          <p:cNvPr id="23" name="ZoneTexte 22"/>
          <p:cNvSpPr txBox="1"/>
          <p:nvPr/>
        </p:nvSpPr>
        <p:spPr>
          <a:xfrm>
            <a:off x="1477433" y="5938104"/>
            <a:ext cx="855133" cy="276999"/>
          </a:xfrm>
          <a:prstGeom prst="rect">
            <a:avLst/>
          </a:prstGeom>
          <a:noFill/>
        </p:spPr>
        <p:txBody>
          <a:bodyPr wrap="square" rtlCol="0">
            <a:spAutoFit/>
          </a:bodyPr>
          <a:lstStyle/>
          <a:p>
            <a:pPr algn="ctr"/>
            <a:r>
              <a:rPr lang="fr-FR" sz="1200" dirty="0" smtClean="0">
                <a:solidFill>
                  <a:srgbClr val="FF0000"/>
                </a:solidFill>
              </a:rPr>
              <a:t>1 x CO2</a:t>
            </a:r>
            <a:endParaRPr lang="fr-FR" sz="1200" dirty="0">
              <a:solidFill>
                <a:srgbClr val="FF0000"/>
              </a:solidFill>
            </a:endParaRPr>
          </a:p>
        </p:txBody>
      </p:sp>
      <p:sp>
        <p:nvSpPr>
          <p:cNvPr id="26" name="ZoneTexte 25"/>
          <p:cNvSpPr txBox="1"/>
          <p:nvPr/>
        </p:nvSpPr>
        <p:spPr>
          <a:xfrm>
            <a:off x="2171699" y="5938104"/>
            <a:ext cx="855133" cy="276999"/>
          </a:xfrm>
          <a:prstGeom prst="rect">
            <a:avLst/>
          </a:prstGeom>
          <a:noFill/>
        </p:spPr>
        <p:txBody>
          <a:bodyPr wrap="square" rtlCol="0">
            <a:spAutoFit/>
          </a:bodyPr>
          <a:lstStyle/>
          <a:p>
            <a:pPr algn="ctr"/>
            <a:r>
              <a:rPr lang="fr-FR" sz="1200" dirty="0" smtClean="0">
                <a:solidFill>
                  <a:srgbClr val="FF0000"/>
                </a:solidFill>
              </a:rPr>
              <a:t>2 x CO2</a:t>
            </a:r>
            <a:endParaRPr lang="fr-FR" sz="1200" dirty="0">
              <a:solidFill>
                <a:srgbClr val="FF0000"/>
              </a:solidFill>
            </a:endParaRPr>
          </a:p>
        </p:txBody>
      </p:sp>
      <p:sp>
        <p:nvSpPr>
          <p:cNvPr id="27" name="ZoneTexte 26"/>
          <p:cNvSpPr txBox="1"/>
          <p:nvPr/>
        </p:nvSpPr>
        <p:spPr>
          <a:xfrm>
            <a:off x="3661833" y="5938104"/>
            <a:ext cx="855133" cy="276999"/>
          </a:xfrm>
          <a:prstGeom prst="rect">
            <a:avLst/>
          </a:prstGeom>
          <a:noFill/>
        </p:spPr>
        <p:txBody>
          <a:bodyPr wrap="square" rtlCol="0">
            <a:spAutoFit/>
          </a:bodyPr>
          <a:lstStyle/>
          <a:p>
            <a:pPr algn="ctr"/>
            <a:r>
              <a:rPr lang="fr-FR" sz="1200" dirty="0">
                <a:solidFill>
                  <a:srgbClr val="FF0000"/>
                </a:solidFill>
              </a:rPr>
              <a:t>4</a:t>
            </a:r>
            <a:r>
              <a:rPr lang="fr-FR" sz="1200" dirty="0" smtClean="0">
                <a:solidFill>
                  <a:srgbClr val="FF0000"/>
                </a:solidFill>
              </a:rPr>
              <a:t> x CO2</a:t>
            </a:r>
            <a:endParaRPr lang="fr-FR" sz="1200" dirty="0">
              <a:solidFill>
                <a:srgbClr val="FF0000"/>
              </a:solidFill>
            </a:endParaRPr>
          </a:p>
        </p:txBody>
      </p:sp>
      <p:sp>
        <p:nvSpPr>
          <p:cNvPr id="28" name="ZoneTexte 27"/>
          <p:cNvSpPr txBox="1"/>
          <p:nvPr/>
        </p:nvSpPr>
        <p:spPr>
          <a:xfrm>
            <a:off x="2942166" y="5938104"/>
            <a:ext cx="855133" cy="276999"/>
          </a:xfrm>
          <a:prstGeom prst="rect">
            <a:avLst/>
          </a:prstGeom>
          <a:noFill/>
        </p:spPr>
        <p:txBody>
          <a:bodyPr wrap="square" rtlCol="0">
            <a:spAutoFit/>
          </a:bodyPr>
          <a:lstStyle/>
          <a:p>
            <a:pPr algn="ctr"/>
            <a:r>
              <a:rPr lang="fr-FR" sz="1200" dirty="0" smtClean="0">
                <a:solidFill>
                  <a:srgbClr val="FF0000"/>
                </a:solidFill>
              </a:rPr>
              <a:t>3 x CO2</a:t>
            </a:r>
            <a:endParaRPr lang="fr-FR" sz="1200" dirty="0">
              <a:solidFill>
                <a:srgbClr val="FF0000"/>
              </a:solidFill>
            </a:endParaRPr>
          </a:p>
        </p:txBody>
      </p:sp>
      <p:cxnSp>
        <p:nvCxnSpPr>
          <p:cNvPr id="33" name="Connecteur droit avec flèche 32"/>
          <p:cNvCxnSpPr/>
          <p:nvPr/>
        </p:nvCxnSpPr>
        <p:spPr>
          <a:xfrm flipV="1">
            <a:off x="5414431" y="5556597"/>
            <a:ext cx="0" cy="304799"/>
          </a:xfrm>
          <a:prstGeom prst="straightConnector1">
            <a:avLst/>
          </a:prstGeom>
          <a:ln>
            <a:solidFill>
              <a:srgbClr val="EC1E04"/>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flipV="1">
            <a:off x="6108697" y="5556597"/>
            <a:ext cx="0" cy="304799"/>
          </a:xfrm>
          <a:prstGeom prst="straightConnector1">
            <a:avLst/>
          </a:prstGeom>
          <a:ln>
            <a:solidFill>
              <a:srgbClr val="EC1E04"/>
            </a:solidFill>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flipV="1">
            <a:off x="6879164" y="5556597"/>
            <a:ext cx="0" cy="304799"/>
          </a:xfrm>
          <a:prstGeom prst="straightConnector1">
            <a:avLst/>
          </a:prstGeom>
          <a:ln>
            <a:solidFill>
              <a:srgbClr val="EC1E04"/>
            </a:solidFill>
            <a:tailEnd type="arrow"/>
          </a:ln>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p:nvPr/>
        </p:nvCxnSpPr>
        <p:spPr>
          <a:xfrm flipV="1">
            <a:off x="7598831" y="5556597"/>
            <a:ext cx="0" cy="304799"/>
          </a:xfrm>
          <a:prstGeom prst="straightConnector1">
            <a:avLst/>
          </a:prstGeom>
          <a:ln>
            <a:solidFill>
              <a:srgbClr val="EC1E04"/>
            </a:solidFill>
            <a:tailEnd type="arrow"/>
          </a:ln>
        </p:spPr>
        <p:style>
          <a:lnRef idx="2">
            <a:schemeClr val="accent1"/>
          </a:lnRef>
          <a:fillRef idx="0">
            <a:schemeClr val="accent1"/>
          </a:fillRef>
          <a:effectRef idx="1">
            <a:schemeClr val="accent1"/>
          </a:effectRef>
          <a:fontRef idx="minor">
            <a:schemeClr val="tx1"/>
          </a:fontRef>
        </p:style>
      </p:cxnSp>
      <p:sp>
        <p:nvSpPr>
          <p:cNvPr id="37" name="ZoneTexte 36"/>
          <p:cNvSpPr txBox="1"/>
          <p:nvPr/>
        </p:nvSpPr>
        <p:spPr>
          <a:xfrm>
            <a:off x="4986864" y="5906700"/>
            <a:ext cx="855133" cy="276999"/>
          </a:xfrm>
          <a:prstGeom prst="rect">
            <a:avLst/>
          </a:prstGeom>
          <a:noFill/>
        </p:spPr>
        <p:txBody>
          <a:bodyPr wrap="square" rtlCol="0">
            <a:spAutoFit/>
          </a:bodyPr>
          <a:lstStyle/>
          <a:p>
            <a:pPr algn="ctr"/>
            <a:r>
              <a:rPr lang="fr-FR" sz="1200" dirty="0" smtClean="0">
                <a:solidFill>
                  <a:srgbClr val="FF0000"/>
                </a:solidFill>
              </a:rPr>
              <a:t>1 x CO2</a:t>
            </a:r>
            <a:endParaRPr lang="fr-FR" sz="1200" dirty="0">
              <a:solidFill>
                <a:srgbClr val="FF0000"/>
              </a:solidFill>
            </a:endParaRPr>
          </a:p>
        </p:txBody>
      </p:sp>
      <p:sp>
        <p:nvSpPr>
          <p:cNvPr id="38" name="ZoneTexte 37"/>
          <p:cNvSpPr txBox="1"/>
          <p:nvPr/>
        </p:nvSpPr>
        <p:spPr>
          <a:xfrm>
            <a:off x="5681130" y="5906700"/>
            <a:ext cx="855133" cy="276999"/>
          </a:xfrm>
          <a:prstGeom prst="rect">
            <a:avLst/>
          </a:prstGeom>
          <a:noFill/>
        </p:spPr>
        <p:txBody>
          <a:bodyPr wrap="square" rtlCol="0">
            <a:spAutoFit/>
          </a:bodyPr>
          <a:lstStyle/>
          <a:p>
            <a:pPr algn="ctr"/>
            <a:r>
              <a:rPr lang="fr-FR" sz="1200" dirty="0" smtClean="0">
                <a:solidFill>
                  <a:srgbClr val="FF0000"/>
                </a:solidFill>
              </a:rPr>
              <a:t>2 x CO2</a:t>
            </a:r>
            <a:endParaRPr lang="fr-FR" sz="1200" dirty="0">
              <a:solidFill>
                <a:srgbClr val="FF0000"/>
              </a:solidFill>
            </a:endParaRPr>
          </a:p>
        </p:txBody>
      </p:sp>
      <p:sp>
        <p:nvSpPr>
          <p:cNvPr id="39" name="ZoneTexte 38"/>
          <p:cNvSpPr txBox="1"/>
          <p:nvPr/>
        </p:nvSpPr>
        <p:spPr>
          <a:xfrm>
            <a:off x="7171264" y="5906700"/>
            <a:ext cx="855133" cy="276999"/>
          </a:xfrm>
          <a:prstGeom prst="rect">
            <a:avLst/>
          </a:prstGeom>
          <a:noFill/>
        </p:spPr>
        <p:txBody>
          <a:bodyPr wrap="square" rtlCol="0">
            <a:spAutoFit/>
          </a:bodyPr>
          <a:lstStyle/>
          <a:p>
            <a:pPr algn="ctr"/>
            <a:r>
              <a:rPr lang="fr-FR" sz="1200" dirty="0">
                <a:solidFill>
                  <a:srgbClr val="FF0000"/>
                </a:solidFill>
              </a:rPr>
              <a:t>4</a:t>
            </a:r>
            <a:r>
              <a:rPr lang="fr-FR" sz="1200" dirty="0" smtClean="0">
                <a:solidFill>
                  <a:srgbClr val="FF0000"/>
                </a:solidFill>
              </a:rPr>
              <a:t> x CO2</a:t>
            </a:r>
            <a:endParaRPr lang="fr-FR" sz="1200" dirty="0">
              <a:solidFill>
                <a:srgbClr val="FF0000"/>
              </a:solidFill>
            </a:endParaRPr>
          </a:p>
        </p:txBody>
      </p:sp>
      <p:sp>
        <p:nvSpPr>
          <p:cNvPr id="40" name="ZoneTexte 39"/>
          <p:cNvSpPr txBox="1"/>
          <p:nvPr/>
        </p:nvSpPr>
        <p:spPr>
          <a:xfrm>
            <a:off x="6451597" y="5906700"/>
            <a:ext cx="855133" cy="276999"/>
          </a:xfrm>
          <a:prstGeom prst="rect">
            <a:avLst/>
          </a:prstGeom>
          <a:noFill/>
        </p:spPr>
        <p:txBody>
          <a:bodyPr wrap="square" rtlCol="0">
            <a:spAutoFit/>
          </a:bodyPr>
          <a:lstStyle/>
          <a:p>
            <a:pPr algn="ctr"/>
            <a:r>
              <a:rPr lang="fr-FR" sz="1200" dirty="0" smtClean="0">
                <a:solidFill>
                  <a:srgbClr val="FF0000"/>
                </a:solidFill>
              </a:rPr>
              <a:t>3 x CO2</a:t>
            </a:r>
            <a:endParaRPr lang="fr-FR" sz="1200" dirty="0">
              <a:solidFill>
                <a:srgbClr val="FF0000"/>
              </a:solidFill>
            </a:endParaRPr>
          </a:p>
        </p:txBody>
      </p:sp>
      <p:cxnSp>
        <p:nvCxnSpPr>
          <p:cNvPr id="32" name="Connecteur droit avec flèche 31"/>
          <p:cNvCxnSpPr/>
          <p:nvPr/>
        </p:nvCxnSpPr>
        <p:spPr>
          <a:xfrm>
            <a:off x="8229601" y="1684867"/>
            <a:ext cx="0" cy="1303866"/>
          </a:xfrm>
          <a:prstGeom prst="straightConnector1">
            <a:avLst/>
          </a:prstGeom>
          <a:ln>
            <a:solidFill>
              <a:srgbClr val="15B13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6" name="Connecteur droit avec flèche 45"/>
          <p:cNvCxnSpPr/>
          <p:nvPr/>
        </p:nvCxnSpPr>
        <p:spPr>
          <a:xfrm>
            <a:off x="8525933" y="1600200"/>
            <a:ext cx="0" cy="533400"/>
          </a:xfrm>
          <a:prstGeom prst="straightConnector1">
            <a:avLst/>
          </a:prstGeom>
          <a:ln>
            <a:solidFill>
              <a:srgbClr val="EC1E04"/>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7" name="ZoneTexte 46"/>
          <p:cNvSpPr txBox="1"/>
          <p:nvPr/>
        </p:nvSpPr>
        <p:spPr>
          <a:xfrm rot="5400000">
            <a:off x="7828924" y="2209420"/>
            <a:ext cx="1109132" cy="307777"/>
          </a:xfrm>
          <a:prstGeom prst="rect">
            <a:avLst/>
          </a:prstGeom>
          <a:noFill/>
        </p:spPr>
        <p:txBody>
          <a:bodyPr wrap="square" rtlCol="0">
            <a:spAutoFit/>
          </a:bodyPr>
          <a:lstStyle/>
          <a:p>
            <a:r>
              <a:rPr lang="fr-FR" sz="1400" dirty="0" err="1" smtClean="0">
                <a:solidFill>
                  <a:schemeClr val="bg1"/>
                </a:solidFill>
              </a:rPr>
              <a:t>Uncoupled</a:t>
            </a:r>
            <a:endParaRPr lang="fr-FR" sz="1400" dirty="0">
              <a:solidFill>
                <a:schemeClr val="bg1"/>
              </a:solidFill>
            </a:endParaRPr>
          </a:p>
        </p:txBody>
      </p:sp>
      <p:sp>
        <p:nvSpPr>
          <p:cNvPr id="48" name="ZoneTexte 47"/>
          <p:cNvSpPr txBox="1"/>
          <p:nvPr/>
        </p:nvSpPr>
        <p:spPr>
          <a:xfrm rot="5400000">
            <a:off x="8293888" y="1709336"/>
            <a:ext cx="862494" cy="307777"/>
          </a:xfrm>
          <a:prstGeom prst="rect">
            <a:avLst/>
          </a:prstGeom>
          <a:noFill/>
        </p:spPr>
        <p:txBody>
          <a:bodyPr wrap="square" rtlCol="0">
            <a:spAutoFit/>
          </a:bodyPr>
          <a:lstStyle/>
          <a:p>
            <a:r>
              <a:rPr lang="fr-FR" sz="1400" dirty="0" err="1" smtClean="0">
                <a:solidFill>
                  <a:schemeClr val="bg1"/>
                </a:solidFill>
              </a:rPr>
              <a:t>Coupled</a:t>
            </a:r>
            <a:endParaRPr lang="fr-FR" sz="1400" dirty="0">
              <a:solidFill>
                <a:schemeClr val="bg1"/>
              </a:solidFill>
            </a:endParaRPr>
          </a:p>
        </p:txBody>
      </p:sp>
      <p:cxnSp>
        <p:nvCxnSpPr>
          <p:cNvPr id="49" name="Connecteur droit avec flèche 48"/>
          <p:cNvCxnSpPr/>
          <p:nvPr/>
        </p:nvCxnSpPr>
        <p:spPr>
          <a:xfrm>
            <a:off x="8229601" y="4461933"/>
            <a:ext cx="0" cy="372534"/>
          </a:xfrm>
          <a:prstGeom prst="straightConnector1">
            <a:avLst/>
          </a:prstGeom>
          <a:ln>
            <a:solidFill>
              <a:srgbClr val="15B13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1" name="Connecteur droit avec flèche 50"/>
          <p:cNvCxnSpPr/>
          <p:nvPr/>
        </p:nvCxnSpPr>
        <p:spPr>
          <a:xfrm>
            <a:off x="8525933" y="4377267"/>
            <a:ext cx="0" cy="270933"/>
          </a:xfrm>
          <a:prstGeom prst="straightConnector1">
            <a:avLst/>
          </a:prstGeom>
          <a:ln>
            <a:solidFill>
              <a:srgbClr val="EC1E04"/>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4" name="ZoneTexte 53"/>
          <p:cNvSpPr txBox="1"/>
          <p:nvPr/>
        </p:nvSpPr>
        <p:spPr>
          <a:xfrm rot="5400000">
            <a:off x="7862791" y="4549332"/>
            <a:ext cx="1109132" cy="307777"/>
          </a:xfrm>
          <a:prstGeom prst="rect">
            <a:avLst/>
          </a:prstGeom>
          <a:noFill/>
        </p:spPr>
        <p:txBody>
          <a:bodyPr wrap="square" rtlCol="0">
            <a:spAutoFit/>
          </a:bodyPr>
          <a:lstStyle/>
          <a:p>
            <a:r>
              <a:rPr lang="fr-FR" sz="1400" dirty="0" err="1" smtClean="0">
                <a:solidFill>
                  <a:schemeClr val="bg1"/>
                </a:solidFill>
              </a:rPr>
              <a:t>Uncoupled</a:t>
            </a:r>
            <a:endParaRPr lang="fr-FR" sz="1400" dirty="0">
              <a:solidFill>
                <a:schemeClr val="bg1"/>
              </a:solidFill>
            </a:endParaRPr>
          </a:p>
        </p:txBody>
      </p:sp>
      <p:sp>
        <p:nvSpPr>
          <p:cNvPr id="55" name="ZoneTexte 54"/>
          <p:cNvSpPr txBox="1"/>
          <p:nvPr/>
        </p:nvSpPr>
        <p:spPr>
          <a:xfrm rot="5400000">
            <a:off x="8293888" y="4415548"/>
            <a:ext cx="862494" cy="307777"/>
          </a:xfrm>
          <a:prstGeom prst="rect">
            <a:avLst/>
          </a:prstGeom>
          <a:noFill/>
        </p:spPr>
        <p:txBody>
          <a:bodyPr wrap="square" rtlCol="0">
            <a:spAutoFit/>
          </a:bodyPr>
          <a:lstStyle/>
          <a:p>
            <a:r>
              <a:rPr lang="fr-FR" sz="1400" dirty="0" err="1" smtClean="0">
                <a:solidFill>
                  <a:schemeClr val="bg1"/>
                </a:solidFill>
              </a:rPr>
              <a:t>Coupled</a:t>
            </a:r>
            <a:endParaRPr lang="fr-FR" sz="1400" dirty="0">
              <a:solidFill>
                <a:schemeClr val="bg1"/>
              </a:solidFill>
            </a:endParaRPr>
          </a:p>
        </p:txBody>
      </p:sp>
      <p:sp>
        <p:nvSpPr>
          <p:cNvPr id="56" name="ZoneTexte 55"/>
          <p:cNvSpPr txBox="1"/>
          <p:nvPr/>
        </p:nvSpPr>
        <p:spPr>
          <a:xfrm>
            <a:off x="5588000" y="6307667"/>
            <a:ext cx="3166533" cy="369332"/>
          </a:xfrm>
          <a:prstGeom prst="rect">
            <a:avLst/>
          </a:prstGeom>
          <a:noFill/>
        </p:spPr>
        <p:txBody>
          <a:bodyPr wrap="square" rtlCol="0">
            <a:spAutoFit/>
          </a:bodyPr>
          <a:lstStyle/>
          <a:p>
            <a:endParaRPr lang="fr-FR" dirty="0"/>
          </a:p>
        </p:txBody>
      </p:sp>
      <p:sp>
        <p:nvSpPr>
          <p:cNvPr id="57" name="ZoneTexte 56"/>
          <p:cNvSpPr txBox="1"/>
          <p:nvPr/>
        </p:nvSpPr>
        <p:spPr>
          <a:xfrm>
            <a:off x="209158" y="6396799"/>
            <a:ext cx="8740109" cy="461665"/>
          </a:xfrm>
          <a:prstGeom prst="rect">
            <a:avLst/>
          </a:prstGeom>
          <a:noFill/>
        </p:spPr>
        <p:txBody>
          <a:bodyPr wrap="square" rtlCol="0">
            <a:spAutoFit/>
          </a:bodyPr>
          <a:lstStyle/>
          <a:p>
            <a:r>
              <a:rPr lang="fr-FR" sz="1200" dirty="0" smtClean="0">
                <a:solidFill>
                  <a:srgbClr val="FFFFFF"/>
                </a:solidFill>
                <a:latin typeface="Calibri"/>
                <a:cs typeface="Calibri"/>
              </a:rPr>
              <a:t>Importante </a:t>
            </a:r>
            <a:r>
              <a:rPr lang="fr-FR" sz="1200" dirty="0" err="1">
                <a:solidFill>
                  <a:srgbClr val="FFFFFF"/>
                </a:solidFill>
                <a:latin typeface="Calibri"/>
                <a:cs typeface="Calibri"/>
              </a:rPr>
              <a:t>u</a:t>
            </a:r>
            <a:r>
              <a:rPr lang="fr-FR" sz="1200" dirty="0" err="1" smtClean="0">
                <a:solidFill>
                  <a:srgbClr val="FFFFFF"/>
                </a:solidFill>
                <a:latin typeface="Calibri"/>
                <a:cs typeface="Calibri"/>
              </a:rPr>
              <a:t>ncertainties</a:t>
            </a:r>
            <a:r>
              <a:rPr lang="fr-FR" sz="1200" dirty="0" smtClean="0">
                <a:solidFill>
                  <a:srgbClr val="FFFFFF"/>
                </a:solidFill>
                <a:latin typeface="Calibri"/>
                <a:cs typeface="Calibri"/>
              </a:rPr>
              <a:t> </a:t>
            </a:r>
            <a:r>
              <a:rPr lang="fr-FR" sz="1200" dirty="0" err="1" smtClean="0">
                <a:solidFill>
                  <a:srgbClr val="FFFFFF"/>
                </a:solidFill>
                <a:latin typeface="Calibri"/>
                <a:cs typeface="Calibri"/>
              </a:rPr>
              <a:t>related</a:t>
            </a:r>
            <a:r>
              <a:rPr lang="fr-FR" sz="1200" dirty="0" smtClean="0">
                <a:solidFill>
                  <a:srgbClr val="FFFFFF"/>
                </a:solidFill>
                <a:latin typeface="Calibri"/>
                <a:cs typeface="Calibri"/>
              </a:rPr>
              <a:t> to the land </a:t>
            </a:r>
            <a:r>
              <a:rPr lang="fr-FR" sz="1200" dirty="0" err="1" smtClean="0">
                <a:solidFill>
                  <a:srgbClr val="FFFFFF"/>
                </a:solidFill>
                <a:latin typeface="Calibri"/>
                <a:cs typeface="Calibri"/>
              </a:rPr>
              <a:t>carbon</a:t>
            </a:r>
            <a:r>
              <a:rPr lang="fr-FR" sz="1200" dirty="0" smtClean="0">
                <a:solidFill>
                  <a:srgbClr val="FFFFFF"/>
                </a:solidFill>
                <a:latin typeface="Calibri"/>
                <a:cs typeface="Calibri"/>
              </a:rPr>
              <a:t> cycle </a:t>
            </a:r>
            <a:r>
              <a:rPr lang="fr-FR" sz="1200" dirty="0" err="1" smtClean="0">
                <a:solidFill>
                  <a:srgbClr val="FFFFFF"/>
                </a:solidFill>
                <a:latin typeface="Calibri"/>
                <a:cs typeface="Calibri"/>
              </a:rPr>
              <a:t>modelling</a:t>
            </a:r>
            <a:r>
              <a:rPr lang="fr-FR" sz="1200" dirty="0" smtClean="0">
                <a:solidFill>
                  <a:srgbClr val="FFFFFF"/>
                </a:solidFill>
                <a:latin typeface="Calibri"/>
                <a:cs typeface="Calibri"/>
              </a:rPr>
              <a:t> (</a:t>
            </a:r>
            <a:r>
              <a:rPr lang="fr-FR" sz="1200" dirty="0" err="1" smtClean="0">
                <a:solidFill>
                  <a:srgbClr val="FFFFFF"/>
                </a:solidFill>
                <a:latin typeface="Calibri"/>
                <a:cs typeface="Calibri"/>
              </a:rPr>
              <a:t>e.g</a:t>
            </a:r>
            <a:r>
              <a:rPr lang="fr-FR" sz="1200" dirty="0" smtClean="0">
                <a:solidFill>
                  <a:srgbClr val="FFFFFF"/>
                </a:solidFill>
                <a:latin typeface="Calibri"/>
                <a:cs typeface="Calibri"/>
              </a:rPr>
              <a:t>. : IPCC, 2013 ; </a:t>
            </a:r>
            <a:r>
              <a:rPr lang="fr-FR" sz="1200" dirty="0" err="1" smtClean="0">
                <a:solidFill>
                  <a:srgbClr val="FFFFFF"/>
                </a:solidFill>
                <a:latin typeface="Calibri"/>
                <a:cs typeface="Calibri"/>
              </a:rPr>
              <a:t>Friedlingstein</a:t>
            </a:r>
            <a:r>
              <a:rPr lang="fr-FR" sz="1200" dirty="0" smtClean="0">
                <a:solidFill>
                  <a:srgbClr val="FFFFFF"/>
                </a:solidFill>
                <a:latin typeface="Calibri"/>
                <a:cs typeface="Calibri"/>
              </a:rPr>
              <a:t> et al., 2014) =&gt; </a:t>
            </a:r>
            <a:r>
              <a:rPr lang="fr-FR" sz="1200" dirty="0" err="1" smtClean="0">
                <a:solidFill>
                  <a:srgbClr val="FFFFFF"/>
                </a:solidFill>
                <a:latin typeface="Calibri"/>
                <a:cs typeface="Calibri"/>
              </a:rPr>
              <a:t>Emerging</a:t>
            </a:r>
            <a:r>
              <a:rPr lang="fr-FR" sz="1200" dirty="0" smtClean="0">
                <a:solidFill>
                  <a:srgbClr val="FFFFFF"/>
                </a:solidFill>
                <a:latin typeface="Calibri"/>
                <a:cs typeface="Calibri"/>
              </a:rPr>
              <a:t> </a:t>
            </a:r>
            <a:r>
              <a:rPr lang="fr-FR" sz="1200" dirty="0" err="1" smtClean="0">
                <a:solidFill>
                  <a:srgbClr val="FFFFFF"/>
                </a:solidFill>
                <a:latin typeface="Calibri"/>
                <a:cs typeface="Calibri"/>
              </a:rPr>
              <a:t>constraint</a:t>
            </a:r>
            <a:r>
              <a:rPr lang="fr-FR" sz="1200" dirty="0" smtClean="0">
                <a:solidFill>
                  <a:srgbClr val="FFFFFF"/>
                </a:solidFill>
                <a:latin typeface="Calibri"/>
                <a:cs typeface="Calibri"/>
              </a:rPr>
              <a:t> (</a:t>
            </a:r>
            <a:r>
              <a:rPr lang="fr-FR" sz="1200" dirty="0" err="1" smtClean="0">
                <a:solidFill>
                  <a:srgbClr val="FFFFFF"/>
                </a:solidFill>
                <a:latin typeface="Calibri"/>
                <a:cs typeface="Calibri"/>
              </a:rPr>
              <a:t>e.g</a:t>
            </a:r>
            <a:r>
              <a:rPr lang="fr-FR" sz="1200" dirty="0" smtClean="0">
                <a:solidFill>
                  <a:srgbClr val="FFFFFF"/>
                </a:solidFill>
                <a:latin typeface="Calibri"/>
                <a:cs typeface="Calibri"/>
              </a:rPr>
              <a:t>. Hall and </a:t>
            </a:r>
            <a:r>
              <a:rPr lang="fr-FR" sz="1200" dirty="0" err="1" smtClean="0">
                <a:solidFill>
                  <a:srgbClr val="FFFFFF"/>
                </a:solidFill>
                <a:latin typeface="Calibri"/>
                <a:cs typeface="Calibri"/>
              </a:rPr>
              <a:t>Qu</a:t>
            </a:r>
            <a:r>
              <a:rPr lang="fr-FR" sz="1200" dirty="0" smtClean="0">
                <a:solidFill>
                  <a:srgbClr val="FFFFFF"/>
                </a:solidFill>
                <a:latin typeface="Calibri"/>
                <a:cs typeface="Calibri"/>
              </a:rPr>
              <a:t>, 2006 and Wenzel et al, 2014)</a:t>
            </a:r>
            <a:endParaRPr lang="fr-FR" sz="1200" dirty="0">
              <a:solidFill>
                <a:srgbClr val="FFFFFF"/>
              </a:solidFill>
              <a:latin typeface="Calibri"/>
              <a:cs typeface="Calibri"/>
            </a:endParaRPr>
          </a:p>
        </p:txBody>
      </p:sp>
    </p:spTree>
    <p:extLst>
      <p:ext uri="{BB962C8B-B14F-4D97-AF65-F5344CB8AC3E}">
        <p14:creationId xmlns:p14="http://schemas.microsoft.com/office/powerpoint/2010/main" val="40138390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6369"/>
            <a:ext cx="9143998" cy="342599"/>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8770" y="6369"/>
            <a:ext cx="9126461" cy="289823"/>
          </a:xfrm>
          <a:prstGeom prst="rect">
            <a:avLst/>
          </a:prstGeom>
          <a:noFill/>
          <a:ln>
            <a:noFill/>
            <a:prstDash val="dash"/>
          </a:ln>
        </p:spPr>
        <p:txBody>
          <a:bodyPr wrap="square" rtlCol="0">
            <a:spAutoFit/>
          </a:bodyPr>
          <a:lstStyle/>
          <a:p>
            <a:pPr algn="ctr">
              <a:lnSpc>
                <a:spcPct val="90000"/>
              </a:lnSpc>
            </a:pPr>
            <a:r>
              <a:rPr lang="en-US" sz="1400" dirty="0" smtClean="0">
                <a:solidFill>
                  <a:srgbClr val="FFFFFF"/>
                </a:solidFill>
                <a:latin typeface="Gill Sans"/>
                <a:cs typeface="Gill Sans"/>
              </a:rPr>
              <a:t>Essential Climate Variables</a:t>
            </a:r>
            <a:endParaRPr lang="en-US" sz="1400" dirty="0">
              <a:solidFill>
                <a:srgbClr val="FFFFFF"/>
              </a:solidFill>
              <a:latin typeface="Gill Sans"/>
              <a:cs typeface="Gill Sans"/>
            </a:endParaRPr>
          </a:p>
        </p:txBody>
      </p:sp>
      <p:sp>
        <p:nvSpPr>
          <p:cNvPr id="18" name="TextBox 30"/>
          <p:cNvSpPr txBox="1"/>
          <p:nvPr/>
        </p:nvSpPr>
        <p:spPr>
          <a:xfrm>
            <a:off x="1043407" y="490237"/>
            <a:ext cx="7057186" cy="338554"/>
          </a:xfrm>
          <a:prstGeom prst="rect">
            <a:avLst/>
          </a:prstGeom>
          <a:noFill/>
        </p:spPr>
        <p:txBody>
          <a:bodyPr wrap="square" rtlCol="0">
            <a:spAutoFit/>
          </a:bodyPr>
          <a:lstStyle/>
          <a:p>
            <a:pPr algn="ctr"/>
            <a:r>
              <a:rPr lang="en-US" sz="1600" dirty="0" smtClean="0">
                <a:solidFill>
                  <a:srgbClr val="FFFFFF"/>
                </a:solidFill>
                <a:latin typeface="Gill Sans"/>
                <a:cs typeface="Gill Sans"/>
              </a:rPr>
              <a:t>50 ECVs defined by GCOS / 13 provided by CCI</a:t>
            </a:r>
            <a:endParaRPr lang="en-US" sz="1100" i="1" dirty="0" smtClean="0">
              <a:solidFill>
                <a:srgbClr val="FFFFFF"/>
              </a:solidFill>
              <a:latin typeface="Gill Sans"/>
              <a:cs typeface="Gill Sans"/>
            </a:endParaRPr>
          </a:p>
        </p:txBody>
      </p:sp>
      <p:pic>
        <p:nvPicPr>
          <p:cNvPr id="19" name="Picture 4" descr="CCI.tiff"/>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81441" y="1117601"/>
            <a:ext cx="7381118" cy="4585640"/>
          </a:xfrm>
          <a:prstGeom prst="rect">
            <a:avLst/>
          </a:prstGeom>
        </p:spPr>
      </p:pic>
      <p:pic>
        <p:nvPicPr>
          <p:cNvPr id="7" name="Image 6" descr="41_digital_logo_grey_sign_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93" y="296192"/>
            <a:ext cx="1549400" cy="983967"/>
          </a:xfrm>
          <a:prstGeom prst="rect">
            <a:avLst/>
          </a:prstGeom>
        </p:spPr>
      </p:pic>
      <p:sp>
        <p:nvSpPr>
          <p:cNvPr id="3" name="Rectangle 2"/>
          <p:cNvSpPr/>
          <p:nvPr/>
        </p:nvSpPr>
        <p:spPr>
          <a:xfrm>
            <a:off x="7057185" y="1333500"/>
            <a:ext cx="1284707" cy="431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33258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6369"/>
            <a:ext cx="9143998" cy="342599"/>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8770" y="6369"/>
            <a:ext cx="9126461" cy="289823"/>
          </a:xfrm>
          <a:prstGeom prst="rect">
            <a:avLst/>
          </a:prstGeom>
          <a:noFill/>
          <a:ln>
            <a:noFill/>
            <a:prstDash val="dash"/>
          </a:ln>
        </p:spPr>
        <p:txBody>
          <a:bodyPr wrap="square" rtlCol="0">
            <a:spAutoFit/>
          </a:bodyPr>
          <a:lstStyle/>
          <a:p>
            <a:pPr algn="ctr">
              <a:lnSpc>
                <a:spcPct val="90000"/>
              </a:lnSpc>
            </a:pPr>
            <a:r>
              <a:rPr lang="en-US" sz="1400" dirty="0" smtClean="0">
                <a:solidFill>
                  <a:srgbClr val="FFFFFF"/>
                </a:solidFill>
                <a:latin typeface="Gill Sans"/>
                <a:cs typeface="Gill Sans"/>
              </a:rPr>
              <a:t>Essential Climate Variables</a:t>
            </a:r>
            <a:endParaRPr lang="en-US" sz="1400" dirty="0">
              <a:solidFill>
                <a:srgbClr val="FFFFFF"/>
              </a:solidFill>
              <a:latin typeface="Gill Sans"/>
              <a:cs typeface="Gill Sans"/>
            </a:endParaRPr>
          </a:p>
        </p:txBody>
      </p:sp>
      <p:sp>
        <p:nvSpPr>
          <p:cNvPr id="18" name="TextBox 30"/>
          <p:cNvSpPr txBox="1"/>
          <p:nvPr/>
        </p:nvSpPr>
        <p:spPr>
          <a:xfrm>
            <a:off x="1043407" y="490237"/>
            <a:ext cx="7057186" cy="338554"/>
          </a:xfrm>
          <a:prstGeom prst="rect">
            <a:avLst/>
          </a:prstGeom>
          <a:noFill/>
        </p:spPr>
        <p:txBody>
          <a:bodyPr wrap="square" rtlCol="0">
            <a:spAutoFit/>
          </a:bodyPr>
          <a:lstStyle/>
          <a:p>
            <a:pPr algn="ctr"/>
            <a:r>
              <a:rPr lang="en-US" sz="1600" dirty="0" smtClean="0">
                <a:solidFill>
                  <a:srgbClr val="FFFFFF"/>
                </a:solidFill>
                <a:latin typeface="Gill Sans"/>
                <a:cs typeface="Gill Sans"/>
              </a:rPr>
              <a:t>50 ECVs defined by GCOS / 13 provided by CCI</a:t>
            </a:r>
            <a:endParaRPr lang="en-US" sz="1100" i="1" dirty="0" smtClean="0">
              <a:solidFill>
                <a:srgbClr val="FFFFFF"/>
              </a:solidFill>
              <a:latin typeface="Gill Sans"/>
              <a:cs typeface="Gill Sans"/>
            </a:endParaRPr>
          </a:p>
        </p:txBody>
      </p:sp>
      <p:pic>
        <p:nvPicPr>
          <p:cNvPr id="19" name="Picture 4" descr="CCI.tiff"/>
          <p:cNvPicPr>
            <a:picLocks noChangeAspect="1"/>
          </p:cNvPicPr>
          <p:nvPr/>
        </p:nvPicPr>
        <p:blipFill>
          <a:blip r:embed="rId3">
            <a:clrChange>
              <a:clrFrom>
                <a:srgbClr val="000000"/>
              </a:clrFrom>
              <a:clrTo>
                <a:srgbClr val="000000">
                  <a:alpha val="0"/>
                </a:srgbClr>
              </a:clrTo>
            </a:clrChange>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81441" y="1117601"/>
            <a:ext cx="7381118" cy="4585640"/>
          </a:xfrm>
          <a:prstGeom prst="rect">
            <a:avLst/>
          </a:prstGeom>
        </p:spPr>
      </p:pic>
      <p:pic>
        <p:nvPicPr>
          <p:cNvPr id="7" name="Image 6" descr="41_digital_logo_grey_sign_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93" y="296192"/>
            <a:ext cx="1549400" cy="983967"/>
          </a:xfrm>
          <a:prstGeom prst="rect">
            <a:avLst/>
          </a:prstGeom>
        </p:spPr>
      </p:pic>
      <p:sp>
        <p:nvSpPr>
          <p:cNvPr id="3" name="Rectangle 2"/>
          <p:cNvSpPr/>
          <p:nvPr/>
        </p:nvSpPr>
        <p:spPr>
          <a:xfrm>
            <a:off x="7122692" y="1244600"/>
            <a:ext cx="1284707" cy="431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Picture 4" descr="CCI.tiff"/>
          <p:cNvPicPr>
            <a:picLocks noChangeAspect="1"/>
          </p:cNvPicPr>
          <p:nvPr/>
        </p:nvPicPr>
        <p:blipFill rotWithShape="1">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74949" t="36834" r="9910" b="52364"/>
          <a:stretch/>
        </p:blipFill>
        <p:spPr>
          <a:xfrm>
            <a:off x="6401363" y="2675158"/>
            <a:ext cx="1849060" cy="81947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9" name="Picture 4" descr="CCI.tiff"/>
          <p:cNvPicPr>
            <a:picLocks noChangeAspect="1"/>
          </p:cNvPicPr>
          <p:nvPr/>
        </p:nvPicPr>
        <p:blipFill rotWithShape="1">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45870" t="86686" r="41225" b="4175"/>
          <a:stretch/>
        </p:blipFill>
        <p:spPr>
          <a:xfrm>
            <a:off x="3924299" y="5126639"/>
            <a:ext cx="1636361" cy="720000"/>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4" name="Rectangle 3"/>
          <p:cNvSpPr/>
          <p:nvPr/>
        </p:nvSpPr>
        <p:spPr>
          <a:xfrm>
            <a:off x="6769100" y="4272298"/>
            <a:ext cx="1493459" cy="14309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Picture 4" descr="CCI.tiff"/>
          <p:cNvPicPr>
            <a:picLocks noChangeAspect="1"/>
          </p:cNvPicPr>
          <p:nvPr/>
        </p:nvPicPr>
        <p:blipFill rotWithShape="1">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8683" t="72007" r="23331" b="19131"/>
          <a:stretch/>
        </p:blipFill>
        <p:spPr>
          <a:xfrm>
            <a:off x="5952068" y="4272298"/>
            <a:ext cx="1044209" cy="720000"/>
          </a:xfrm>
          <a:prstGeom prst="rect">
            <a:avLst/>
          </a:prstGeom>
        </p:spPr>
      </p:pic>
      <p:sp>
        <p:nvSpPr>
          <p:cNvPr id="16" name="Rectangle 15"/>
          <p:cNvSpPr/>
          <p:nvPr/>
        </p:nvSpPr>
        <p:spPr>
          <a:xfrm>
            <a:off x="1043407" y="4864100"/>
            <a:ext cx="1331493" cy="8391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 name="ZoneTexte 16"/>
          <p:cNvSpPr txBox="1"/>
          <p:nvPr/>
        </p:nvSpPr>
        <p:spPr>
          <a:xfrm>
            <a:off x="4707469" y="5262890"/>
            <a:ext cx="579965"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fr-FR" sz="1400" dirty="0">
                <a:solidFill>
                  <a:schemeClr val="bg1"/>
                </a:solidFill>
              </a:rPr>
              <a:t>l</a:t>
            </a:r>
            <a:r>
              <a:rPr lang="fr-FR" sz="1400" dirty="0" smtClean="0">
                <a:solidFill>
                  <a:schemeClr val="bg1"/>
                </a:solidFill>
              </a:rPr>
              <a:t>and </a:t>
            </a:r>
          </a:p>
          <a:p>
            <a:r>
              <a:rPr lang="fr-FR" sz="1400" dirty="0" err="1" smtClean="0">
                <a:solidFill>
                  <a:schemeClr val="bg1"/>
                </a:solidFill>
              </a:rPr>
              <a:t>cover</a:t>
            </a:r>
            <a:endParaRPr lang="fr-FR" sz="1400" dirty="0" smtClean="0">
              <a:solidFill>
                <a:schemeClr val="bg1"/>
              </a:solidFill>
            </a:endParaRPr>
          </a:p>
        </p:txBody>
      </p:sp>
      <p:pic>
        <p:nvPicPr>
          <p:cNvPr id="10" name="Picture 4" descr="CCI.tiff"/>
          <p:cNvPicPr>
            <a:picLocks noChangeAspect="1"/>
          </p:cNvPicPr>
          <p:nvPr/>
        </p:nvPicPr>
        <p:blipFill rotWithShape="1">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9340" t="83639" r="28149" b="9698"/>
          <a:stretch/>
        </p:blipFill>
        <p:spPr>
          <a:xfrm>
            <a:off x="5245099" y="4983241"/>
            <a:ext cx="1636107" cy="541259"/>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21" name="ZoneTexte 20"/>
          <p:cNvSpPr txBox="1"/>
          <p:nvPr/>
        </p:nvSpPr>
        <p:spPr>
          <a:xfrm>
            <a:off x="5841644" y="5001280"/>
            <a:ext cx="927456"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fr-FR" sz="1400" dirty="0" err="1">
                <a:solidFill>
                  <a:schemeClr val="bg1"/>
                </a:solidFill>
              </a:rPr>
              <a:t>s</a:t>
            </a:r>
            <a:r>
              <a:rPr lang="fr-FR" sz="1400" dirty="0" err="1" smtClean="0">
                <a:solidFill>
                  <a:schemeClr val="bg1"/>
                </a:solidFill>
              </a:rPr>
              <a:t>oil</a:t>
            </a:r>
            <a:r>
              <a:rPr lang="fr-FR" sz="1400" dirty="0" smtClean="0">
                <a:solidFill>
                  <a:schemeClr val="bg1"/>
                </a:solidFill>
              </a:rPr>
              <a:t> </a:t>
            </a:r>
            <a:r>
              <a:rPr lang="fr-FR" sz="1400" dirty="0" err="1" smtClean="0">
                <a:solidFill>
                  <a:schemeClr val="bg1"/>
                </a:solidFill>
              </a:rPr>
              <a:t>moisture</a:t>
            </a:r>
            <a:endParaRPr lang="fr-FR" sz="1400" dirty="0" smtClean="0">
              <a:solidFill>
                <a:schemeClr val="bg1"/>
              </a:solidFill>
            </a:endParaRPr>
          </a:p>
        </p:txBody>
      </p:sp>
      <p:sp>
        <p:nvSpPr>
          <p:cNvPr id="22" name="ZoneTexte 21"/>
          <p:cNvSpPr txBox="1"/>
          <p:nvPr/>
        </p:nvSpPr>
        <p:spPr>
          <a:xfrm>
            <a:off x="6511434" y="4445910"/>
            <a:ext cx="579965"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err="1" smtClean="0">
                <a:solidFill>
                  <a:schemeClr val="bg1"/>
                </a:solidFill>
              </a:rPr>
              <a:t>fire</a:t>
            </a:r>
            <a:endParaRPr lang="fr-FR" sz="1400" dirty="0" smtClean="0">
              <a:solidFill>
                <a:schemeClr val="bg1"/>
              </a:solidFill>
            </a:endParaRPr>
          </a:p>
        </p:txBody>
      </p:sp>
      <p:sp>
        <p:nvSpPr>
          <p:cNvPr id="23" name="ZoneTexte 22"/>
          <p:cNvSpPr txBox="1"/>
          <p:nvPr/>
        </p:nvSpPr>
        <p:spPr>
          <a:xfrm>
            <a:off x="7035910" y="2742894"/>
            <a:ext cx="1064683"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err="1">
                <a:solidFill>
                  <a:schemeClr val="bg1"/>
                </a:solidFill>
              </a:rPr>
              <a:t>g</a:t>
            </a:r>
            <a:r>
              <a:rPr lang="fr-FR" sz="1400" dirty="0" err="1" smtClean="0">
                <a:solidFill>
                  <a:schemeClr val="bg1"/>
                </a:solidFill>
              </a:rPr>
              <a:t>reenhouse</a:t>
            </a:r>
            <a:r>
              <a:rPr lang="fr-FR" sz="1400" dirty="0" smtClean="0">
                <a:solidFill>
                  <a:schemeClr val="bg1"/>
                </a:solidFill>
              </a:rPr>
              <a:t> </a:t>
            </a:r>
            <a:r>
              <a:rPr lang="fr-FR" sz="1400" dirty="0" err="1" smtClean="0">
                <a:solidFill>
                  <a:schemeClr val="bg1"/>
                </a:solidFill>
              </a:rPr>
              <a:t>gases</a:t>
            </a:r>
            <a:endParaRPr lang="fr-FR" sz="1400" dirty="0" smtClean="0">
              <a:solidFill>
                <a:schemeClr val="bg1"/>
              </a:solidFill>
            </a:endParaRPr>
          </a:p>
        </p:txBody>
      </p:sp>
    </p:spTree>
    <p:extLst>
      <p:ext uri="{BB962C8B-B14F-4D97-AF65-F5344CB8AC3E}">
        <p14:creationId xmlns:p14="http://schemas.microsoft.com/office/powerpoint/2010/main" val="19180912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6369"/>
            <a:ext cx="9143998" cy="342599"/>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8770" y="6369"/>
            <a:ext cx="9126461" cy="289823"/>
          </a:xfrm>
          <a:prstGeom prst="rect">
            <a:avLst/>
          </a:prstGeom>
          <a:noFill/>
          <a:ln>
            <a:noFill/>
            <a:prstDash val="dash"/>
          </a:ln>
        </p:spPr>
        <p:txBody>
          <a:bodyPr wrap="square" rtlCol="0">
            <a:spAutoFit/>
          </a:bodyPr>
          <a:lstStyle/>
          <a:p>
            <a:pPr algn="ctr">
              <a:lnSpc>
                <a:spcPct val="90000"/>
              </a:lnSpc>
            </a:pPr>
            <a:r>
              <a:rPr lang="en-US" sz="1400" dirty="0" smtClean="0">
                <a:solidFill>
                  <a:srgbClr val="FFFFFF"/>
                </a:solidFill>
                <a:latin typeface="Gill Sans"/>
                <a:cs typeface="Gill Sans"/>
              </a:rPr>
              <a:t>Essential Climate Variables</a:t>
            </a:r>
            <a:endParaRPr lang="en-US" sz="1400" dirty="0">
              <a:solidFill>
                <a:srgbClr val="FFFFFF"/>
              </a:solidFill>
              <a:latin typeface="Gill Sans"/>
              <a:cs typeface="Gill Sans"/>
            </a:endParaRPr>
          </a:p>
        </p:txBody>
      </p:sp>
      <p:sp>
        <p:nvSpPr>
          <p:cNvPr id="18" name="TextBox 30"/>
          <p:cNvSpPr txBox="1"/>
          <p:nvPr/>
        </p:nvSpPr>
        <p:spPr>
          <a:xfrm>
            <a:off x="1043407" y="490237"/>
            <a:ext cx="7057186" cy="338554"/>
          </a:xfrm>
          <a:prstGeom prst="rect">
            <a:avLst/>
          </a:prstGeom>
          <a:noFill/>
        </p:spPr>
        <p:txBody>
          <a:bodyPr wrap="square" rtlCol="0">
            <a:spAutoFit/>
          </a:bodyPr>
          <a:lstStyle/>
          <a:p>
            <a:pPr algn="ctr"/>
            <a:r>
              <a:rPr lang="en-US" sz="1600" dirty="0" smtClean="0">
                <a:solidFill>
                  <a:srgbClr val="FFFFFF"/>
                </a:solidFill>
                <a:latin typeface="Gill Sans"/>
                <a:cs typeface="Gill Sans"/>
              </a:rPr>
              <a:t>50 ECVs defined by GCOS / 13 provided by CCI</a:t>
            </a:r>
            <a:endParaRPr lang="en-US" sz="1100" i="1" dirty="0" smtClean="0">
              <a:solidFill>
                <a:srgbClr val="FFFFFF"/>
              </a:solidFill>
              <a:latin typeface="Gill Sans"/>
              <a:cs typeface="Gill Sans"/>
            </a:endParaRPr>
          </a:p>
        </p:txBody>
      </p:sp>
      <p:pic>
        <p:nvPicPr>
          <p:cNvPr id="19" name="Picture 4" descr="CCI.tiff"/>
          <p:cNvPicPr>
            <a:picLocks noChangeAspect="1"/>
          </p:cNvPicPr>
          <p:nvPr/>
        </p:nvPicPr>
        <p:blipFill>
          <a:blip r:embed="rId3">
            <a:clrChange>
              <a:clrFrom>
                <a:srgbClr val="000000"/>
              </a:clrFrom>
              <a:clrTo>
                <a:srgbClr val="000000">
                  <a:alpha val="0"/>
                </a:srgbClr>
              </a:clrTo>
            </a:clrChange>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81441" y="1117601"/>
            <a:ext cx="7381118" cy="4585640"/>
          </a:xfrm>
          <a:prstGeom prst="rect">
            <a:avLst/>
          </a:prstGeom>
        </p:spPr>
      </p:pic>
      <p:pic>
        <p:nvPicPr>
          <p:cNvPr id="7" name="Image 6" descr="41_digital_logo_grey_sign_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893" y="296192"/>
            <a:ext cx="1549400" cy="983967"/>
          </a:xfrm>
          <a:prstGeom prst="rect">
            <a:avLst/>
          </a:prstGeom>
        </p:spPr>
      </p:pic>
      <p:sp>
        <p:nvSpPr>
          <p:cNvPr id="3" name="Rectangle 2"/>
          <p:cNvSpPr/>
          <p:nvPr/>
        </p:nvSpPr>
        <p:spPr>
          <a:xfrm>
            <a:off x="7122692" y="1244600"/>
            <a:ext cx="1284707" cy="431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Picture 4" descr="CCI.tiff"/>
          <p:cNvPicPr>
            <a:picLocks noChangeAspect="1"/>
          </p:cNvPicPr>
          <p:nvPr/>
        </p:nvPicPr>
        <p:blipFill rotWithShape="1">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74949" t="36834" r="9910" b="52364"/>
          <a:stretch/>
        </p:blipFill>
        <p:spPr>
          <a:xfrm>
            <a:off x="6401363" y="2675158"/>
            <a:ext cx="1849060" cy="81947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9" name="Picture 4" descr="CCI.tiff"/>
          <p:cNvPicPr>
            <a:picLocks noChangeAspect="1"/>
          </p:cNvPicPr>
          <p:nvPr/>
        </p:nvPicPr>
        <p:blipFill rotWithShape="1">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45870" t="86686" r="41225" b="4175"/>
          <a:stretch/>
        </p:blipFill>
        <p:spPr>
          <a:xfrm>
            <a:off x="3924299" y="5126639"/>
            <a:ext cx="1636361" cy="720000"/>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4" name="Rectangle 3"/>
          <p:cNvSpPr/>
          <p:nvPr/>
        </p:nvSpPr>
        <p:spPr>
          <a:xfrm>
            <a:off x="6769100" y="4272298"/>
            <a:ext cx="1493459" cy="14309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Picture 4" descr="CCI.tiff"/>
          <p:cNvPicPr>
            <a:picLocks noChangeAspect="1"/>
          </p:cNvPicPr>
          <p:nvPr/>
        </p:nvPicPr>
        <p:blipFill rotWithShape="1">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68683" t="72007" r="23331" b="19131"/>
          <a:stretch/>
        </p:blipFill>
        <p:spPr>
          <a:xfrm>
            <a:off x="5952068" y="4272298"/>
            <a:ext cx="1044209" cy="720000"/>
          </a:xfrm>
          <a:prstGeom prst="rect">
            <a:avLst/>
          </a:prstGeom>
        </p:spPr>
      </p:pic>
      <p:sp>
        <p:nvSpPr>
          <p:cNvPr id="16" name="Rectangle 15"/>
          <p:cNvSpPr/>
          <p:nvPr/>
        </p:nvSpPr>
        <p:spPr>
          <a:xfrm>
            <a:off x="1043407" y="4864100"/>
            <a:ext cx="1331493" cy="8391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 name="ZoneTexte 16"/>
          <p:cNvSpPr txBox="1"/>
          <p:nvPr/>
        </p:nvSpPr>
        <p:spPr>
          <a:xfrm>
            <a:off x="4707469" y="5262890"/>
            <a:ext cx="579965"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fr-FR" sz="1400" dirty="0">
                <a:solidFill>
                  <a:srgbClr val="008000"/>
                </a:solidFill>
              </a:rPr>
              <a:t>l</a:t>
            </a:r>
            <a:r>
              <a:rPr lang="fr-FR" sz="1400" dirty="0" smtClean="0">
                <a:solidFill>
                  <a:srgbClr val="008000"/>
                </a:solidFill>
              </a:rPr>
              <a:t>and </a:t>
            </a:r>
          </a:p>
          <a:p>
            <a:r>
              <a:rPr lang="fr-FR" sz="1400" dirty="0" err="1" smtClean="0">
                <a:solidFill>
                  <a:srgbClr val="008000"/>
                </a:solidFill>
              </a:rPr>
              <a:t>cover</a:t>
            </a:r>
            <a:endParaRPr lang="fr-FR" sz="1400" dirty="0" smtClean="0">
              <a:solidFill>
                <a:srgbClr val="008000"/>
              </a:solidFill>
            </a:endParaRPr>
          </a:p>
        </p:txBody>
      </p:sp>
      <p:pic>
        <p:nvPicPr>
          <p:cNvPr id="10" name="Picture 4" descr="CCI.tiff"/>
          <p:cNvPicPr>
            <a:picLocks noChangeAspect="1"/>
          </p:cNvPicPr>
          <p:nvPr/>
        </p:nvPicPr>
        <p:blipFill rotWithShape="1">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9340" t="83639" r="28149" b="9698"/>
          <a:stretch/>
        </p:blipFill>
        <p:spPr>
          <a:xfrm>
            <a:off x="5245099" y="4983241"/>
            <a:ext cx="1636107" cy="541259"/>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21" name="ZoneTexte 20"/>
          <p:cNvSpPr txBox="1"/>
          <p:nvPr/>
        </p:nvSpPr>
        <p:spPr>
          <a:xfrm>
            <a:off x="5841644" y="5001280"/>
            <a:ext cx="927456"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fr-FR" sz="1400" dirty="0" err="1">
                <a:solidFill>
                  <a:srgbClr val="3366FF"/>
                </a:solidFill>
              </a:rPr>
              <a:t>s</a:t>
            </a:r>
            <a:r>
              <a:rPr lang="fr-FR" sz="1400" dirty="0" err="1" smtClean="0">
                <a:solidFill>
                  <a:srgbClr val="3366FF"/>
                </a:solidFill>
              </a:rPr>
              <a:t>oil</a:t>
            </a:r>
            <a:r>
              <a:rPr lang="fr-FR" sz="1400" dirty="0" smtClean="0">
                <a:solidFill>
                  <a:srgbClr val="3366FF"/>
                </a:solidFill>
              </a:rPr>
              <a:t> </a:t>
            </a:r>
            <a:r>
              <a:rPr lang="fr-FR" sz="1400" dirty="0" err="1" smtClean="0">
                <a:solidFill>
                  <a:srgbClr val="3366FF"/>
                </a:solidFill>
              </a:rPr>
              <a:t>moisture</a:t>
            </a:r>
            <a:endParaRPr lang="fr-FR" sz="1400" dirty="0" smtClean="0">
              <a:solidFill>
                <a:srgbClr val="3366FF"/>
              </a:solidFill>
            </a:endParaRPr>
          </a:p>
        </p:txBody>
      </p:sp>
      <p:sp>
        <p:nvSpPr>
          <p:cNvPr id="22" name="ZoneTexte 21"/>
          <p:cNvSpPr txBox="1"/>
          <p:nvPr/>
        </p:nvSpPr>
        <p:spPr>
          <a:xfrm>
            <a:off x="6511434" y="4445910"/>
            <a:ext cx="579965"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err="1" smtClean="0">
                <a:solidFill>
                  <a:srgbClr val="FF6600"/>
                </a:solidFill>
              </a:rPr>
              <a:t>fire</a:t>
            </a:r>
            <a:endParaRPr lang="fr-FR" sz="1400" dirty="0" smtClean="0">
              <a:solidFill>
                <a:srgbClr val="FF6600"/>
              </a:solidFill>
            </a:endParaRPr>
          </a:p>
        </p:txBody>
      </p:sp>
      <p:sp>
        <p:nvSpPr>
          <p:cNvPr id="23" name="ZoneTexte 22"/>
          <p:cNvSpPr txBox="1"/>
          <p:nvPr/>
        </p:nvSpPr>
        <p:spPr>
          <a:xfrm>
            <a:off x="7035910" y="2742894"/>
            <a:ext cx="1064683"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err="1">
                <a:solidFill>
                  <a:srgbClr val="FFFF00"/>
                </a:solidFill>
              </a:rPr>
              <a:t>g</a:t>
            </a:r>
            <a:r>
              <a:rPr lang="fr-FR" sz="1400" dirty="0" err="1" smtClean="0">
                <a:solidFill>
                  <a:srgbClr val="FFFF00"/>
                </a:solidFill>
              </a:rPr>
              <a:t>reenhouse</a:t>
            </a:r>
            <a:r>
              <a:rPr lang="fr-FR" sz="1400" dirty="0" smtClean="0">
                <a:solidFill>
                  <a:srgbClr val="FFFF00"/>
                </a:solidFill>
              </a:rPr>
              <a:t> </a:t>
            </a:r>
            <a:r>
              <a:rPr lang="fr-FR" sz="1400" dirty="0" err="1" smtClean="0">
                <a:solidFill>
                  <a:srgbClr val="FFFF00"/>
                </a:solidFill>
              </a:rPr>
              <a:t>gases</a:t>
            </a:r>
            <a:endParaRPr lang="fr-FR" sz="1400" dirty="0" smtClean="0">
              <a:solidFill>
                <a:srgbClr val="FFFF00"/>
              </a:solidFill>
            </a:endParaRPr>
          </a:p>
        </p:txBody>
      </p:sp>
      <p:pic>
        <p:nvPicPr>
          <p:cNvPr id="20" name="Image 19" descr="test.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30" y="4889500"/>
            <a:ext cx="4292599" cy="2146300"/>
          </a:xfrm>
          <a:prstGeom prst="rect">
            <a:avLst/>
          </a:prstGeom>
        </p:spPr>
      </p:pic>
      <p:cxnSp>
        <p:nvCxnSpPr>
          <p:cNvPr id="8" name="Connecteur droit avec flèche 7"/>
          <p:cNvCxnSpPr/>
          <p:nvPr/>
        </p:nvCxnSpPr>
        <p:spPr>
          <a:xfrm>
            <a:off x="4114800" y="6451600"/>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4707469" y="6159500"/>
            <a:ext cx="4017431" cy="646331"/>
          </a:xfrm>
          <a:prstGeom prst="rect">
            <a:avLst/>
          </a:prstGeom>
          <a:noFill/>
        </p:spPr>
        <p:txBody>
          <a:bodyPr wrap="square" rtlCol="0">
            <a:spAutoFit/>
          </a:bodyPr>
          <a:lstStyle/>
          <a:p>
            <a:pPr algn="ctr"/>
            <a:r>
              <a:rPr lang="fr-FR" dirty="0" smtClean="0">
                <a:solidFill>
                  <a:schemeClr val="bg1"/>
                </a:solidFill>
              </a:rPr>
              <a:t>CCI </a:t>
            </a:r>
            <a:r>
              <a:rPr lang="fr-FR" dirty="0" err="1">
                <a:solidFill>
                  <a:schemeClr val="bg1"/>
                </a:solidFill>
              </a:rPr>
              <a:t>Soil</a:t>
            </a:r>
            <a:r>
              <a:rPr lang="fr-FR" dirty="0">
                <a:solidFill>
                  <a:schemeClr val="bg1"/>
                </a:solidFill>
              </a:rPr>
              <a:t> </a:t>
            </a:r>
            <a:r>
              <a:rPr lang="fr-FR" dirty="0" err="1">
                <a:solidFill>
                  <a:schemeClr val="bg1"/>
                </a:solidFill>
              </a:rPr>
              <a:t>moisture</a:t>
            </a:r>
            <a:r>
              <a:rPr lang="fr-FR" dirty="0">
                <a:solidFill>
                  <a:schemeClr val="bg1"/>
                </a:solidFill>
              </a:rPr>
              <a:t> </a:t>
            </a:r>
            <a:r>
              <a:rPr lang="fr-FR" dirty="0" err="1" smtClean="0">
                <a:solidFill>
                  <a:schemeClr val="bg1"/>
                </a:solidFill>
              </a:rPr>
              <a:t>presents</a:t>
            </a:r>
            <a:r>
              <a:rPr lang="fr-FR" dirty="0" smtClean="0">
                <a:solidFill>
                  <a:schemeClr val="bg1"/>
                </a:solidFill>
              </a:rPr>
              <a:t> the </a:t>
            </a:r>
            <a:r>
              <a:rPr lang="fr-FR" dirty="0" err="1" smtClean="0">
                <a:solidFill>
                  <a:schemeClr val="bg1"/>
                </a:solidFill>
              </a:rPr>
              <a:t>longest</a:t>
            </a:r>
            <a:r>
              <a:rPr lang="fr-FR" dirty="0" smtClean="0">
                <a:solidFill>
                  <a:schemeClr val="bg1"/>
                </a:solidFill>
              </a:rPr>
              <a:t> time </a:t>
            </a:r>
            <a:r>
              <a:rPr lang="fr-FR" dirty="0" err="1" smtClean="0">
                <a:solidFill>
                  <a:schemeClr val="bg1"/>
                </a:solidFill>
              </a:rPr>
              <a:t>series</a:t>
            </a:r>
            <a:endParaRPr lang="fr-FR" dirty="0">
              <a:solidFill>
                <a:schemeClr val="bg1"/>
              </a:solidFill>
            </a:endParaRPr>
          </a:p>
        </p:txBody>
      </p:sp>
    </p:spTree>
    <p:extLst>
      <p:ext uri="{BB962C8B-B14F-4D97-AF65-F5344CB8AC3E}">
        <p14:creationId xmlns:p14="http://schemas.microsoft.com/office/powerpoint/2010/main" val="13492607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4830</TotalTime>
  <Words>2736</Words>
  <Application>Microsoft Macintosh PowerPoint</Application>
  <PresentationFormat>Présentation à l'écran (4:3)</PresentationFormat>
  <Paragraphs>282</Paragraphs>
  <Slides>20</Slides>
  <Notes>17</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dc:creator>
  <cp:lastModifiedBy>Claire Magand</cp:lastModifiedBy>
  <cp:revision>213</cp:revision>
  <cp:lastPrinted>2016-03-13T18:33:16Z</cp:lastPrinted>
  <dcterms:created xsi:type="dcterms:W3CDTF">2016-02-12T10:40:57Z</dcterms:created>
  <dcterms:modified xsi:type="dcterms:W3CDTF">2016-03-15T10:31:20Z</dcterms:modified>
</cp:coreProperties>
</file>