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395" r:id="rId2"/>
    <p:sldId id="406" r:id="rId3"/>
    <p:sldId id="438" r:id="rId4"/>
    <p:sldId id="439" r:id="rId5"/>
    <p:sldId id="437" r:id="rId6"/>
    <p:sldId id="414" r:id="rId7"/>
    <p:sldId id="413" r:id="rId8"/>
    <p:sldId id="430" r:id="rId9"/>
    <p:sldId id="432" r:id="rId10"/>
    <p:sldId id="433" r:id="rId11"/>
    <p:sldId id="434" r:id="rId12"/>
    <p:sldId id="408" r:id="rId13"/>
    <p:sldId id="431" r:id="rId14"/>
    <p:sldId id="435" r:id="rId15"/>
    <p:sldId id="400" r:id="rId16"/>
    <p:sldId id="436" r:id="rId17"/>
    <p:sldId id="440" r:id="rId18"/>
    <p:sldId id="402" r:id="rId19"/>
    <p:sldId id="441" r:id="rId20"/>
    <p:sldId id="442" r:id="rId21"/>
    <p:sldId id="443" r:id="rId22"/>
    <p:sldId id="416" r:id="rId23"/>
    <p:sldId id="419" r:id="rId24"/>
    <p:sldId id="429" r:id="rId25"/>
  </p:sldIdLst>
  <p:sldSz cx="9906000" cy="6858000" type="A4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098DB"/>
    <a:srgbClr val="00549F"/>
    <a:srgbClr val="FFFFCC"/>
    <a:srgbClr val="FFFF99"/>
    <a:srgbClr val="FF0000"/>
    <a:srgbClr val="FDC82F"/>
    <a:srgbClr val="008000"/>
    <a:srgbClr val="CCFFCC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1" autoAdjust="0"/>
    <p:restoredTop sz="91111" autoAdjust="0"/>
  </p:normalViewPr>
  <p:slideViewPr>
    <p:cSldViewPr snapToGrid="0">
      <p:cViewPr>
        <p:scale>
          <a:sx n="106" d="100"/>
          <a:sy n="106" d="100"/>
        </p:scale>
        <p:origin x="-90" y="-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t" anchorCtr="0" compatLnSpc="1">
            <a:prstTxWarp prst="textNoShape">
              <a:avLst/>
            </a:prstTxWarp>
          </a:bodyPr>
          <a:lstStyle>
            <a:lvl1pPr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17" y="0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t" anchorCtr="0" compatLnSpc="1">
            <a:prstTxWarp prst="textNoShape">
              <a:avLst/>
            </a:prstTxWarp>
          </a:bodyPr>
          <a:lstStyle>
            <a:lvl1pPr algn="r"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5387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b" anchorCtr="0" compatLnSpc="1">
            <a:prstTxWarp prst="textNoShape">
              <a:avLst/>
            </a:prstTxWarp>
          </a:bodyPr>
          <a:lstStyle>
            <a:lvl1pPr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17" y="9495387"/>
            <a:ext cx="2975032" cy="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7" tIns="46143" rIns="92287" bIns="46143" numCol="1" anchor="b" anchorCtr="0" compatLnSpc="1">
            <a:prstTxWarp prst="textNoShape">
              <a:avLst/>
            </a:prstTxWarp>
          </a:bodyPr>
          <a:lstStyle>
            <a:lvl1pPr algn="r" defTabSz="922034">
              <a:defRPr sz="1200">
                <a:latin typeface="Arial" charset="0"/>
              </a:defRPr>
            </a:lvl1pPr>
          </a:lstStyle>
          <a:p>
            <a:pPr>
              <a:defRPr/>
            </a:pPr>
            <a:fld id="{EADE852A-7621-42A4-ADFC-8D49AD9009B6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9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812" cy="5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>
            <a:lvl1pPr defTabSz="890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5330" y="1"/>
            <a:ext cx="2946210" cy="5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>
            <a:lvl1pPr algn="r" defTabSz="890074">
              <a:defRPr sz="1200"/>
            </a:lvl1pPr>
          </a:lstStyle>
          <a:p>
            <a:pPr>
              <a:defRPr/>
            </a:pPr>
            <a:fld id="{BA970E28-C4AF-407A-BCDD-EFE4AF374BAA}" type="datetimeFigureOut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42950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3864" y="4763653"/>
            <a:ext cx="5083814" cy="44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7305"/>
            <a:ext cx="2947812" cy="4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b" anchorCtr="0" compatLnSpc="1">
            <a:prstTxWarp prst="textNoShape">
              <a:avLst/>
            </a:prstTxWarp>
          </a:bodyPr>
          <a:lstStyle>
            <a:lvl1pPr defTabSz="89007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5330" y="9527305"/>
            <a:ext cx="2946210" cy="4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932" tIns="44467" rIns="88932" bIns="44467" numCol="1" anchor="b" anchorCtr="0" compatLnSpc="1">
            <a:prstTxWarp prst="textNoShape">
              <a:avLst/>
            </a:prstTxWarp>
          </a:bodyPr>
          <a:lstStyle>
            <a:lvl1pPr algn="r" defTabSz="890074">
              <a:defRPr sz="1200"/>
            </a:lvl1pPr>
          </a:lstStyle>
          <a:p>
            <a:pPr>
              <a:defRPr/>
            </a:pPr>
            <a:fld id="{E9617734-7536-4187-BDDE-B3E0282E45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5" y="4354515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15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7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814" y="6300000"/>
            <a:ext cx="336206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52663" y="294939"/>
            <a:ext cx="8521551" cy="6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CCI CMUG Integration 6 Meeting</a:t>
            </a:r>
            <a:endParaRPr kumimoji="0" lang="it-IT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204716" y="2669704"/>
            <a:ext cx="934871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dirty="0" err="1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Ozone_cci</a:t>
            </a:r>
            <a:r>
              <a:rPr kumimoji="0" lang="en-US" sz="4000" b="1" i="0" u="none" strike="noStrike" kern="0" cap="none" spc="0" normalizeH="0" baseline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CRG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Results and Plans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fr-BE" sz="36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4976" y="4384722"/>
            <a:ext cx="8956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 Dameris (DLR),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P. Braesicke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M. van Weele (KNMI)</a:t>
            </a:r>
          </a:p>
          <a:p>
            <a:pPr algn="ctr"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leader: M. van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Roozendael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(BIRA)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8923" y="1459084"/>
            <a:ext cx="6498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Munich (LMU), Munich, Germany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14-16 March 2016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34800"/>
            <a:ext cx="68894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0" y="6300000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00" y="630000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3478" y="6300000"/>
            <a:ext cx="1079999" cy="540000"/>
          </a:xfrm>
          <a:prstGeom prst="rect">
            <a:avLst/>
          </a:prstGeom>
        </p:spPr>
      </p:pic>
      <p:pic>
        <p:nvPicPr>
          <p:cNvPr id="14" name="Grafik 13" descr="iasb_bir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000" y="633480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3500" y="1232040"/>
            <a:ext cx="943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Ozone Monitoring Experiment (GOME)-type total ozone-essential climate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(GTO-ECV) has been compiled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 GOME, SCIAMACHY, GOME-2, and (new) OMI (total: 1995-2014).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2268000"/>
            <a:ext cx="9144019" cy="36576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88000"/>
            <a:ext cx="870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CCM EMAC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8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3500" y="1232040"/>
            <a:ext cx="943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Ozone Monitoring Experiment (GOME)-type total ozone-essential climate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(GTO-ECV) has been compiled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 GOME, SCIAMACHY, GOME-2, and (new) OMI (total: 1995-2014).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2268000"/>
            <a:ext cx="9144019" cy="36576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88000"/>
            <a:ext cx="870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CCM EMAC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271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06"/>
          <a:stretch/>
        </p:blipFill>
        <p:spPr>
          <a:xfrm>
            <a:off x="123797" y="1341347"/>
            <a:ext cx="3683905" cy="324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" y="4541272"/>
            <a:ext cx="8880403" cy="229856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5021"/>
          <a:stretch/>
        </p:blipFill>
        <p:spPr>
          <a:xfrm>
            <a:off x="6088618" y="1332330"/>
            <a:ext cx="3791452" cy="32400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591863" y="1351005"/>
            <a:ext cx="271268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chemeClr val="tx2"/>
              </a:buClr>
              <a:buSzPct val="120000"/>
              <a:buNone/>
            </a:pPr>
            <a:r>
              <a:rPr lang="en-US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linear regression model: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aseline="-25000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 = A + B</a:t>
            </a:r>
            <a:r>
              <a:rPr lang="pt-BR" baseline="-25000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·m 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C·SF(m) 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pt-BR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D·QBO30(m)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E·QBO50(m)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F·MEI(m)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solidFill>
                  <a:srgbClr val="00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 X(m)</a:t>
            </a:r>
          </a:p>
          <a:p>
            <a:pPr marL="0" indent="0" algn="just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endParaRPr lang="en-GB" dirty="0" smtClean="0">
              <a:solidFill>
                <a:srgbClr val="0098DB"/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SzPct val="12000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Coldewey-Egbers et al., 2014 (GRL)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" y="288000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Ozone trend and variability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1995-2013</a:t>
            </a:r>
            <a:endParaRPr lang="en-GB" dirty="0"/>
          </a:p>
        </p:txBody>
      </p:sp>
      <p:pic>
        <p:nvPicPr>
          <p:cNvPr id="8" name="Grafik 7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318000"/>
            <a:ext cx="107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1" y="288000"/>
            <a:ext cx="8668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Evolution of the ozone layer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2328" r="2218" b="3244"/>
          <a:stretch/>
        </p:blipFill>
        <p:spPr>
          <a:xfrm>
            <a:off x="5322770" y="1876926"/>
            <a:ext cx="4350224" cy="30800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083" r="2348" b="2227"/>
          <a:stretch/>
        </p:blipFill>
        <p:spPr>
          <a:xfrm>
            <a:off x="459013" y="1366786"/>
            <a:ext cx="4392120" cy="46971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42706" y="1270542"/>
            <a:ext cx="271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Variation of EESC in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mid-latitudes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2100</a:t>
            </a:r>
            <a:endParaRPr lang="en-GB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8114082" y="55345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WMO, 2014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1" y="288000"/>
            <a:ext cx="867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Tropical ozone trend </a:t>
            </a: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(DLR together with FU Berlin)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1"/>
          <a:stretch/>
        </p:blipFill>
        <p:spPr>
          <a:xfrm>
            <a:off x="5006447" y="1183221"/>
            <a:ext cx="3345589" cy="567477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60875" y="3166692"/>
            <a:ext cx="4043751" cy="2723957"/>
            <a:chOff x="221401" y="2666192"/>
            <a:chExt cx="3609475" cy="231009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" t="8714" r="3124" b="3343"/>
            <a:stretch/>
          </p:blipFill>
          <p:spPr>
            <a:xfrm>
              <a:off x="221401" y="2839478"/>
              <a:ext cx="3609475" cy="2136809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796625" y="2666192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138812" y="6150534"/>
            <a:ext cx="2319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Meul et al., 2016 (GRL)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9" y="1326607"/>
            <a:ext cx="2345156" cy="168484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69400" y="3012705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WMO, 2014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" y="288000"/>
            <a:ext cx="8695764" cy="862012"/>
          </a:xfrm>
        </p:spPr>
        <p:txBody>
          <a:bodyPr/>
          <a:lstStyle/>
          <a:p>
            <a:r>
              <a:rPr lang="en-US" dirty="0" smtClean="0"/>
              <a:t>Annual cycle of total ozone</a:t>
            </a:r>
            <a:endParaRPr lang="en-US" dirty="0"/>
          </a:p>
        </p:txBody>
      </p:sp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8000"/>
            <a:ext cx="1079999" cy="540000"/>
          </a:xfrm>
          <a:prstGeom prst="rect">
            <a:avLst/>
          </a:prstGeom>
        </p:spPr>
      </p:pic>
      <p:grpSp>
        <p:nvGrpSpPr>
          <p:cNvPr id="10" name="Group 59"/>
          <p:cNvGrpSpPr/>
          <p:nvPr/>
        </p:nvGrpSpPr>
        <p:grpSpPr>
          <a:xfrm>
            <a:off x="535108" y="1355834"/>
            <a:ext cx="5598483" cy="4400627"/>
            <a:chOff x="0" y="0"/>
            <a:chExt cx="5598481" cy="4400625"/>
          </a:xfrm>
        </p:grpSpPr>
        <p:pic>
          <p:nvPicPr>
            <p:cNvPr id="30" name="o3_climEMAC90-crop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4432" y="0"/>
              <a:ext cx="2854049" cy="2176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o3_climERAI90-crop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54048" cy="2176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o3_climESACCI90-crop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224308"/>
              <a:ext cx="2854048" cy="2176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" name="pasted-image.png"/>
          <p:cNvPicPr/>
          <p:nvPr/>
        </p:nvPicPr>
        <p:blipFill>
          <a:blip r:embed="rId6">
            <a:extLst/>
          </a:blip>
          <a:srcRect l="4270" t="3450" r="4270" b="8674"/>
          <a:stretch>
            <a:fillRect/>
          </a:stretch>
        </p:blipFill>
        <p:spPr>
          <a:xfrm>
            <a:off x="3531929" y="4381268"/>
            <a:ext cx="3403253" cy="22681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64"/>
          <p:cNvSpPr/>
          <p:nvPr/>
        </p:nvSpPr>
        <p:spPr>
          <a:xfrm rot="16200000">
            <a:off x="2510873" y="5588194"/>
            <a:ext cx="496645" cy="1182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5104"/>
                </a:lnTo>
                <a:cubicBezTo>
                  <a:pt x="0" y="2911"/>
                  <a:pt x="4231" y="1134"/>
                  <a:pt x="9450" y="1134"/>
                </a:cubicBezTo>
                <a:lnTo>
                  <a:pt x="16200" y="1134"/>
                </a:lnTo>
                <a:lnTo>
                  <a:pt x="16200" y="0"/>
                </a:lnTo>
                <a:lnTo>
                  <a:pt x="21600" y="2268"/>
                </a:lnTo>
                <a:lnTo>
                  <a:pt x="16200" y="4536"/>
                </a:lnTo>
                <a:lnTo>
                  <a:pt x="16200" y="3402"/>
                </a:lnTo>
                <a:lnTo>
                  <a:pt x="9450" y="3402"/>
                </a:lnTo>
                <a:cubicBezTo>
                  <a:pt x="7213" y="3402"/>
                  <a:pt x="5400" y="4164"/>
                  <a:pt x="5400" y="5104"/>
                </a:cubicBezTo>
                <a:lnTo>
                  <a:pt x="5400" y="21600"/>
                </a:lnTo>
                <a:close/>
              </a:path>
            </a:pathLst>
          </a:custGeom>
          <a:solidFill>
            <a:srgbClr val="009682"/>
          </a:solidFill>
          <a:ln>
            <a:solidFill>
              <a:srgbClr val="A5C5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" name="image12.jpg" descr="http://www.esa.int/var/esa/storage/images/esa_multimedia/images/2009/06/envisat/9516906-4-eng-GB/Envisat_node_full_image_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23193" y="1325103"/>
            <a:ext cx="2865644" cy="201823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67"/>
          <p:cNvSpPr/>
          <p:nvPr/>
        </p:nvSpPr>
        <p:spPr>
          <a:xfrm>
            <a:off x="7358072" y="3788108"/>
            <a:ext cx="2012819" cy="834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Observations from many sensors and satellite instruments</a:t>
            </a:r>
          </a:p>
        </p:txBody>
      </p:sp>
      <p:pic>
        <p:nvPicPr>
          <p:cNvPr id="23" name="pasted-image.tif"/>
          <p:cNvPicPr/>
          <p:nvPr/>
        </p:nvPicPr>
        <p:blipFill>
          <a:blip r:embed="rId8">
            <a:extLst/>
          </a:blip>
          <a:srcRect l="1449" t="1449" r="1449" b="1449"/>
          <a:stretch>
            <a:fillRect/>
          </a:stretch>
        </p:blipFill>
        <p:spPr>
          <a:xfrm>
            <a:off x="7499803" y="4813862"/>
            <a:ext cx="1779969" cy="1403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70"/>
          <p:cNvSpPr/>
          <p:nvPr/>
        </p:nvSpPr>
        <p:spPr>
          <a:xfrm>
            <a:off x="7499803" y="6203252"/>
            <a:ext cx="1789035" cy="36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 sz="1800"/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ESA/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Eumetsat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71"/>
          <p:cNvSpPr/>
          <p:nvPr/>
        </p:nvSpPr>
        <p:spPr>
          <a:xfrm>
            <a:off x="8247558" y="3322932"/>
            <a:ext cx="1076326" cy="36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 sz="1800"/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61"/>
          <p:cNvSpPr/>
          <p:nvPr/>
        </p:nvSpPr>
        <p:spPr>
          <a:xfrm>
            <a:off x="1096395" y="3613427"/>
            <a:ext cx="1830350" cy="36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dirty="0"/>
              <a:t>ESA ozone CCI</a:t>
            </a:r>
          </a:p>
        </p:txBody>
      </p:sp>
      <p:sp>
        <p:nvSpPr>
          <p:cNvPr id="27" name="Shape 62"/>
          <p:cNvSpPr/>
          <p:nvPr/>
        </p:nvSpPr>
        <p:spPr>
          <a:xfrm>
            <a:off x="1580832" y="1391663"/>
            <a:ext cx="1345913" cy="4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dirty="0"/>
              <a:t>ERA interim</a:t>
            </a:r>
          </a:p>
        </p:txBody>
      </p:sp>
      <p:sp>
        <p:nvSpPr>
          <p:cNvPr id="28" name="Shape 63"/>
          <p:cNvSpPr/>
          <p:nvPr/>
        </p:nvSpPr>
        <p:spPr>
          <a:xfrm>
            <a:off x="4552779" y="1391663"/>
            <a:ext cx="1114013" cy="4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dirty="0"/>
              <a:t>EMAC</a:t>
            </a:r>
          </a:p>
        </p:txBody>
      </p:sp>
      <p:sp>
        <p:nvSpPr>
          <p:cNvPr id="29" name="Shape 68"/>
          <p:cNvSpPr/>
          <p:nvPr/>
        </p:nvSpPr>
        <p:spPr>
          <a:xfrm>
            <a:off x="3562132" y="3676933"/>
            <a:ext cx="3025112" cy="706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dirty="0"/>
              <a:t>Observational Data from the ESA Ozone 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" y="288000"/>
            <a:ext cx="8695764" cy="8620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Quasi-biennial oscillation (QBO)</a:t>
            </a:r>
            <a:endParaRPr lang="en-US" dirty="0"/>
          </a:p>
        </p:txBody>
      </p:sp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8000"/>
            <a:ext cx="1079999" cy="540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1302661" y="1330831"/>
            <a:ext cx="4703725" cy="5281690"/>
            <a:chOff x="343938" y="1080000"/>
            <a:chExt cx="5345142" cy="6001920"/>
          </a:xfrm>
        </p:grpSpPr>
        <p:pic>
          <p:nvPicPr>
            <p:cNvPr id="10" name="Grafik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3938" y="1113573"/>
              <a:ext cx="4788720" cy="199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Grafik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6920" y="5086800"/>
              <a:ext cx="4735080" cy="1995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Grafik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15138" y="3095280"/>
              <a:ext cx="4726440" cy="199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Shape 3"/>
            <p:cNvSpPr txBox="1"/>
            <p:nvPr/>
          </p:nvSpPr>
          <p:spPr>
            <a:xfrm>
              <a:off x="758578" y="1080000"/>
              <a:ext cx="4167000" cy="328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E" sz="1600" dirty="0">
                  <a:latin typeface="Arial" panose="020B0604020202020204" pitchFamily="34" charset="0"/>
                  <a:ea typeface="Helvetica Light"/>
                  <a:cs typeface="Arial" panose="020B0604020202020204" pitchFamily="34" charset="0"/>
                </a:rPr>
                <a:t>SCIAMACHY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Shape 4"/>
            <p:cNvSpPr txBox="1"/>
            <p:nvPr/>
          </p:nvSpPr>
          <p:spPr>
            <a:xfrm>
              <a:off x="758577" y="5086800"/>
              <a:ext cx="2159556" cy="328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E" sz="1600" dirty="0" err="1" smtClean="0">
                  <a:latin typeface="Arial" panose="020B0604020202020204" pitchFamily="34" charset="0"/>
                  <a:ea typeface="Helvetica Light"/>
                  <a:cs typeface="Arial" panose="020B0604020202020204" pitchFamily="34" charset="0"/>
                </a:rPr>
                <a:t>Escimo</a:t>
              </a:r>
              <a:r>
                <a:rPr lang="en-IE" sz="1600" dirty="0" smtClean="0">
                  <a:latin typeface="Arial" panose="020B0604020202020204" pitchFamily="34" charset="0"/>
                  <a:ea typeface="Helvetica Light"/>
                  <a:cs typeface="Arial" panose="020B0604020202020204" pitchFamily="34" charset="0"/>
                </a:rPr>
                <a:t> nudged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Shape 5"/>
            <p:cNvSpPr txBox="1"/>
            <p:nvPr/>
          </p:nvSpPr>
          <p:spPr>
            <a:xfrm>
              <a:off x="758578" y="3070800"/>
              <a:ext cx="2295000" cy="328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IE" sz="1600" dirty="0" err="1">
                  <a:latin typeface="Arial" panose="020B0604020202020204" pitchFamily="34" charset="0"/>
                  <a:ea typeface="Helvetica Light"/>
                  <a:cs typeface="Arial" panose="020B0604020202020204" pitchFamily="34" charset="0"/>
                </a:rPr>
                <a:t>Escimo</a:t>
              </a:r>
              <a:r>
                <a:rPr lang="en-IE" sz="1600" dirty="0">
                  <a:latin typeface="Arial" panose="020B0604020202020204" pitchFamily="34" charset="0"/>
                  <a:ea typeface="Helvetica Light"/>
                  <a:cs typeface="Arial" panose="020B0604020202020204" pitchFamily="34" charset="0"/>
                </a:rPr>
                <a:t> free-running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fik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112000" y="3538800"/>
              <a:ext cx="577080" cy="108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CustomShape 2"/>
          <p:cNvSpPr/>
          <p:nvPr/>
        </p:nvSpPr>
        <p:spPr>
          <a:xfrm>
            <a:off x="5974320" y="5120964"/>
            <a:ext cx="3752395" cy="1351553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IE" sz="1600" dirty="0">
                <a:latin typeface="Arial"/>
                <a:ea typeface="Arial"/>
              </a:rPr>
              <a:t>Comparison of SCIAMACHY data with the EMAC </a:t>
            </a:r>
            <a:r>
              <a:rPr lang="en-IE" sz="1600" dirty="0" err="1">
                <a:latin typeface="Arial"/>
                <a:ea typeface="Arial"/>
              </a:rPr>
              <a:t>Escimo</a:t>
            </a:r>
            <a:r>
              <a:rPr lang="en-IE" sz="1600" dirty="0">
                <a:latin typeface="Arial"/>
                <a:ea typeface="Arial"/>
              </a:rPr>
              <a:t> data shows that the </a:t>
            </a:r>
            <a:r>
              <a:rPr lang="en-IE" sz="1600" dirty="0" smtClean="0">
                <a:latin typeface="Arial"/>
                <a:ea typeface="Arial"/>
              </a:rPr>
              <a:t>strength </a:t>
            </a:r>
            <a:r>
              <a:rPr lang="en-IE" sz="1600" dirty="0">
                <a:latin typeface="Arial"/>
                <a:ea typeface="Arial"/>
              </a:rPr>
              <a:t>of the QBO is fairly well captured by the nudged version of the EMAC run. </a:t>
            </a:r>
            <a:endParaRPr sz="1600" dirty="0"/>
          </a:p>
        </p:txBody>
      </p:sp>
      <p:sp>
        <p:nvSpPr>
          <p:cNvPr id="22" name="CustomShape 1"/>
          <p:cNvSpPr/>
          <p:nvPr/>
        </p:nvSpPr>
        <p:spPr>
          <a:xfrm>
            <a:off x="5934638" y="1309449"/>
            <a:ext cx="3944470" cy="1370997"/>
          </a:xfrm>
          <a:prstGeom prst="rect">
            <a:avLst/>
          </a:prstGeom>
          <a:noFill/>
          <a:ln w="12600">
            <a:noFill/>
          </a:ln>
        </p:spPr>
        <p:txBody>
          <a:bodyPr lIns="35640" tIns="35640" rIns="35640" bIns="35640" anchor="ctr"/>
          <a:lstStyle/>
          <a:p>
            <a:pPr>
              <a:lnSpc>
                <a:spcPct val="100000"/>
              </a:lnSpc>
            </a:pPr>
            <a:r>
              <a:rPr lang="en-IE" sz="16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Time series of filtered (QBO and &gt;39 months) ΔTO3 for data from SCIAMACHY (Ozone CCI) and </a:t>
            </a:r>
            <a:r>
              <a:rPr lang="en-IE" sz="1600" dirty="0" smtClean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simulation results from EMAC (</a:t>
            </a:r>
            <a:r>
              <a:rPr lang="en-IE" sz="1600" dirty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free running and nudged) </a:t>
            </a:r>
            <a:endParaRPr lang="en-IE" sz="1600" dirty="0" smtClean="0">
              <a:latin typeface="Arial" panose="020B0604020202020204" pitchFamily="34" charset="0"/>
              <a:ea typeface="Helvetica Ligh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E" sz="1600" dirty="0" err="1" smtClean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Escimo</a:t>
            </a:r>
            <a:r>
              <a:rPr lang="en-IE" sz="1600" dirty="0" smtClean="0">
                <a:latin typeface="Arial" panose="020B0604020202020204" pitchFamily="34" charset="0"/>
                <a:ea typeface="Helvetica Light"/>
                <a:cs typeface="Arial" panose="020B0604020202020204" pitchFamily="34" charset="0"/>
              </a:rPr>
              <a:t> consortium]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7835" cy="11743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Troposphere and Tropopause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Working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(TTWG)</a:t>
            </a:r>
            <a:endParaRPr lang="en-US" dirty="0"/>
          </a:p>
        </p:txBody>
      </p:sp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8000"/>
            <a:ext cx="1079999" cy="540000"/>
          </a:xfrm>
          <a:prstGeom prst="rect">
            <a:avLst/>
          </a:prstGeom>
        </p:spPr>
      </p:pic>
      <p:grpSp>
        <p:nvGrpSpPr>
          <p:cNvPr id="19" name="Group 93"/>
          <p:cNvGrpSpPr/>
          <p:nvPr/>
        </p:nvGrpSpPr>
        <p:grpSpPr>
          <a:xfrm>
            <a:off x="1466718" y="1871519"/>
            <a:ext cx="6934371" cy="4854060"/>
            <a:chOff x="0" y="0"/>
            <a:chExt cx="4568070" cy="3162947"/>
          </a:xfrm>
        </p:grpSpPr>
        <p:pic>
          <p:nvPicPr>
            <p:cNvPr id="33" name="era_qboo3_max_totu_90_composite-crop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96429" y="0"/>
              <a:ext cx="2271641" cy="156490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4" name="emac_qboo3_max_totu_90_composite-crop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271640" cy="156490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5" name="era_qboo3_min_totu_90_composite-crop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96429" y="1598039"/>
              <a:ext cx="2271641" cy="156490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6" name="emac_qboo3_min_totu_90_composite-crop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98039"/>
              <a:ext cx="2271640" cy="156490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0" name="Shape 94"/>
          <p:cNvSpPr/>
          <p:nvPr/>
        </p:nvSpPr>
        <p:spPr>
          <a:xfrm>
            <a:off x="221381" y="1094849"/>
            <a:ext cx="9423133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lIns="35718" tIns="35718" rIns="35718" bIns="3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Composites of EMAC (left) and ERA interim (right) O3 QBO max (top) and min (bottom)</a:t>
            </a:r>
          </a:p>
        </p:txBody>
      </p:sp>
    </p:spTree>
    <p:extLst>
      <p:ext uri="{BB962C8B-B14F-4D97-AF65-F5344CB8AC3E}">
        <p14:creationId xmlns:p14="http://schemas.microsoft.com/office/powerpoint/2010/main" val="39010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4"/>
          <p:cNvSpPr txBox="1"/>
          <p:nvPr/>
        </p:nvSpPr>
        <p:spPr>
          <a:xfrm>
            <a:off x="862125" y="1544611"/>
            <a:ext cx="8519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Operoz</a:t>
            </a:r>
            <a:r>
              <a:rPr lang="en-US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study (Oct 2014 – Feb 2015)</a:t>
            </a:r>
          </a:p>
          <a:p>
            <a:pPr>
              <a:spcAft>
                <a:spcPts val="600"/>
              </a:spcAft>
            </a:pPr>
            <a:r>
              <a:rPr lang="en-US" sz="24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US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en-US" sz="24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 using limb geometry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360000" indent="-360000">
              <a:spcAft>
                <a:spcPts val="600"/>
              </a:spcAft>
              <a:buFont typeface="+mj-lt"/>
              <a:buAutoNum type="romanLcPeriod"/>
            </a:pP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further establish </a:t>
            </a:r>
            <a:r>
              <a:rPr lang="en-US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requirements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</a:t>
            </a:r>
            <a:r>
              <a:rPr lang="en-US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mission targeting </a:t>
            </a:r>
            <a:r>
              <a:rPr lang="en-US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profiles at </a:t>
            </a: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vertical resolution</a:t>
            </a:r>
          </a:p>
          <a:p>
            <a:pPr marL="360000" indent="-360000">
              <a:spcAft>
                <a:spcPts val="600"/>
              </a:spcAft>
              <a:buFont typeface="+mj-lt"/>
              <a:buAutoNum type="romanLcPeriod"/>
            </a:pP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gaps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w.r.t. </a:t>
            </a: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needs taking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 planned operational </a:t>
            </a: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(nadir) missions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networks</a:t>
            </a:r>
          </a:p>
          <a:p>
            <a:pPr marL="360000" indent="-360000">
              <a:spcAft>
                <a:spcPts val="600"/>
              </a:spcAft>
              <a:buFont typeface="+mj-lt"/>
              <a:buAutoNum type="romanLcPeriod"/>
            </a:pP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reality check on the observational requirements </a:t>
            </a:r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options for a </a:t>
            </a:r>
            <a:r>
              <a:rPr lang="en-US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to medium size satellite </a:t>
            </a:r>
            <a:r>
              <a:rPr lang="en-US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720000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proven concepts and present-day knowledge of </a:t>
            </a:r>
            <a:r>
              <a:rPr lang="en-U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available measurement techniques</a:t>
            </a:r>
          </a:p>
          <a:p>
            <a:pPr marL="720000" lvl="1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Detailing GMES-Pure recommendations to EU for the evolution of the Copernicus Space Segment w.r.t. ozone profile monitoring needs</a:t>
            </a:r>
          </a:p>
        </p:txBody>
      </p:sp>
      <p:pic>
        <p:nvPicPr>
          <p:cNvPr id="8" name="Picture 8" descr="logo_knmi_venw"/>
          <p:cNvPicPr>
            <a:picLocks noChangeAspect="1" noChangeArrowheads="1"/>
          </p:cNvPicPr>
          <p:nvPr/>
        </p:nvPicPr>
        <p:blipFill rotWithShape="1">
          <a:blip r:embed="rId2" cstate="print"/>
          <a:srcRect l="43596"/>
          <a:stretch/>
        </p:blipFill>
        <p:spPr bwMode="auto">
          <a:xfrm>
            <a:off x="8901" y="6139524"/>
            <a:ext cx="25284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0" y="288000"/>
            <a:ext cx="870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CRG activities at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KNMI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knmi_venw"/>
          <p:cNvPicPr>
            <a:picLocks noChangeAspect="1" noChangeArrowheads="1"/>
          </p:cNvPicPr>
          <p:nvPr/>
        </p:nvPicPr>
        <p:blipFill rotWithShape="1">
          <a:blip r:embed="rId2" cstate="print"/>
          <a:srcRect l="43596"/>
          <a:stretch/>
        </p:blipFill>
        <p:spPr bwMode="auto">
          <a:xfrm>
            <a:off x="8901" y="6139524"/>
            <a:ext cx="25284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0" y="1383356"/>
            <a:ext cx="4733458" cy="27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37" y="1586146"/>
            <a:ext cx="3943402" cy="47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9" b="-1297"/>
          <a:stretch/>
        </p:blipFill>
        <p:spPr bwMode="auto">
          <a:xfrm>
            <a:off x="818673" y="4077976"/>
            <a:ext cx="473762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6"/>
          <p:cNvSpPr txBox="1"/>
          <p:nvPr/>
        </p:nvSpPr>
        <p:spPr>
          <a:xfrm>
            <a:off x="3627043" y="6478705"/>
            <a:ext cx="602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Riese et al., 2012 (JGR)                            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Ploeger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2015 (JGR)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2"/>
          <p:cNvSpPr txBox="1"/>
          <p:nvPr/>
        </p:nvSpPr>
        <p:spPr>
          <a:xfrm>
            <a:off x="808332" y="146328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WMO, 2014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88000"/>
            <a:ext cx="871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Long-term monitoring (Operoz)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9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0" y="275683"/>
            <a:ext cx="8633861" cy="6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600" b="1" kern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Outline</a:t>
            </a:r>
            <a:endParaRPr kumimoji="0" lang="it-IT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782594" y="1556955"/>
            <a:ext cx="8962767" cy="475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3200" marR="0" lvl="0" indent="-4572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>
                <a:srgbClr val="00338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t>Climate Research Data Package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</a:rPr>
              <a:t>(CRDP)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Arial" charset="0"/>
            </a:endParaRPr>
          </a:p>
          <a:p>
            <a:pPr marL="493200" indent="-457200" eaLnBrk="0" hangingPunct="0">
              <a:spcBef>
                <a:spcPts val="1800"/>
              </a:spcBef>
              <a:buClr>
                <a:srgbClr val="00338D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kern="0" noProof="0" dirty="0" smtClean="0">
                <a:solidFill>
                  <a:srgbClr val="00338D"/>
                </a:solidFill>
                <a:latin typeface="Arial" charset="0"/>
              </a:rPr>
              <a:t>CRG activities at </a:t>
            </a:r>
            <a:r>
              <a:rPr lang="en-US" sz="2800" b="1" kern="0" noProof="0" dirty="0" smtClean="0">
                <a:solidFill>
                  <a:srgbClr val="0098DB"/>
                </a:solidFill>
                <a:latin typeface="Arial" charset="0"/>
              </a:rPr>
              <a:t>DLR</a:t>
            </a:r>
            <a:r>
              <a:rPr lang="en-US" sz="2800" b="1" kern="0" noProof="0" dirty="0" smtClean="0">
                <a:solidFill>
                  <a:srgbClr val="00338D"/>
                </a:solidFill>
                <a:latin typeface="Arial" charset="0"/>
              </a:rPr>
              <a:t> </a:t>
            </a:r>
            <a:r>
              <a:rPr lang="en-US" sz="2000" b="1" kern="0" dirty="0" smtClean="0">
                <a:solidFill>
                  <a:srgbClr val="00338D"/>
                </a:solidFill>
                <a:latin typeface="Arial" charset="0"/>
              </a:rPr>
              <a:t>(M. Dameris, M. Coldewey-Egbers and D. Loyola)</a:t>
            </a:r>
            <a:endParaRPr lang="en-US" sz="2000" b="1" kern="0" noProof="0" dirty="0" smtClean="0">
              <a:solidFill>
                <a:srgbClr val="00338D"/>
              </a:solidFill>
              <a:latin typeface="Arial" charset="0"/>
            </a:endParaRPr>
          </a:p>
          <a:p>
            <a:pPr marL="950400" lvl="1" indent="-457200" eaLnBrk="0" hangingPunct="0">
              <a:spcBef>
                <a:spcPts val="600"/>
              </a:spcBef>
              <a:buClr>
                <a:srgbClr val="003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noProof="0" dirty="0" smtClean="0">
                <a:solidFill>
                  <a:srgbClr val="00338D"/>
                </a:solidFill>
                <a:latin typeface="Arial" charset="0"/>
              </a:rPr>
              <a:t>Evaluation of model data</a:t>
            </a:r>
          </a:p>
          <a:p>
            <a:pPr marL="950400" lvl="1" indent="-457200" eaLnBrk="0" hangingPunct="0">
              <a:spcBef>
                <a:spcPts val="600"/>
              </a:spcBef>
              <a:buClr>
                <a:srgbClr val="00338D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noProof="0" dirty="0" smtClean="0">
                <a:solidFill>
                  <a:srgbClr val="00338D"/>
                </a:solidFill>
                <a:latin typeface="Arial" charset="0"/>
              </a:rPr>
              <a:t>Ozone long-term trend and variability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</a:endParaRPr>
          </a:p>
          <a:p>
            <a:pPr marL="493200" indent="-457200" eaLnBrk="0" hangingPunct="0">
              <a:spcBef>
                <a:spcPts val="1800"/>
              </a:spcBef>
              <a:buClr>
                <a:srgbClr val="00338D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kern="0" dirty="0" smtClean="0">
                <a:solidFill>
                  <a:srgbClr val="00338D"/>
                </a:solidFill>
                <a:latin typeface="Arial" charset="0"/>
              </a:rPr>
              <a:t>CRG activities at </a:t>
            </a:r>
            <a:r>
              <a:rPr lang="en-US" sz="2800" b="1" kern="0" dirty="0" smtClean="0">
                <a:solidFill>
                  <a:srgbClr val="0098DB"/>
                </a:solidFill>
                <a:latin typeface="Arial" charset="0"/>
              </a:rPr>
              <a:t>KIT </a:t>
            </a:r>
            <a:r>
              <a:rPr lang="en-US" sz="2000" b="1" kern="0" dirty="0" smtClean="0">
                <a:solidFill>
                  <a:srgbClr val="00338D"/>
                </a:solidFill>
                <a:latin typeface="Arial" charset="0"/>
              </a:rPr>
              <a:t>(P. Braesicke)</a:t>
            </a:r>
            <a:endParaRPr lang="en-US" sz="2800" b="1" kern="0" dirty="0" smtClean="0">
              <a:solidFill>
                <a:srgbClr val="00338D"/>
              </a:solidFill>
              <a:latin typeface="Arial" charset="0"/>
            </a:endParaRPr>
          </a:p>
          <a:p>
            <a:pPr marL="493200" marR="0" lvl="0" indent="-4572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>
                <a:srgbClr val="00338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t>CRG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t> activities at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Arial" charset="0"/>
              </a:rPr>
              <a:t>KNMI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</a:rPr>
              <a:t>(M. van Weele)</a:t>
            </a:r>
            <a:endParaRPr kumimoji="0" lang="en-US" sz="2800" b="1" i="0" u="none" strike="noStrike" kern="0" cap="none" spc="0" normalizeH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</a:endParaRPr>
          </a:p>
          <a:p>
            <a:pPr marL="493200" marR="0" lvl="0" indent="-457200" defTabSz="914400" rtl="0" eaLnBrk="0" fontAlgn="base" latinLnBrk="0" hangingPunct="0">
              <a:spcBef>
                <a:spcPts val="1800"/>
              </a:spcBef>
              <a:spcAft>
                <a:spcPct val="0"/>
              </a:spcAft>
              <a:buClr>
                <a:srgbClr val="00338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1" kern="0" noProof="0" dirty="0" smtClean="0">
                <a:solidFill>
                  <a:srgbClr val="00338D"/>
                </a:solidFill>
                <a:latin typeface="Arial" charset="0"/>
              </a:rPr>
              <a:t>Current plans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knmi_venw"/>
          <p:cNvPicPr>
            <a:picLocks noChangeAspect="1" noChangeArrowheads="1"/>
          </p:cNvPicPr>
          <p:nvPr/>
        </p:nvPicPr>
        <p:blipFill rotWithShape="1">
          <a:blip r:embed="rId2" cstate="print"/>
          <a:srcRect l="43596"/>
          <a:stretch/>
        </p:blipFill>
        <p:spPr bwMode="auto">
          <a:xfrm>
            <a:off x="8901" y="6139524"/>
            <a:ext cx="25284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937654" y="1817785"/>
            <a:ext cx="83958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Minimum operational limb mission</a:t>
            </a:r>
          </a:p>
          <a:p>
            <a:pPr>
              <a:spcAft>
                <a:spcPts val="600"/>
              </a:spcAft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ozone-only limb mission in support of operational services and long-term monitoring with: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coverage, including polar night, on a daily basis,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spatial sampling,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the entire stratosphere from stratopause to tropopause,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tringent stability requirements on decadal time scales, and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ear-real time availability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288000"/>
            <a:ext cx="870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Long-term ozone </a:t>
            </a:r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16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knmi_venw"/>
          <p:cNvPicPr>
            <a:picLocks noChangeAspect="1" noChangeArrowheads="1"/>
          </p:cNvPicPr>
          <p:nvPr/>
        </p:nvPicPr>
        <p:blipFill rotWithShape="1">
          <a:blip r:embed="rId2" cstate="print"/>
          <a:srcRect l="43596"/>
          <a:stretch/>
        </p:blipFill>
        <p:spPr bwMode="auto">
          <a:xfrm>
            <a:off x="8901" y="6139524"/>
            <a:ext cx="25284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5" y="1492739"/>
            <a:ext cx="8773073" cy="434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288000"/>
            <a:ext cx="871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8107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5415" y="1172670"/>
            <a:ext cx="9085685" cy="53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Spectrum of variability as a constraint for Earth-System Models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Look at spectra of variability – are models and satellites seeing the same amount of variance at key frequencies?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are the different key frequencies linked?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Extreme ends of the spectrum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Trends: latitude and altitude dependencies. </a:t>
            </a:r>
          </a:p>
          <a:p>
            <a:pPr marL="1227138" marR="0" lvl="1" indent="-419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900" b="0" i="0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Diurnal cycle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use models to better understand its importance for trend estimates.</a:t>
            </a:r>
            <a:endParaRPr lang="en-GB" sz="2200" kern="0" dirty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en-GB" sz="2200" b="1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Data from archive will be complemented with case studies</a:t>
            </a:r>
            <a:endParaRPr lang="en-GB" sz="2200" b="1" kern="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ts val="6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en-GB" sz="2200" b="1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Links to international activities	</a:t>
            </a:r>
            <a:endParaRPr lang="en-GB" sz="2200" dirty="0" smtClean="0">
              <a:solidFill>
                <a:srgbClr val="00338D"/>
              </a:solidFill>
              <a:latin typeface="Arial" pitchFamily="34" charset="0"/>
              <a:cs typeface="Arial" pitchFamily="34" charset="0"/>
            </a:endParaRPr>
          </a:p>
          <a:p>
            <a:pPr marL="1227138" lvl="1" indent="-419100" eaLnBrk="0" hangingPunct="0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WCRP Coupled Model </a:t>
            </a:r>
            <a:r>
              <a:rPr lang="en-GB" sz="1900" kern="0" dirty="0" err="1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Intercomparison</a:t>
            </a: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 Project Phase 6 (CMIP6)</a:t>
            </a:r>
          </a:p>
          <a:p>
            <a:pPr marL="1227138" lvl="1" indent="-419100" eaLnBrk="0" hangingPunct="0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IPCC assessment report</a:t>
            </a:r>
          </a:p>
          <a:p>
            <a:pPr marL="1227138" lvl="1" indent="-419100" eaLnBrk="0" hangingPunct="0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SPARC/IGAC Chemistry</a:t>
            </a:r>
            <a:r>
              <a:rPr lang="en-GB" sz="1900" kern="0" dirty="0" smtClean="0">
                <a:solidFill>
                  <a:srgbClr val="00338D"/>
                </a:solidFill>
                <a:latin typeface="Arial" pitchFamily="34" charset="0"/>
                <a:cs typeface="Arial" pitchFamily="34" charset="0"/>
              </a:rPr>
              <a:t>-Climate Model Initiative (CCMI)</a:t>
            </a:r>
          </a:p>
          <a:p>
            <a:pPr marL="1227138" lvl="1" indent="-419100" eaLnBrk="0" hangingPunct="0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UNEP/WMO Scientific Assessment of Ozone Depletion 2018</a:t>
            </a:r>
          </a:p>
          <a:p>
            <a:pPr marL="1227138" lvl="1" indent="-419100" eaLnBrk="0" hangingPunct="0">
              <a:spcBef>
                <a:spcPts val="600"/>
              </a:spcBef>
              <a:buClr>
                <a:srgbClr val="000066"/>
              </a:buClr>
              <a:buFont typeface="Wingdings" pitchFamily="2" charset="2"/>
              <a:buChar char="Ø"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288000"/>
            <a:ext cx="866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in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ESA_cci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Ozone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595" y="6318000"/>
            <a:ext cx="336206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16870"/>
            <a:ext cx="68894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0" y="6308965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00" y="631793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3478" y="6317930"/>
            <a:ext cx="1079999" cy="540000"/>
          </a:xfrm>
          <a:prstGeom prst="rect">
            <a:avLst/>
          </a:prstGeom>
        </p:spPr>
      </p:pic>
      <p:pic>
        <p:nvPicPr>
          <p:cNvPr id="17" name="Grafik 16" descr="iasb_bir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000" y="6316870"/>
            <a:ext cx="344681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1172672"/>
            <a:ext cx="8912311" cy="528045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400" dirty="0" smtClean="0">
                <a:latin typeface="Arial" pitchFamily="34" charset="0"/>
                <a:cs typeface="Arial" pitchFamily="34" charset="0"/>
              </a:rPr>
              <a:t>Contribution of CRG to establish consistent ECVs: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Provision of different, consistent ECV-data sets derived from individual model studies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Climate Models (e.g. CMIP6 activity).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Chemistry-Climate Models (e.g. CCMI).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Chemical Transport Models.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Use of ECV-data products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as boundary (initial) conditions for climate model simulations,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for evaluation purposes (assessment of uncertainties),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scientific projects (e.g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the EC </a:t>
            </a:r>
            <a:r>
              <a:rPr lang="en-GB" sz="2300" i="1" dirty="0" err="1">
                <a:latin typeface="Arial" pitchFamily="34" charset="0"/>
                <a:cs typeface="Arial" pitchFamily="34" charset="0"/>
              </a:rPr>
              <a:t>StratoClim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project; project in the EC “Aerosols and Climate” cluster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), 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for outreach and dissemination.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Address inter-consistency between ECV-data products in broader way: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confrontation of multiple ECV parameters to the output of the models operated by the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Ozone_cci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CRG;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study possible interlinks between ECVs connected by chemical, radiative or dynamical effects.</a:t>
            </a:r>
            <a:endParaRPr lang="en-GB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88000"/>
            <a:ext cx="866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in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ESA_cci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Ozone</a:t>
            </a:r>
          </a:p>
        </p:txBody>
      </p:sp>
      <p:pic>
        <p:nvPicPr>
          <p:cNvPr id="11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595" y="6318000"/>
            <a:ext cx="336206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16870"/>
            <a:ext cx="68894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0" y="6308965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00" y="631793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3478" y="6317930"/>
            <a:ext cx="1079999" cy="540000"/>
          </a:xfrm>
          <a:prstGeom prst="rect">
            <a:avLst/>
          </a:prstGeom>
        </p:spPr>
      </p:pic>
      <p:pic>
        <p:nvPicPr>
          <p:cNvPr id="16" name="Grafik 15" descr="iasb_bir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000" y="6316870"/>
            <a:ext cx="3446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26964" y="2870457"/>
            <a:ext cx="8407400" cy="1223748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Thank you </a:t>
            </a:r>
            <a:r>
              <a:rPr lang="de-DE" sz="4800" dirty="0" smtClean="0"/>
              <a:t>!</a:t>
            </a:r>
            <a:endParaRPr lang="de-DE" sz="4800" dirty="0"/>
          </a:p>
        </p:txBody>
      </p:sp>
      <p:pic>
        <p:nvPicPr>
          <p:cNvPr id="3" name="Picture 8" descr="logo_knmi_v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595" y="6318000"/>
            <a:ext cx="336206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3" descr="logo_d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316870"/>
            <a:ext cx="68894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0" y="6308965"/>
            <a:ext cx="4707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CAS_national_centr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00" y="6317930"/>
            <a:ext cx="225059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800px-KIT_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3478" y="6317930"/>
            <a:ext cx="1079999" cy="540000"/>
          </a:xfrm>
          <a:prstGeom prst="rect">
            <a:avLst/>
          </a:prstGeom>
        </p:spPr>
      </p:pic>
      <p:pic>
        <p:nvPicPr>
          <p:cNvPr id="9" name="Grafik 8" descr="iasb_bir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000" y="6316870"/>
            <a:ext cx="34468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Data Products</a:t>
            </a:r>
            <a:endParaRPr lang="en-US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20675" y="1546762"/>
            <a:ext cx="4572000" cy="48309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800" b="1">
                <a:solidFill>
                  <a:srgbClr val="00338D"/>
                </a:solidFill>
                <a:latin typeface="Arial" charset="0"/>
                <a:ea typeface="+mn-ea"/>
                <a:cs typeface="+mn-cs"/>
              </a:defRPr>
            </a:lvl1pPr>
            <a:lvl2pPr marL="1227138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NotesSoft-Bold" pitchFamily="2" charset="0"/>
              <a:buChar char="–"/>
              <a:defRPr sz="2800">
                <a:solidFill>
                  <a:srgbClr val="00338D"/>
                </a:solidFill>
                <a:latin typeface="Arial" charset="0"/>
              </a:defRPr>
            </a:lvl2pPr>
            <a:lvl3pPr marL="1825625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NotesSoft-Bold" pitchFamily="2" charset="0"/>
              <a:buChar char="•"/>
              <a:defRPr sz="2800">
                <a:solidFill>
                  <a:srgbClr val="00338D"/>
                </a:solidFill>
                <a:latin typeface="Arial" charset="0"/>
              </a:defRPr>
            </a:lvl3pPr>
            <a:lvl4pPr marL="2424113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NotesSoft-Bold" pitchFamily="2" charset="0"/>
              <a:buChar char="–"/>
              <a:defRPr sz="2800">
                <a:solidFill>
                  <a:srgbClr val="00338D"/>
                </a:solidFill>
                <a:latin typeface="Arial" charset="0"/>
              </a:defRPr>
            </a:lvl4pPr>
            <a:lvl5pPr marL="30226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NotesSoft-Bold" pitchFamily="2" charset="0"/>
              <a:buChar char="»"/>
              <a:defRPr sz="2800">
                <a:solidFill>
                  <a:srgbClr val="00338D"/>
                </a:solidFill>
                <a:latin typeface="Arial" charset="0"/>
              </a:defRPr>
            </a:lvl5pPr>
            <a:lvl6pPr marL="3479800" indent="-419100" algn="l" rtl="0" fontAlgn="base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2800">
                <a:solidFill>
                  <a:schemeClr val="bg2"/>
                </a:solidFill>
                <a:latin typeface="NotesSoft-Bold" pitchFamily="2" charset="0"/>
              </a:defRPr>
            </a:lvl6pPr>
            <a:lvl7pPr marL="3937000" indent="-419100" algn="l" rtl="0" fontAlgn="base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2800">
                <a:solidFill>
                  <a:schemeClr val="bg2"/>
                </a:solidFill>
                <a:latin typeface="NotesSoft-Bold" pitchFamily="2" charset="0"/>
              </a:defRPr>
            </a:lvl7pPr>
            <a:lvl8pPr marL="4394200" indent="-419100" algn="l" rtl="0" fontAlgn="base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2800">
                <a:solidFill>
                  <a:schemeClr val="bg2"/>
                </a:solidFill>
                <a:latin typeface="NotesSoft-Bold" pitchFamily="2" charset="0"/>
              </a:defRPr>
            </a:lvl8pPr>
            <a:lvl9pPr marL="4851400" indent="-419100" algn="l" rtl="0" fontAlgn="base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 pitchFamily="2" charset="0"/>
              <a:defRPr sz="2800">
                <a:solidFill>
                  <a:schemeClr val="bg2"/>
                </a:solidFill>
                <a:latin typeface="NotesSoft-Bold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0" kern="0" dirty="0" smtClean="0"/>
              <a:t>Ozone total columns and profiles from nadir sensors in </a:t>
            </a:r>
            <a:r>
              <a:rPr lang="en-US" sz="2400" b="0" u="sng" kern="0" dirty="0" smtClean="0"/>
              <a:t>0-50 km</a:t>
            </a:r>
            <a:r>
              <a:rPr lang="en-US" sz="2400" b="0" kern="0" dirty="0" smtClean="0"/>
              <a:t> altitude range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0" kern="0" dirty="0" smtClean="0"/>
              <a:t>Ozone profiles from limb/occultation sensors in </a:t>
            </a:r>
            <a:r>
              <a:rPr lang="en-US" sz="2400" b="0" u="sng" kern="0" dirty="0" smtClean="0"/>
              <a:t>10-100 km</a:t>
            </a:r>
            <a:r>
              <a:rPr lang="en-US" sz="2400" b="0" kern="0" dirty="0" smtClean="0"/>
              <a:t> altitude range (UTLS</a:t>
            </a:r>
            <a:r>
              <a:rPr lang="en-US" sz="2400" b="0" kern="0" dirty="0"/>
              <a:t>, stratosphere and </a:t>
            </a:r>
            <a:r>
              <a:rPr lang="en-US" sz="2400" b="0" kern="0" dirty="0" smtClean="0"/>
              <a:t>mesosphere)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0" kern="0" dirty="0" smtClean="0"/>
              <a:t>Tropospheric ozone products using a range of different retrieval approaches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52" y="1650659"/>
            <a:ext cx="3768940" cy="372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5652" y="5734566"/>
            <a:ext cx="376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1. Nadir, 2.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Limb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3. Occultation</a:t>
            </a:r>
          </a:p>
        </p:txBody>
      </p:sp>
    </p:spTree>
    <p:extLst>
      <p:ext uri="{BB962C8B-B14F-4D97-AF65-F5344CB8AC3E}">
        <p14:creationId xmlns:p14="http://schemas.microsoft.com/office/powerpoint/2010/main" val="4225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and platforms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9907"/>
              </p:ext>
            </p:extLst>
          </p:nvPr>
        </p:nvGraphicFramePr>
        <p:xfrm>
          <a:off x="1171977" y="1626132"/>
          <a:ext cx="7495504" cy="43579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18953"/>
                <a:gridCol w="2150771"/>
                <a:gridCol w="3425780"/>
              </a:tblGrid>
              <a:tr h="455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Agency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Satellite platform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Sensors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ESA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ERS-2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GOME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ESA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ENVISAT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 smtClean="0">
                          <a:effectLst/>
                          <a:latin typeface="Arial"/>
                          <a:ea typeface="Times New Roman"/>
                        </a:rPr>
                        <a:t>SCIAMACHY, GOMOS, MIPAS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EUMETSAT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METOP-A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 smtClean="0">
                          <a:effectLst/>
                          <a:latin typeface="Arial"/>
                          <a:ea typeface="Times New Roman"/>
                        </a:rPr>
                        <a:t>GOME-2,</a:t>
                      </a:r>
                      <a:r>
                        <a:rPr lang="en-GB" sz="1800" b="0" baseline="0" dirty="0" smtClean="0">
                          <a:effectLst/>
                          <a:latin typeface="Arial"/>
                          <a:ea typeface="Times New Roman"/>
                        </a:rPr>
                        <a:t> IASI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METOP-B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 smtClean="0">
                          <a:effectLst/>
                          <a:latin typeface="Arial"/>
                          <a:ea typeface="Times New Roman"/>
                        </a:rPr>
                        <a:t>GOME-2, IASI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NPP-Suomi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OMPS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AURA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OMI, MLS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UARS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HALOE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ERBS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SAGE-II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NASA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TIMED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SABER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SNSB CSA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ODIN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OSIRIS, SMR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CSA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SCISAT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</a:rPr>
                        <a:t>ACE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2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1913"/>
            <a:ext cx="8139112" cy="862012"/>
          </a:xfrm>
        </p:spPr>
        <p:txBody>
          <a:bodyPr/>
          <a:lstStyle/>
          <a:p>
            <a:r>
              <a:rPr lang="en-US" dirty="0" smtClean="0"/>
              <a:t>Climate Research Data Package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112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Comparison of </a:t>
            </a:r>
            <a:r>
              <a:rPr lang="en-GB" sz="2400" b="0" dirty="0" err="1" smtClean="0">
                <a:latin typeface="Arial" pitchFamily="34" charset="0"/>
                <a:cs typeface="Arial" pitchFamily="34" charset="0"/>
              </a:rPr>
              <a:t>Ozone_CCI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data products with CCMs/CTMs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Trend estimates and robust prediction of ozone return date to historical levels and further evolution of the ozone layer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Improved understanding of dynamical, chemical and radiative processes in an atmosphere with enhanced greenhouse gas concentrations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>
                <a:latin typeface="Arial" pitchFamily="34" charset="0"/>
                <a:cs typeface="Arial" pitchFamily="34" charset="0"/>
              </a:rPr>
              <a:t>Insight of stratosphere-troposphere coupling in a future 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climate</a:t>
            </a:r>
            <a:endParaRPr lang="en-GB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88000"/>
            <a:ext cx="833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Scientific challenges 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581925" y="1501946"/>
            <a:ext cx="8915400" cy="475032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Chemistry-Climate Model </a:t>
            </a:r>
            <a:r>
              <a:rPr lang="en-GB" sz="2400" b="0" dirty="0" smtClean="0">
                <a:solidFill>
                  <a:srgbClr val="0098DB"/>
                </a:solidFill>
                <a:latin typeface="Arial" pitchFamily="34" charset="0"/>
                <a:cs typeface="Arial" pitchFamily="34" charset="0"/>
              </a:rPr>
              <a:t>EMAC</a:t>
            </a: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 (based on ECHAM 5),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using a full set of stratospheric and tropospheric chemistry;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the CCM can be ‘nudged’ with reanalysis data (specified dynamics) in addition to a “free-running” model configuration (‘climate mode’).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EMAC nudged set-up: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Resolution: T42/L90 (T42: 2.8°x2.8°, L90: 0-80 km).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Forcing: 6 hourly ERA-Interim with vertically varying relaxation time constants.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Middle and upper stratosphere (&gt;30 km) free running.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Strategy: 1950-1979 free running model (whole atmosphere), 1980-today ‘nudged’ integration.</a:t>
            </a:r>
          </a:p>
          <a:p>
            <a:pPr lvl="1">
              <a:spcBef>
                <a:spcPts val="12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288000"/>
            <a:ext cx="871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CRG activities at DLR </a:t>
            </a:r>
            <a:endParaRPr lang="da-DK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288000"/>
            <a:ext cx="870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CCM EMAC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63500" y="1232040"/>
            <a:ext cx="943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Ozone Monitoring Experiment (GOME)-type total ozone-essential climate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(GTO-ECV) has been compiled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 GOME, SCIAMACHY, GOME-2, and (new) OMI (total: 1995-2014).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268000"/>
            <a:ext cx="9144019" cy="36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3" descr="logo_d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962"/>
            <a:ext cx="825500" cy="6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3500" y="1232040"/>
            <a:ext cx="943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Ozone Monitoring Experiment (GOME)-type total ozone-essential climate variable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(GTO-ECV) has been compiled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sensors GOME, SCIAMACHY, GOME-2, and (new) OMI (total: 1995-2014).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2268000"/>
            <a:ext cx="9144019" cy="36576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88000"/>
            <a:ext cx="870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CCM EMAC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8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1146</Words>
  <Application>Microsoft Office PowerPoint</Application>
  <PresentationFormat>A4-Papier (210x297 mm)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2_Custom Design</vt:lpstr>
      <vt:lpstr>PowerPoint-Präsentation</vt:lpstr>
      <vt:lpstr>PowerPoint-Präsentation</vt:lpstr>
      <vt:lpstr>Ozone Data Products</vt:lpstr>
      <vt:lpstr>Sensors and platforms</vt:lpstr>
      <vt:lpstr>Climate Research Data Package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Annual cycle of total ozone</vt:lpstr>
      <vt:lpstr>Quasi-biennial oscillation (QBO)</vt:lpstr>
      <vt:lpstr>Troposphere and Tropopause  Working Group (TTWG)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michelv</dc:creator>
  <cp:lastModifiedBy>Dameris, Martin</cp:lastModifiedBy>
  <cp:revision>754</cp:revision>
  <cp:lastPrinted>2008-08-26T16:26:23Z</cp:lastPrinted>
  <dcterms:created xsi:type="dcterms:W3CDTF">2007-10-19T13:11:49Z</dcterms:created>
  <dcterms:modified xsi:type="dcterms:W3CDTF">2016-03-14T11:49:50Z</dcterms:modified>
</cp:coreProperties>
</file>