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311" r:id="rId3"/>
    <p:sldId id="322" r:id="rId4"/>
    <p:sldId id="324" r:id="rId5"/>
    <p:sldId id="337" r:id="rId6"/>
    <p:sldId id="338" r:id="rId7"/>
    <p:sldId id="347" r:id="rId8"/>
    <p:sldId id="348" r:id="rId9"/>
    <p:sldId id="326" r:id="rId10"/>
    <p:sldId id="325" r:id="rId11"/>
    <p:sldId id="327" r:id="rId12"/>
    <p:sldId id="328" r:id="rId13"/>
    <p:sldId id="345" r:id="rId14"/>
    <p:sldId id="329" r:id="rId15"/>
    <p:sldId id="330" r:id="rId16"/>
    <p:sldId id="331" r:id="rId17"/>
    <p:sldId id="346" r:id="rId18"/>
    <p:sldId id="319" r:id="rId19"/>
    <p:sldId id="313" r:id="rId20"/>
    <p:sldId id="339" r:id="rId21"/>
    <p:sldId id="340" r:id="rId22"/>
    <p:sldId id="341" r:id="rId23"/>
    <p:sldId id="315" r:id="rId24"/>
    <p:sldId id="342" r:id="rId25"/>
    <p:sldId id="343" r:id="rId26"/>
    <p:sldId id="344" r:id="rId27"/>
    <p:sldId id="317" r:id="rId28"/>
    <p:sldId id="318" r:id="rId29"/>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99FF"/>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6467" autoAdjust="0"/>
  </p:normalViewPr>
  <p:slideViewPr>
    <p:cSldViewPr snapToGrid="0" showGuides="1">
      <p:cViewPr varScale="1">
        <p:scale>
          <a:sx n="99" d="100"/>
          <a:sy n="99" d="100"/>
        </p:scale>
        <p:origin x="-1920" y="-96"/>
      </p:cViewPr>
      <p:guideLst>
        <p:guide orient="horz" pos="3165"/>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773A0-7CFF-624F-8B90-599053A3B133}" type="datetimeFigureOut">
              <a:rPr lang="en-US" smtClean="0"/>
              <a:t>28/05/15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36C78-8EC1-E74E-8A5D-F2AD62C4E4FA}" type="slidenum">
              <a:rPr lang="en-GB" smtClean="0"/>
              <a:t>‹#›</a:t>
            </a:fld>
            <a:endParaRPr lang="en-GB"/>
          </a:p>
        </p:txBody>
      </p:sp>
    </p:spTree>
    <p:extLst>
      <p:ext uri="{BB962C8B-B14F-4D97-AF65-F5344CB8AC3E}">
        <p14:creationId xmlns:p14="http://schemas.microsoft.com/office/powerpoint/2010/main" val="626490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Arial" charset="0"/>
                <a:ea typeface="MS PGothic" pitchFamily="34" charset="-128"/>
                <a:cs typeface="MS PGothic" charset="0"/>
              </a:rPr>
              <a:t>The Transatlantic success - US EU leadership on the G7 Committee on Earth Observing Satellites (established in 1984) Working Group Climate (established in 2010)</a:t>
            </a:r>
          </a:p>
          <a:p>
            <a:pPr algn="just"/>
            <a:endParaRPr lang="en-US" dirty="0"/>
          </a:p>
          <a:p>
            <a:pPr algn="just"/>
            <a:r>
              <a:rPr lang="en-GB" dirty="0"/>
              <a:t>The Mission of the Working Group Climate (</a:t>
            </a:r>
            <a:r>
              <a:rPr lang="en-GB" dirty="0" err="1"/>
              <a:t>WGClimate</a:t>
            </a:r>
            <a:r>
              <a:rPr lang="en-GB" dirty="0"/>
              <a:t>) is to facilitate the implementation and exploitation of Essential Climate Variable (ECV) time-series through coordination of the existing and substantial activities undertaking be CEOS member agencies.  This includes the numerous iterative steps involved in the creation of ECVs and ensuring ECV life cycle information is gathered, organized, and preserved for future generations.</a:t>
            </a:r>
            <a:r>
              <a:rPr lang="en-US" dirty="0"/>
              <a:t> </a:t>
            </a:r>
          </a:p>
          <a:p>
            <a:pPr algn="just"/>
            <a:endParaRPr lang="en-US" dirty="0"/>
          </a:p>
          <a:p>
            <a:pPr algn="just"/>
            <a:r>
              <a:rPr lang="en-US" dirty="0"/>
              <a:t>WG Climate representation from Europe and North America includes NASA, NOAA, USGS, CSA (North America) ESA, EUMETSAT, European Commission, CNES, DLR, UKSA, ASI (Europe)</a:t>
            </a:r>
          </a:p>
          <a:p>
            <a:pPr algn="just"/>
            <a:endParaRPr lang="en-US" dirty="0"/>
          </a:p>
          <a:p>
            <a:pPr algn="just" defTabSz="895838" eaLnBrk="0" fontAlgn="base" hangingPunct="0">
              <a:spcBef>
                <a:spcPct val="30000"/>
              </a:spcBef>
              <a:spcAft>
                <a:spcPct val="0"/>
              </a:spcAft>
              <a:defRPr/>
            </a:pPr>
            <a:r>
              <a:rPr lang="en-US" dirty="0">
                <a:latin typeface="Arial"/>
                <a:cs typeface="Arial"/>
              </a:rPr>
              <a:t>M. Dowell, P. </a:t>
            </a:r>
            <a:r>
              <a:rPr lang="en-US" dirty="0" err="1">
                <a:latin typeface="Arial"/>
                <a:cs typeface="Arial"/>
              </a:rPr>
              <a:t>Lecomte</a:t>
            </a:r>
            <a:r>
              <a:rPr lang="en-US" dirty="0">
                <a:latin typeface="Arial"/>
                <a:cs typeface="Arial"/>
              </a:rPr>
              <a:t>, R. Husband, J. Schulz, T. Mohr, Y. </a:t>
            </a:r>
            <a:r>
              <a:rPr lang="en-US" dirty="0" err="1">
                <a:latin typeface="Arial"/>
                <a:cs typeface="Arial"/>
              </a:rPr>
              <a:t>Tahara</a:t>
            </a:r>
            <a:r>
              <a:rPr lang="en-US" dirty="0">
                <a:latin typeface="Arial"/>
                <a:cs typeface="Arial"/>
              </a:rPr>
              <a:t>, R. </a:t>
            </a:r>
            <a:r>
              <a:rPr lang="en-US" dirty="0" err="1">
                <a:latin typeface="Arial"/>
                <a:cs typeface="Arial"/>
              </a:rPr>
              <a:t>Eckman</a:t>
            </a:r>
            <a:r>
              <a:rPr lang="en-US" dirty="0">
                <a:latin typeface="Arial"/>
                <a:cs typeface="Arial"/>
              </a:rPr>
              <a:t>, E. Lindstrom, C. Wooldridge, S. </a:t>
            </a:r>
            <a:r>
              <a:rPr lang="en-US" dirty="0" err="1">
                <a:latin typeface="Arial"/>
                <a:cs typeface="Arial"/>
              </a:rPr>
              <a:t>Hilding</a:t>
            </a:r>
            <a:r>
              <a:rPr lang="en-US" dirty="0">
                <a:latin typeface="Arial"/>
                <a:cs typeface="Arial"/>
              </a:rPr>
              <a:t>, </a:t>
            </a:r>
            <a:r>
              <a:rPr lang="en-US" dirty="0" err="1">
                <a:latin typeface="Arial"/>
                <a:cs typeface="Arial"/>
              </a:rPr>
              <a:t>J.Bates</a:t>
            </a:r>
            <a:r>
              <a:rPr lang="en-US" dirty="0">
                <a:latin typeface="Arial"/>
                <a:cs typeface="Arial"/>
              </a:rPr>
              <a:t>, B. Ryan, J. </a:t>
            </a:r>
            <a:r>
              <a:rPr lang="en-US" dirty="0" err="1">
                <a:latin typeface="Arial"/>
                <a:cs typeface="Arial"/>
              </a:rPr>
              <a:t>Lafeuille</a:t>
            </a:r>
            <a:r>
              <a:rPr lang="en-US" dirty="0">
                <a:latin typeface="Arial"/>
                <a:cs typeface="Arial"/>
              </a:rPr>
              <a:t>, and S. </a:t>
            </a:r>
            <a:r>
              <a:rPr lang="en-US" dirty="0" err="1">
                <a:latin typeface="Arial"/>
                <a:cs typeface="Arial"/>
              </a:rPr>
              <a:t>Bojinski</a:t>
            </a:r>
            <a:r>
              <a:rPr lang="en-US" dirty="0">
                <a:latin typeface="Arial"/>
                <a:cs typeface="Arial"/>
              </a:rPr>
              <a:t>, 2013: Strategy Towards an Architecture for Climate Monitoring from Space. Pp. 39. This report is available from: </a:t>
            </a:r>
            <a:r>
              <a:rPr lang="en-US" dirty="0" err="1">
                <a:latin typeface="Arial"/>
                <a:cs typeface="Arial"/>
              </a:rPr>
              <a:t>www.ceos.org</a:t>
            </a:r>
            <a:r>
              <a:rPr lang="en-US" dirty="0">
                <a:latin typeface="Arial"/>
                <a:cs typeface="Arial"/>
              </a:rPr>
              <a:t>; </a:t>
            </a:r>
            <a:r>
              <a:rPr lang="en-US" dirty="0" err="1">
                <a:latin typeface="Arial"/>
                <a:cs typeface="Arial"/>
              </a:rPr>
              <a:t>www.wmo.int</a:t>
            </a:r>
            <a:r>
              <a:rPr lang="en-US" dirty="0">
                <a:latin typeface="Arial"/>
                <a:cs typeface="Arial"/>
              </a:rPr>
              <a:t>/sat; http://</a:t>
            </a:r>
            <a:r>
              <a:rPr lang="en-US" dirty="0" err="1">
                <a:latin typeface="Arial"/>
                <a:cs typeface="Arial"/>
              </a:rPr>
              <a:t>www.cgms-info.org</a:t>
            </a:r>
            <a:r>
              <a:rPr lang="en-US" dirty="0">
                <a:latin typeface="Arial"/>
                <a:cs typeface="Arial"/>
              </a:rPr>
              <a:t>/ </a:t>
            </a:r>
          </a:p>
          <a:p>
            <a:pPr algn="just"/>
            <a:endParaRPr lang="en-US" dirty="0"/>
          </a:p>
          <a:p>
            <a:pPr algn="just"/>
            <a:endParaRPr lang="en-US" dirty="0"/>
          </a:p>
          <a:p>
            <a:pPr algn="just"/>
            <a:endParaRPr lang="en-US" dirty="0"/>
          </a:p>
          <a:p>
            <a:endParaRPr lang="en-US" dirty="0"/>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571C15CF-520E-874B-B5F0-8AF65240CA78}" type="slidenum">
              <a:rPr lang="en-GB" smtClean="0"/>
              <a:pPr>
                <a:defRPr/>
              </a:pPr>
              <a:t>7</a:t>
            </a:fld>
            <a:endParaRPr lang="en-GB"/>
          </a:p>
        </p:txBody>
      </p:sp>
    </p:spTree>
    <p:extLst>
      <p:ext uri="{BB962C8B-B14F-4D97-AF65-F5344CB8AC3E}">
        <p14:creationId xmlns:p14="http://schemas.microsoft.com/office/powerpoint/2010/main" val="199201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16697786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838200"/>
            <a:ext cx="1943100" cy="5257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990600" y="838200"/>
            <a:ext cx="5676900" cy="5257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81725261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2581840873"/>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7338" y="219075"/>
            <a:ext cx="7372350" cy="86201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287338" y="1501775"/>
            <a:ext cx="8567737" cy="4876800"/>
          </a:xfrm>
        </p:spPr>
        <p:txBody>
          <a:bodyPr/>
          <a:lstStyle/>
          <a:p>
            <a:pPr lvl="0"/>
            <a:r>
              <a:rPr lang="en-GB" noProof="0" smtClean="0"/>
              <a:t>Click icon to add table</a:t>
            </a:r>
            <a:endParaRPr lang="en-US" noProof="0" smtClean="0"/>
          </a:p>
        </p:txBody>
      </p:sp>
      <p:sp>
        <p:nvSpPr>
          <p:cNvPr id="4" name="Rectangle 8"/>
          <p:cNvSpPr>
            <a:spLocks noGrp="1" noChangeArrowheads="1"/>
          </p:cNvSpPr>
          <p:nvPr>
            <p:ph type="ftr" sz="quarter" idx="10"/>
          </p:nvPr>
        </p:nvSpPr>
        <p:spPr>
          <a:xfrm>
            <a:off x="287338" y="6578600"/>
            <a:ext cx="3557587" cy="263525"/>
          </a:xfrm>
          <a:prstGeom prst="rect">
            <a:avLst/>
          </a:prstGeom>
          <a:ln/>
        </p:spPr>
        <p:txBody>
          <a:bodyPr/>
          <a:lstStyle>
            <a:lvl1pPr>
              <a:defRPr/>
            </a:lvl1pPr>
          </a:lstStyle>
          <a:p>
            <a:endParaRPr lang="en-GB"/>
          </a:p>
          <a:p>
            <a:endParaRPr lang="en-GB"/>
          </a:p>
        </p:txBody>
      </p:sp>
    </p:spTree>
    <p:extLst>
      <p:ext uri="{BB962C8B-B14F-4D97-AF65-F5344CB8AC3E}">
        <p14:creationId xmlns:p14="http://schemas.microsoft.com/office/powerpoint/2010/main" val="2082000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46447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54444131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906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953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7750677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9820342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77511806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55866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8105943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91587236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341545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34925"/>
            <a:ext cx="6096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smtClean="0"/>
              <a:t>Click to edit Master title style</a:t>
            </a:r>
            <a:endParaRPr lang="de-DE"/>
          </a:p>
        </p:txBody>
      </p:sp>
      <p:sp>
        <p:nvSpPr>
          <p:cNvPr id="1027" name="Rectangle 3"/>
          <p:cNvSpPr>
            <a:spLocks noGrp="1" noChangeArrowheads="1"/>
          </p:cNvSpPr>
          <p:nvPr>
            <p:ph type="body" idx="1"/>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pic>
        <p:nvPicPr>
          <p:cNvPr id="6" name="Picture 35" descr="PPT_Header0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1" fontAlgn="base" hangingPunct="1">
        <a:lnSpc>
          <a:spcPts val="2900"/>
        </a:lnSpc>
        <a:spcBef>
          <a:spcPct val="0"/>
        </a:spcBef>
        <a:spcAft>
          <a:spcPct val="0"/>
        </a:spcAft>
        <a:defRPr sz="3200" b="1">
          <a:solidFill>
            <a:schemeClr val="bg1"/>
          </a:solidFill>
          <a:latin typeface="+mj-lt"/>
          <a:ea typeface="+mj-ea"/>
          <a:cs typeface="ＭＳ Ｐゴシック" charset="0"/>
        </a:defRPr>
      </a:lvl1pPr>
      <a:lvl2pPr algn="ctr" rtl="0" eaLnBrk="1" fontAlgn="base" hangingPunct="1">
        <a:lnSpc>
          <a:spcPts val="2900"/>
        </a:lnSpc>
        <a:spcBef>
          <a:spcPct val="0"/>
        </a:spcBef>
        <a:spcAft>
          <a:spcPct val="0"/>
        </a:spcAft>
        <a:defRPr sz="3200" b="1">
          <a:solidFill>
            <a:schemeClr val="bg1"/>
          </a:solidFill>
          <a:latin typeface="Arial" charset="0"/>
          <a:ea typeface="ＭＳ Ｐゴシック" charset="0"/>
          <a:cs typeface="ＭＳ Ｐゴシック" charset="0"/>
        </a:defRPr>
      </a:lvl2pPr>
      <a:lvl3pPr algn="ctr" rtl="0" eaLnBrk="1" fontAlgn="base" hangingPunct="1">
        <a:lnSpc>
          <a:spcPts val="2900"/>
        </a:lnSpc>
        <a:spcBef>
          <a:spcPct val="0"/>
        </a:spcBef>
        <a:spcAft>
          <a:spcPct val="0"/>
        </a:spcAft>
        <a:defRPr sz="3200" b="1">
          <a:solidFill>
            <a:schemeClr val="bg1"/>
          </a:solidFill>
          <a:latin typeface="Arial" charset="0"/>
          <a:ea typeface="ＭＳ Ｐゴシック" charset="0"/>
          <a:cs typeface="ＭＳ Ｐゴシック" charset="0"/>
        </a:defRPr>
      </a:lvl3pPr>
      <a:lvl4pPr algn="ctr" rtl="0" eaLnBrk="1" fontAlgn="base" hangingPunct="1">
        <a:lnSpc>
          <a:spcPts val="2900"/>
        </a:lnSpc>
        <a:spcBef>
          <a:spcPct val="0"/>
        </a:spcBef>
        <a:spcAft>
          <a:spcPct val="0"/>
        </a:spcAft>
        <a:defRPr sz="3200" b="1">
          <a:solidFill>
            <a:schemeClr val="bg1"/>
          </a:solidFill>
          <a:latin typeface="Arial" charset="0"/>
          <a:ea typeface="ＭＳ Ｐゴシック" charset="0"/>
          <a:cs typeface="ＭＳ Ｐゴシック" charset="0"/>
        </a:defRPr>
      </a:lvl4pPr>
      <a:lvl5pPr algn="ctr" rtl="0" eaLnBrk="1" fontAlgn="base" hangingPunct="1">
        <a:lnSpc>
          <a:spcPts val="2900"/>
        </a:lnSpc>
        <a:spcBef>
          <a:spcPct val="0"/>
        </a:spcBef>
        <a:spcAft>
          <a:spcPct val="0"/>
        </a:spcAft>
        <a:defRPr sz="3200" b="1">
          <a:solidFill>
            <a:schemeClr val="bg1"/>
          </a:solidFill>
          <a:latin typeface="Arial" charset="0"/>
          <a:ea typeface="ＭＳ Ｐゴシック" charset="0"/>
          <a:cs typeface="ＭＳ Ｐゴシック" charset="0"/>
        </a:defRPr>
      </a:lvl5pPr>
      <a:lvl6pPr marL="457200" algn="l" rtl="0" eaLnBrk="1" fontAlgn="base" hangingPunct="1">
        <a:lnSpc>
          <a:spcPts val="2900"/>
        </a:lnSpc>
        <a:spcBef>
          <a:spcPct val="0"/>
        </a:spcBef>
        <a:spcAft>
          <a:spcPct val="0"/>
        </a:spcAft>
        <a:defRPr sz="2400" b="1">
          <a:solidFill>
            <a:srgbClr val="454545"/>
          </a:solidFill>
          <a:latin typeface="Arial" charset="0"/>
          <a:ea typeface="ＭＳ Ｐゴシック" charset="0"/>
        </a:defRPr>
      </a:lvl6pPr>
      <a:lvl7pPr marL="914400" algn="l" rtl="0" eaLnBrk="1" fontAlgn="base" hangingPunct="1">
        <a:lnSpc>
          <a:spcPts val="2900"/>
        </a:lnSpc>
        <a:spcBef>
          <a:spcPct val="0"/>
        </a:spcBef>
        <a:spcAft>
          <a:spcPct val="0"/>
        </a:spcAft>
        <a:defRPr sz="2400" b="1">
          <a:solidFill>
            <a:srgbClr val="454545"/>
          </a:solidFill>
          <a:latin typeface="Arial" charset="0"/>
          <a:ea typeface="ＭＳ Ｐゴシック" charset="0"/>
        </a:defRPr>
      </a:lvl7pPr>
      <a:lvl8pPr marL="1371600" algn="l" rtl="0" eaLnBrk="1" fontAlgn="base" hangingPunct="1">
        <a:lnSpc>
          <a:spcPts val="2900"/>
        </a:lnSpc>
        <a:spcBef>
          <a:spcPct val="0"/>
        </a:spcBef>
        <a:spcAft>
          <a:spcPct val="0"/>
        </a:spcAft>
        <a:defRPr sz="2400" b="1">
          <a:solidFill>
            <a:srgbClr val="454545"/>
          </a:solidFill>
          <a:latin typeface="Arial" charset="0"/>
          <a:ea typeface="ＭＳ Ｐゴシック" charset="0"/>
        </a:defRPr>
      </a:lvl8pPr>
      <a:lvl9pPr marL="1828800" algn="l" rtl="0" eaLnBrk="1" fontAlgn="base" hangingPunct="1">
        <a:lnSpc>
          <a:spcPts val="2900"/>
        </a:lnSpc>
        <a:spcBef>
          <a:spcPct val="0"/>
        </a:spcBef>
        <a:spcAft>
          <a:spcPct val="0"/>
        </a:spcAft>
        <a:defRPr sz="2400" b="1">
          <a:solidFill>
            <a:srgbClr val="454545"/>
          </a:solidFill>
          <a:latin typeface="Arial" charset="0"/>
          <a:ea typeface="ＭＳ Ｐゴシック" charset="0"/>
        </a:defRPr>
      </a:lvl9pPr>
    </p:titleStyle>
    <p:bodyStyle>
      <a:lvl1pPr marL="381000" indent="-381000" algn="l" rtl="0" eaLnBrk="1" fontAlgn="base" hangingPunct="1">
        <a:spcBef>
          <a:spcPct val="25000"/>
        </a:spcBef>
        <a:spcAft>
          <a:spcPct val="0"/>
        </a:spcAft>
        <a:buSzPct val="90000"/>
        <a:buFont typeface="Wingdings" charset="0"/>
        <a:buChar char="§"/>
        <a:defRPr sz="2000" b="1">
          <a:solidFill>
            <a:srgbClr val="00338D"/>
          </a:solidFill>
          <a:latin typeface="Verdana" charset="0"/>
          <a:ea typeface="+mn-ea"/>
          <a:cs typeface="ＭＳ Ｐゴシック" charset="0"/>
        </a:defRPr>
      </a:lvl1pPr>
      <a:lvl2pPr marL="950913" indent="-379413" algn="l" rtl="0" eaLnBrk="1" fontAlgn="base" hangingPunct="1">
        <a:spcBef>
          <a:spcPct val="25000"/>
        </a:spcBef>
        <a:spcAft>
          <a:spcPct val="0"/>
        </a:spcAft>
        <a:buSzPct val="90000"/>
        <a:buChar char="-"/>
        <a:defRPr>
          <a:solidFill>
            <a:srgbClr val="00338D"/>
          </a:solidFill>
          <a:latin typeface="Verdana" charset="0"/>
          <a:ea typeface="+mn-ea"/>
        </a:defRPr>
      </a:lvl2pPr>
      <a:lvl3pPr marL="1520825" indent="-379413" algn="l" rtl="0" eaLnBrk="1" fontAlgn="base" hangingPunct="1">
        <a:spcBef>
          <a:spcPct val="25000"/>
        </a:spcBef>
        <a:spcAft>
          <a:spcPct val="0"/>
        </a:spcAft>
        <a:buSzPct val="90000"/>
        <a:buFont typeface="Times" charset="0"/>
        <a:buChar char="•"/>
        <a:defRPr sz="1600" i="1">
          <a:solidFill>
            <a:srgbClr val="00338D"/>
          </a:solidFill>
          <a:latin typeface="Verdana" charset="0"/>
          <a:ea typeface="+mn-ea"/>
        </a:defRPr>
      </a:lvl3pPr>
      <a:lvl4pPr marL="2092325" indent="-381000" algn="l" rtl="0" eaLnBrk="1" fontAlgn="base" hangingPunct="1">
        <a:spcBef>
          <a:spcPct val="25000"/>
        </a:spcBef>
        <a:spcAft>
          <a:spcPct val="0"/>
        </a:spcAft>
        <a:buSzPct val="90000"/>
        <a:buChar char="-"/>
        <a:defRPr sz="1400">
          <a:solidFill>
            <a:srgbClr val="00338D"/>
          </a:solidFill>
          <a:latin typeface="Verdana" charset="0"/>
          <a:ea typeface="+mn-ea"/>
        </a:defRPr>
      </a:lvl4pPr>
      <a:lvl5pPr marL="2663825" indent="-381000" algn="l" rtl="0" eaLnBrk="1" fontAlgn="base" hangingPunct="1">
        <a:spcBef>
          <a:spcPct val="25000"/>
        </a:spcBef>
        <a:spcAft>
          <a:spcPct val="0"/>
        </a:spcAft>
        <a:buSzPct val="90000"/>
        <a:buFont typeface="Wingdings" charset="0"/>
        <a:buChar char=""/>
        <a:defRPr sz="1200" i="1">
          <a:solidFill>
            <a:srgbClr val="00338D"/>
          </a:solidFill>
          <a:latin typeface="Verdana" charset="0"/>
          <a:ea typeface="+mn-ea"/>
        </a:defRPr>
      </a:lvl5pPr>
      <a:lvl6pPr marL="3121025" indent="-381000" algn="l" rtl="0" eaLnBrk="1" fontAlgn="base" hangingPunct="1">
        <a:spcBef>
          <a:spcPct val="25000"/>
        </a:spcBef>
        <a:spcAft>
          <a:spcPct val="0"/>
        </a:spcAft>
        <a:buSzPct val="90000"/>
        <a:buBlip>
          <a:blip r:embed="rId16"/>
        </a:buBlip>
        <a:defRPr>
          <a:solidFill>
            <a:schemeClr val="tx1"/>
          </a:solidFill>
          <a:latin typeface="+mn-lt"/>
          <a:ea typeface="+mn-ea"/>
        </a:defRPr>
      </a:lvl6pPr>
      <a:lvl7pPr marL="3578225" indent="-381000" algn="l" rtl="0" eaLnBrk="1" fontAlgn="base" hangingPunct="1">
        <a:spcBef>
          <a:spcPct val="25000"/>
        </a:spcBef>
        <a:spcAft>
          <a:spcPct val="0"/>
        </a:spcAft>
        <a:buSzPct val="90000"/>
        <a:buBlip>
          <a:blip r:embed="rId16"/>
        </a:buBlip>
        <a:defRPr>
          <a:solidFill>
            <a:schemeClr val="tx1"/>
          </a:solidFill>
          <a:latin typeface="+mn-lt"/>
          <a:ea typeface="+mn-ea"/>
        </a:defRPr>
      </a:lvl7pPr>
      <a:lvl8pPr marL="4035425" indent="-381000" algn="l" rtl="0" eaLnBrk="1" fontAlgn="base" hangingPunct="1">
        <a:spcBef>
          <a:spcPct val="25000"/>
        </a:spcBef>
        <a:spcAft>
          <a:spcPct val="0"/>
        </a:spcAft>
        <a:buSzPct val="90000"/>
        <a:buBlip>
          <a:blip r:embed="rId16"/>
        </a:buBlip>
        <a:defRPr>
          <a:solidFill>
            <a:schemeClr val="tx1"/>
          </a:solidFill>
          <a:latin typeface="+mn-lt"/>
          <a:ea typeface="+mn-ea"/>
        </a:defRPr>
      </a:lvl8pPr>
      <a:lvl9pPr marL="4492625" indent="-381000" algn="l" rtl="0" eaLnBrk="1" fontAlgn="base" hangingPunct="1">
        <a:spcBef>
          <a:spcPct val="25000"/>
        </a:spcBef>
        <a:spcAft>
          <a:spcPct val="0"/>
        </a:spcAft>
        <a:buSzPct val="90000"/>
        <a:buBlip>
          <a:blip r:embed="rId16"/>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SED_walltilt_1920x1200"/>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1533525" y="2269675"/>
            <a:ext cx="6083300" cy="2026496"/>
          </a:xfrm>
        </p:spPr>
        <p:txBody>
          <a:bodyPr/>
          <a:lstStyle/>
          <a:p>
            <a:r>
              <a:rPr lang="en-GB" dirty="0" smtClean="0"/>
              <a:t>ESA Climate Change Initiative</a:t>
            </a:r>
            <a:r>
              <a:rPr lang="fr-FR" noProof="0" dirty="0" smtClean="0"/>
              <a:t/>
            </a:r>
            <a:br>
              <a:rPr lang="fr-FR" noProof="0" dirty="0" smtClean="0"/>
            </a:br>
            <a:r>
              <a:rPr lang="fr-FR" noProof="0" dirty="0" smtClean="0"/>
              <a:t/>
            </a:r>
            <a:br>
              <a:rPr lang="fr-FR" noProof="0" dirty="0" smtClean="0"/>
            </a:br>
            <a:r>
              <a:rPr lang="fr-FR" noProof="0" dirty="0" err="1" smtClean="0"/>
              <a:t>Status</a:t>
            </a:r>
            <a:r>
              <a:rPr lang="fr-FR" noProof="0" dirty="0" smtClean="0"/>
              <a:t/>
            </a:r>
            <a:br>
              <a:rPr lang="fr-FR" noProof="0" dirty="0" smtClean="0"/>
            </a:br>
            <a:r>
              <a:rPr lang="fr-FR" dirty="0" smtClean="0">
                <a:solidFill>
                  <a:schemeClr val="bg2">
                    <a:lumMod val="60000"/>
                    <a:lumOff val="40000"/>
                  </a:schemeClr>
                </a:solidFill>
              </a:rPr>
              <a:t>and</a:t>
            </a:r>
            <a:br>
              <a:rPr lang="fr-FR" dirty="0" smtClean="0">
                <a:solidFill>
                  <a:schemeClr val="bg2">
                    <a:lumMod val="60000"/>
                    <a:lumOff val="40000"/>
                  </a:schemeClr>
                </a:solidFill>
              </a:rPr>
            </a:br>
            <a:r>
              <a:rPr lang="fr-FR" dirty="0" smtClean="0">
                <a:solidFill>
                  <a:schemeClr val="bg2">
                    <a:lumMod val="60000"/>
                    <a:lumOff val="40000"/>
                  </a:schemeClr>
                </a:solidFill>
              </a:rPr>
              <a:t>Future Evolution</a:t>
            </a:r>
            <a:endParaRPr lang="fr-FR" noProof="0" dirty="0">
              <a:solidFill>
                <a:schemeClr val="bg2">
                  <a:lumMod val="60000"/>
                  <a:lumOff val="40000"/>
                </a:schemeClr>
              </a:solidFill>
            </a:endParaRPr>
          </a:p>
        </p:txBody>
      </p:sp>
      <p:sp>
        <p:nvSpPr>
          <p:cNvPr id="5" name="Subtitle 4"/>
          <p:cNvSpPr>
            <a:spLocks noGrp="1"/>
          </p:cNvSpPr>
          <p:nvPr>
            <p:ph type="subTitle" idx="1"/>
          </p:nvPr>
        </p:nvSpPr>
        <p:spPr>
          <a:xfrm>
            <a:off x="2730500" y="5053714"/>
            <a:ext cx="3683000" cy="926336"/>
          </a:xfrm>
        </p:spPr>
        <p:txBody>
          <a:bodyPr/>
          <a:lstStyle/>
          <a:p>
            <a:r>
              <a:rPr lang="fr-FR" sz="1600" dirty="0" smtClean="0">
                <a:solidFill>
                  <a:schemeClr val="bg1"/>
                </a:solidFill>
              </a:rPr>
              <a:t>CMUG Interaction meeting</a:t>
            </a:r>
            <a:endParaRPr lang="fr-FR" sz="1600" dirty="0">
              <a:solidFill>
                <a:schemeClr val="bg1"/>
              </a:solidFill>
            </a:endParaRPr>
          </a:p>
          <a:p>
            <a:r>
              <a:rPr lang="fr-FR" sz="1600" noProof="0" dirty="0" smtClean="0">
                <a:solidFill>
                  <a:schemeClr val="bg1"/>
                </a:solidFill>
              </a:rPr>
              <a:t>May 26</a:t>
            </a:r>
            <a:r>
              <a:rPr lang="fr-FR" sz="1600" baseline="30000" noProof="0" dirty="0" smtClean="0">
                <a:solidFill>
                  <a:schemeClr val="bg1"/>
                </a:solidFill>
              </a:rPr>
              <a:t>th</a:t>
            </a:r>
            <a:r>
              <a:rPr lang="fr-FR" sz="1600" noProof="0" dirty="0" smtClean="0">
                <a:solidFill>
                  <a:schemeClr val="bg1"/>
                </a:solidFill>
              </a:rPr>
              <a:t>, 2015</a:t>
            </a:r>
          </a:p>
          <a:p>
            <a:endParaRPr lang="fr-FR" sz="1600" noProof="0" dirty="0">
              <a:solidFill>
                <a:schemeClr val="bg1"/>
              </a:solidFill>
            </a:endParaRPr>
          </a:p>
        </p:txBody>
      </p:sp>
      <p:pic>
        <p:nvPicPr>
          <p:cNvPr id="7" name="Picture 19" descr="Logo_Signature_Cover_PP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564"/>
          <a:stretch/>
        </p:blipFill>
        <p:spPr bwMode="auto">
          <a:xfrm>
            <a:off x="7042445" y="854846"/>
            <a:ext cx="1759053" cy="97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654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CCI Products Time Coverage</a:t>
            </a:r>
            <a:br>
              <a:rPr lang="en-GB" dirty="0" smtClean="0"/>
            </a:br>
            <a:r>
              <a:rPr lang="en-GB" dirty="0" smtClean="0"/>
              <a:t>Phase 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381304235"/>
              </p:ext>
            </p:extLst>
          </p:nvPr>
        </p:nvGraphicFramePr>
        <p:xfrm>
          <a:off x="242925" y="1566138"/>
          <a:ext cx="8660960" cy="4877096"/>
        </p:xfrm>
        <a:graphic>
          <a:graphicData uri="http://schemas.openxmlformats.org/drawingml/2006/table">
            <a:tbl>
              <a:tblPr firstRow="1" bandRow="1">
                <a:tableStyleId>{1FECB4D8-DB02-4DC6-A0A2-4F2EBAE1DC90}</a:tableStyleId>
              </a:tblPr>
              <a:tblGrid>
                <a:gridCol w="1567351"/>
                <a:gridCol w="783675"/>
                <a:gridCol w="1580861"/>
                <a:gridCol w="1580862"/>
                <a:gridCol w="1580861"/>
                <a:gridCol w="1567350"/>
              </a:tblGrid>
              <a:tr h="348364">
                <a:tc>
                  <a:txBody>
                    <a:bodyPr/>
                    <a:lstStyle/>
                    <a:p>
                      <a:pPr algn="r"/>
                      <a:r>
                        <a:rPr lang="en-GB" sz="1400" b="1" dirty="0" smtClean="0">
                          <a:solidFill>
                            <a:srgbClr val="8585E0"/>
                          </a:solidFill>
                          <a:latin typeface="Verdana"/>
                          <a:cs typeface="Verdana"/>
                        </a:rPr>
                        <a:t>Cloud</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lnT w="28575" cap="flat" cmpd="sng" algn="ctr">
                      <a:solidFill>
                        <a:srgbClr val="0000FF"/>
                      </a:solidFill>
                      <a:prstDash val="solid"/>
                      <a:round/>
                      <a:headEnd type="none" w="med" len="med"/>
                      <a:tailEnd type="none" w="med" len="med"/>
                    </a:lnT>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solidFill>
                      <a:srgbClr val="D9D9D9"/>
                    </a:solidFill>
                  </a:tcPr>
                </a:tc>
              </a:tr>
              <a:tr h="348364">
                <a:tc>
                  <a:txBody>
                    <a:bodyPr/>
                    <a:lstStyle/>
                    <a:p>
                      <a:pPr algn="r"/>
                      <a:r>
                        <a:rPr lang="en-GB" sz="1400" b="1" dirty="0" smtClean="0">
                          <a:solidFill>
                            <a:srgbClr val="8585E0"/>
                          </a:solidFill>
                          <a:latin typeface="Verdana"/>
                          <a:cs typeface="Verdana"/>
                        </a:rPr>
                        <a:t>Ozone</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Aerosol</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GHG</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Sea Ice</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Sea Level</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SST</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Ocean Colour</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Glaciers</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Ice Sheet</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Land Cover</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Fire</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Soil Moisture</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lnB w="28575" cap="flat" cmpd="sng" algn="ctr">
                      <a:solidFill>
                        <a:srgbClr val="0000FF"/>
                      </a:solidFill>
                      <a:prstDash val="solid"/>
                      <a:round/>
                      <a:headEnd type="none" w="med" len="med"/>
                      <a:tailEnd type="none" w="med" len="med"/>
                    </a:lnB>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lnB w="28575" cap="flat" cmpd="sng" algn="ctr">
                      <a:solidFill>
                        <a:srgbClr val="0000FF"/>
                      </a:solidFill>
                      <a:prstDash val="solid"/>
                      <a:round/>
                      <a:headEnd type="none" w="med" len="med"/>
                      <a:tailEnd type="none" w="med" len="med"/>
                    </a:lnB>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lnB w="28575" cap="flat" cmpd="sng" algn="ctr">
                      <a:solidFill>
                        <a:srgbClr val="0000FF"/>
                      </a:solidFill>
                      <a:prstDash val="solid"/>
                      <a:round/>
                      <a:headEnd type="none" w="med" len="med"/>
                      <a:tailEnd type="none" w="med" len="med"/>
                    </a:lnB>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B w="28575" cap="flat" cmpd="sng" algn="ctr">
                      <a:solidFill>
                        <a:srgbClr val="0000FF"/>
                      </a:solidFill>
                      <a:prstDash val="solid"/>
                      <a:round/>
                      <a:headEnd type="none" w="med" len="med"/>
                      <a:tailEnd type="none" w="med" len="med"/>
                    </a:lnB>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lnB w="28575" cap="flat" cmpd="sng" algn="ctr">
                      <a:solidFill>
                        <a:srgbClr val="0000FF"/>
                      </a:solidFill>
                      <a:prstDash val="solid"/>
                      <a:round/>
                      <a:headEnd type="none" w="med" len="med"/>
                      <a:tailEnd type="none" w="med" len="med"/>
                    </a:lnB>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lnB w="28575" cap="flat" cmpd="sng" algn="ctr">
                      <a:solidFill>
                        <a:srgbClr val="0000FF"/>
                      </a:solidFill>
                      <a:prstDash val="solid"/>
                      <a:round/>
                      <a:headEnd type="none" w="med" len="med"/>
                      <a:tailEnd type="none" w="med" len="med"/>
                    </a:lnB>
                    <a:solidFill>
                      <a:srgbClr val="D9D9D9"/>
                    </a:solidFill>
                  </a:tcPr>
                </a:tc>
              </a:tr>
              <a:tr h="348364">
                <a:tc>
                  <a:txBody>
                    <a:bodyPr/>
                    <a:lstStyle/>
                    <a:p>
                      <a:pPr algn="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chemeClr val="bg1">
                        <a:lumMod val="95000"/>
                      </a:schemeClr>
                    </a:solidFill>
                  </a:tcPr>
                </a:tc>
                <a:tc>
                  <a:txBody>
                    <a:bodyPr/>
                    <a:lstStyle/>
                    <a:p>
                      <a:pPr algn="ctr"/>
                      <a:endParaRPr lang="en-GB" sz="1400" b="1"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accent2">
                              <a:lumMod val="60000"/>
                              <a:lumOff val="40000"/>
                            </a:schemeClr>
                          </a:solidFill>
                          <a:latin typeface="Verdana"/>
                          <a:cs typeface="Verdana"/>
                        </a:rPr>
                        <a:t>1980s</a:t>
                      </a:r>
                      <a:endParaRPr lang="en-GB" sz="1400" b="1"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2F2F2"/>
                    </a:solidFill>
                  </a:tcPr>
                </a:tc>
                <a:tc>
                  <a:txBody>
                    <a:bodyPr/>
                    <a:lstStyle/>
                    <a:p>
                      <a:pPr algn="ctr"/>
                      <a:r>
                        <a:rPr lang="en-GB" sz="1400" b="1" dirty="0" smtClean="0">
                          <a:solidFill>
                            <a:schemeClr val="accent2">
                              <a:lumMod val="60000"/>
                              <a:lumOff val="40000"/>
                            </a:schemeClr>
                          </a:solidFill>
                          <a:latin typeface="Verdana"/>
                          <a:cs typeface="Verdana"/>
                        </a:rPr>
                        <a:t>1990s</a:t>
                      </a:r>
                      <a:endParaRPr lang="en-GB" sz="1400" b="1"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D9D9D9"/>
                    </a:solidFill>
                  </a:tcPr>
                </a:tc>
                <a:tc>
                  <a:txBody>
                    <a:bodyPr/>
                    <a:lstStyle/>
                    <a:p>
                      <a:pPr algn="ctr"/>
                      <a:r>
                        <a:rPr lang="en-GB" sz="1400" b="1" dirty="0" smtClean="0">
                          <a:solidFill>
                            <a:schemeClr val="accent2">
                              <a:lumMod val="60000"/>
                              <a:lumOff val="40000"/>
                            </a:schemeClr>
                          </a:solidFill>
                          <a:latin typeface="Verdana"/>
                          <a:cs typeface="Verdana"/>
                        </a:rPr>
                        <a:t>2000s</a:t>
                      </a:r>
                      <a:endParaRPr lang="en-GB" sz="1400" b="1"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2F2F2"/>
                    </a:solidFill>
                  </a:tcPr>
                </a:tc>
                <a:tc>
                  <a:txBody>
                    <a:bodyPr/>
                    <a:lstStyle/>
                    <a:p>
                      <a:pPr algn="ctr"/>
                      <a:r>
                        <a:rPr lang="en-GB" sz="1400" b="1" dirty="0" smtClean="0">
                          <a:solidFill>
                            <a:schemeClr val="accent2">
                              <a:lumMod val="60000"/>
                              <a:lumOff val="40000"/>
                            </a:schemeClr>
                          </a:solidFill>
                          <a:latin typeface="Verdana"/>
                          <a:cs typeface="Verdana"/>
                        </a:rPr>
                        <a:t>2010s</a:t>
                      </a:r>
                      <a:endParaRPr lang="en-GB" sz="1400" b="1"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D9D9D9"/>
                    </a:solidFill>
                  </a:tcPr>
                </a:tc>
              </a:tr>
            </a:tbl>
          </a:graphicData>
        </a:graphic>
      </p:graphicFrame>
      <p:grpSp>
        <p:nvGrpSpPr>
          <p:cNvPr id="45" name="Group 44"/>
          <p:cNvGrpSpPr/>
          <p:nvPr/>
        </p:nvGrpSpPr>
        <p:grpSpPr>
          <a:xfrm>
            <a:off x="2430190" y="1629825"/>
            <a:ext cx="5380838" cy="4405365"/>
            <a:chOff x="2430190" y="1629825"/>
            <a:chExt cx="5380838" cy="4405365"/>
          </a:xfrm>
        </p:grpSpPr>
        <p:sp>
          <p:nvSpPr>
            <p:cNvPr id="7" name="Rectangle 6"/>
            <p:cNvSpPr/>
            <p:nvPr/>
          </p:nvSpPr>
          <p:spPr>
            <a:xfrm>
              <a:off x="2443162" y="5798123"/>
              <a:ext cx="5367866" cy="237067"/>
            </a:xfrm>
            <a:prstGeom prst="rect">
              <a:avLst/>
            </a:prstGeom>
            <a:solidFill>
              <a:srgbClr val="F1ABBB"/>
            </a:solidFill>
            <a:ln>
              <a:solidFill>
                <a:srgbClr val="E19F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1</a:t>
              </a:r>
              <a:endParaRPr lang="en-GB" sz="1400" dirty="0">
                <a:solidFill>
                  <a:srgbClr val="000000"/>
                </a:solidFill>
              </a:endParaRPr>
            </a:p>
          </p:txBody>
        </p:sp>
        <p:sp>
          <p:nvSpPr>
            <p:cNvPr id="3" name="Rectangle 2"/>
            <p:cNvSpPr/>
            <p:nvPr/>
          </p:nvSpPr>
          <p:spPr>
            <a:xfrm>
              <a:off x="6871227" y="1629825"/>
              <a:ext cx="474133" cy="237067"/>
            </a:xfrm>
            <a:prstGeom prst="rect">
              <a:avLst/>
            </a:prstGeom>
            <a:solidFill>
              <a:schemeClr val="accent6">
                <a:lumMod val="20000"/>
                <a:lumOff val="8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8</a:t>
              </a:r>
              <a:endParaRPr lang="en-GB" sz="1400" dirty="0">
                <a:solidFill>
                  <a:schemeClr val="tx1"/>
                </a:solidFill>
              </a:endParaRPr>
            </a:p>
          </p:txBody>
        </p:sp>
        <p:sp>
          <p:nvSpPr>
            <p:cNvPr id="6" name="Rectangle 5"/>
            <p:cNvSpPr/>
            <p:nvPr/>
          </p:nvSpPr>
          <p:spPr>
            <a:xfrm>
              <a:off x="4966228" y="1962141"/>
              <a:ext cx="2692400" cy="237067"/>
            </a:xfrm>
            <a:prstGeom prst="rect">
              <a:avLst/>
            </a:prstGeom>
            <a:solidFill>
              <a:schemeClr val="accent6">
                <a:lumMod val="20000"/>
                <a:lumOff val="8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3</a:t>
              </a:r>
              <a:endParaRPr lang="en-GB" sz="1400" dirty="0">
                <a:solidFill>
                  <a:schemeClr val="tx1"/>
                </a:solidFill>
              </a:endParaRPr>
            </a:p>
          </p:txBody>
        </p:sp>
        <p:sp>
          <p:nvSpPr>
            <p:cNvPr id="8" name="Rectangle 7"/>
            <p:cNvSpPr/>
            <p:nvPr/>
          </p:nvSpPr>
          <p:spPr>
            <a:xfrm>
              <a:off x="7034430" y="2309274"/>
              <a:ext cx="470712" cy="237067"/>
            </a:xfrm>
            <a:prstGeom prst="rect">
              <a:avLst/>
            </a:prstGeom>
            <a:solidFill>
              <a:schemeClr val="accent6">
                <a:lumMod val="20000"/>
                <a:lumOff val="8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3</a:t>
              </a:r>
              <a:endParaRPr lang="en-GB" sz="1400" dirty="0">
                <a:solidFill>
                  <a:srgbClr val="000000"/>
                </a:solidFill>
              </a:endParaRPr>
            </a:p>
          </p:txBody>
        </p:sp>
        <p:sp>
          <p:nvSpPr>
            <p:cNvPr id="9" name="Rectangle 8"/>
            <p:cNvSpPr/>
            <p:nvPr/>
          </p:nvSpPr>
          <p:spPr>
            <a:xfrm>
              <a:off x="6247029" y="2664875"/>
              <a:ext cx="1258113" cy="237067"/>
            </a:xfrm>
            <a:prstGeom prst="rect">
              <a:avLst/>
            </a:prstGeom>
            <a:solidFill>
              <a:schemeClr val="accent6">
                <a:lumMod val="20000"/>
                <a:lumOff val="8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2</a:t>
              </a:r>
              <a:endParaRPr lang="en-GB" sz="1400" dirty="0">
                <a:solidFill>
                  <a:srgbClr val="000000"/>
                </a:solidFill>
              </a:endParaRPr>
            </a:p>
          </p:txBody>
        </p:sp>
        <p:sp>
          <p:nvSpPr>
            <p:cNvPr id="11" name="Rectangle 10"/>
            <p:cNvSpPr/>
            <p:nvPr/>
          </p:nvSpPr>
          <p:spPr>
            <a:xfrm>
              <a:off x="2430190" y="3003600"/>
              <a:ext cx="5380837" cy="237067"/>
            </a:xfrm>
            <a:prstGeom prst="rect">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2</a:t>
              </a:r>
              <a:endParaRPr lang="en-GB" sz="1400" dirty="0">
                <a:solidFill>
                  <a:srgbClr val="000000"/>
                </a:solidFill>
              </a:endParaRPr>
            </a:p>
          </p:txBody>
        </p:sp>
        <p:sp>
          <p:nvSpPr>
            <p:cNvPr id="12" name="Rectangle 11"/>
            <p:cNvSpPr/>
            <p:nvPr/>
          </p:nvSpPr>
          <p:spPr>
            <a:xfrm>
              <a:off x="4652962" y="3350732"/>
              <a:ext cx="2836332" cy="237067"/>
            </a:xfrm>
            <a:prstGeom prst="rect">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2</a:t>
              </a:r>
              <a:endParaRPr lang="en-GB" sz="1400" dirty="0">
                <a:solidFill>
                  <a:srgbClr val="000000"/>
                </a:solidFill>
              </a:endParaRPr>
            </a:p>
          </p:txBody>
        </p:sp>
        <p:sp>
          <p:nvSpPr>
            <p:cNvPr id="13" name="Rectangle 12"/>
            <p:cNvSpPr/>
            <p:nvPr/>
          </p:nvSpPr>
          <p:spPr>
            <a:xfrm>
              <a:off x="4492095" y="3697865"/>
              <a:ext cx="2988732" cy="237067"/>
            </a:xfrm>
            <a:prstGeom prst="rect">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1</a:t>
              </a:r>
              <a:endParaRPr lang="en-GB" sz="1400" dirty="0">
                <a:solidFill>
                  <a:srgbClr val="000000"/>
                </a:solidFill>
              </a:endParaRPr>
            </a:p>
          </p:txBody>
        </p:sp>
        <p:sp>
          <p:nvSpPr>
            <p:cNvPr id="14" name="Rectangle 13"/>
            <p:cNvSpPr/>
            <p:nvPr/>
          </p:nvSpPr>
          <p:spPr>
            <a:xfrm>
              <a:off x="5279495" y="4045000"/>
              <a:ext cx="2531533" cy="237067"/>
            </a:xfrm>
            <a:prstGeom prst="rect">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2</a:t>
              </a:r>
              <a:endParaRPr lang="en-GB" sz="1400" dirty="0">
                <a:solidFill>
                  <a:srgbClr val="000000"/>
                </a:solidFill>
              </a:endParaRPr>
            </a:p>
          </p:txBody>
        </p:sp>
        <p:sp>
          <p:nvSpPr>
            <p:cNvPr id="40" name="Rectangle 39"/>
            <p:cNvSpPr/>
            <p:nvPr/>
          </p:nvSpPr>
          <p:spPr>
            <a:xfrm>
              <a:off x="3369603" y="4414420"/>
              <a:ext cx="4289025" cy="237067"/>
            </a:xfrm>
            <a:prstGeom prst="rect">
              <a:avLst/>
            </a:prstGeom>
            <a:pattFill prst="wdUpDiag">
              <a:fgClr>
                <a:srgbClr val="E19FAC"/>
              </a:fgClr>
              <a:bgClr>
                <a:srgbClr val="FFD1D4"/>
              </a:bgClr>
            </a:pattFill>
            <a:ln>
              <a:solidFill>
                <a:srgbClr val="E19F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2-3 measurements per glaciers over the period</a:t>
              </a:r>
              <a:endParaRPr lang="en-GB" sz="1400" dirty="0">
                <a:solidFill>
                  <a:schemeClr val="tx1"/>
                </a:solidFill>
              </a:endParaRPr>
            </a:p>
          </p:txBody>
        </p:sp>
        <p:sp>
          <p:nvSpPr>
            <p:cNvPr id="41" name="Rectangle 40"/>
            <p:cNvSpPr/>
            <p:nvPr/>
          </p:nvSpPr>
          <p:spPr>
            <a:xfrm>
              <a:off x="4335733" y="4753019"/>
              <a:ext cx="3475294" cy="237067"/>
            </a:xfrm>
            <a:prstGeom prst="rect">
              <a:avLst/>
            </a:prstGeom>
            <a:solidFill>
              <a:srgbClr val="F1ABBB"/>
            </a:solidFill>
            <a:ln>
              <a:solidFill>
                <a:srgbClr val="E19F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4</a:t>
              </a:r>
              <a:endParaRPr lang="en-GB" sz="1400" dirty="0">
                <a:solidFill>
                  <a:srgbClr val="000000"/>
                </a:solidFill>
              </a:endParaRPr>
            </a:p>
          </p:txBody>
        </p:sp>
        <p:sp>
          <p:nvSpPr>
            <p:cNvPr id="44" name="Rectangle 43"/>
            <p:cNvSpPr/>
            <p:nvPr/>
          </p:nvSpPr>
          <p:spPr>
            <a:xfrm>
              <a:off x="6700809" y="5446331"/>
              <a:ext cx="470713" cy="237067"/>
            </a:xfrm>
            <a:prstGeom prst="rect">
              <a:avLst/>
            </a:prstGeom>
            <a:solidFill>
              <a:srgbClr val="F1ABBB"/>
            </a:solidFill>
            <a:ln>
              <a:solidFill>
                <a:srgbClr val="E19F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1</a:t>
              </a:r>
              <a:endParaRPr lang="en-GB" sz="1400" dirty="0">
                <a:solidFill>
                  <a:srgbClr val="000000"/>
                </a:solidFill>
              </a:endParaRPr>
            </a:p>
          </p:txBody>
        </p:sp>
      </p:grpSp>
      <p:sp>
        <p:nvSpPr>
          <p:cNvPr id="22" name="Rectangle 21"/>
          <p:cNvSpPr/>
          <p:nvPr/>
        </p:nvSpPr>
        <p:spPr>
          <a:xfrm>
            <a:off x="7023627" y="5100190"/>
            <a:ext cx="787399" cy="23706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rgbClr val="000000"/>
              </a:solidFill>
            </a:endParaRPr>
          </a:p>
        </p:txBody>
      </p:sp>
      <p:sp>
        <p:nvSpPr>
          <p:cNvPr id="23" name="Rectangle 22"/>
          <p:cNvSpPr/>
          <p:nvPr/>
        </p:nvSpPr>
        <p:spPr>
          <a:xfrm>
            <a:off x="6236227" y="5100190"/>
            <a:ext cx="787399" cy="23706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2</a:t>
            </a:r>
            <a:endParaRPr lang="en-GB" sz="1400" dirty="0">
              <a:solidFill>
                <a:srgbClr val="000000"/>
              </a:solidFill>
            </a:endParaRPr>
          </a:p>
        </p:txBody>
      </p:sp>
      <p:sp>
        <p:nvSpPr>
          <p:cNvPr id="21" name="Rectangle 20"/>
          <p:cNvSpPr/>
          <p:nvPr/>
        </p:nvSpPr>
        <p:spPr>
          <a:xfrm>
            <a:off x="5448828" y="5100146"/>
            <a:ext cx="787399" cy="23706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rgbClr val="000000"/>
              </a:solidFill>
            </a:endParaRPr>
          </a:p>
        </p:txBody>
      </p:sp>
      <p:sp>
        <p:nvSpPr>
          <p:cNvPr id="4" name="Rectangle 3"/>
          <p:cNvSpPr/>
          <p:nvPr/>
        </p:nvSpPr>
        <p:spPr>
          <a:xfrm>
            <a:off x="2432050" y="3003550"/>
            <a:ext cx="3486150" cy="111125"/>
          </a:xfrm>
          <a:prstGeom prst="rect">
            <a:avLst/>
          </a:prstGeom>
          <a:solidFill>
            <a:schemeClr val="accent1">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t>OSISAF</a:t>
            </a:r>
            <a:endParaRPr lang="en-GB" sz="800" dirty="0"/>
          </a:p>
        </p:txBody>
      </p:sp>
    </p:spTree>
    <p:extLst>
      <p:ext uri="{BB962C8B-B14F-4D97-AF65-F5344CB8AC3E}">
        <p14:creationId xmlns:p14="http://schemas.microsoft.com/office/powerpoint/2010/main" val="6536212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CCI Status of Phase 2</a:t>
            </a:r>
            <a:endParaRPr lang="en-GB" dirty="0"/>
          </a:p>
        </p:txBody>
      </p:sp>
      <p:sp>
        <p:nvSpPr>
          <p:cNvPr id="5" name="Content Placeholder 4"/>
          <p:cNvSpPr>
            <a:spLocks noGrp="1"/>
          </p:cNvSpPr>
          <p:nvPr>
            <p:ph idx="1"/>
          </p:nvPr>
        </p:nvSpPr>
        <p:spPr/>
        <p:txBody>
          <a:bodyPr anchor="ctr"/>
          <a:lstStyle/>
          <a:p>
            <a:r>
              <a:rPr lang="en-GB" sz="1800" dirty="0" smtClean="0"/>
              <a:t>9 CCI projects have been started beginning 2014</a:t>
            </a:r>
            <a:endParaRPr lang="en-GB" sz="1800" dirty="0"/>
          </a:p>
          <a:p>
            <a:pPr lvl="1"/>
            <a:endParaRPr lang="en-GB" sz="1400" dirty="0"/>
          </a:p>
          <a:p>
            <a:r>
              <a:rPr lang="en-GB" sz="1800" dirty="0"/>
              <a:t>CMUG has started its phase 2 activities on July 1</a:t>
            </a:r>
            <a:r>
              <a:rPr lang="en-GB" sz="1800" baseline="30000" dirty="0"/>
              <a:t>st</a:t>
            </a:r>
            <a:r>
              <a:rPr lang="en-GB" sz="1800" dirty="0"/>
              <a:t>, 2014</a:t>
            </a:r>
          </a:p>
          <a:p>
            <a:endParaRPr lang="en-GB" sz="1800" dirty="0"/>
          </a:p>
          <a:p>
            <a:r>
              <a:rPr lang="en-GB" sz="1800" dirty="0" smtClean="0"/>
              <a:t>The Four later projects (Ice Sheet being divided in Greenland and Antarctica) have been kicked off early 2015.</a:t>
            </a:r>
          </a:p>
          <a:p>
            <a:pPr lvl="1"/>
            <a:r>
              <a:rPr lang="en-GB" sz="1600" dirty="0" smtClean="0"/>
              <a:t>Soil-Moisture</a:t>
            </a:r>
          </a:p>
          <a:p>
            <a:pPr lvl="1"/>
            <a:r>
              <a:rPr lang="en-GB" sz="1600" dirty="0" smtClean="0"/>
              <a:t>Sea-Ice</a:t>
            </a:r>
          </a:p>
          <a:p>
            <a:pPr lvl="1"/>
            <a:r>
              <a:rPr lang="en-GB" sz="1600" dirty="0" smtClean="0"/>
              <a:t>Ice-Sheet Greenland</a:t>
            </a:r>
          </a:p>
          <a:p>
            <a:pPr lvl="1"/>
            <a:r>
              <a:rPr lang="en-GB" sz="1600" dirty="0" smtClean="0"/>
              <a:t>Ice-Sheet Antarctica</a:t>
            </a:r>
          </a:p>
          <a:p>
            <a:pPr lvl="1"/>
            <a:endParaRPr lang="en-GB" sz="1600" dirty="0" smtClean="0"/>
          </a:p>
          <a:p>
            <a:r>
              <a:rPr lang="en-GB" sz="1800" dirty="0" smtClean="0"/>
              <a:t>The Proposal for the Fire project Phase 2 has been received</a:t>
            </a:r>
            <a:r>
              <a:rPr lang="en-GB" sz="1600" dirty="0" smtClean="0"/>
              <a:t>.</a:t>
            </a:r>
          </a:p>
        </p:txBody>
      </p:sp>
    </p:spTree>
    <p:extLst>
      <p:ext uri="{BB962C8B-B14F-4D97-AF65-F5344CB8AC3E}">
        <p14:creationId xmlns:p14="http://schemas.microsoft.com/office/powerpoint/2010/main" val="38742844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CCI Products Time Coverage</a:t>
            </a:r>
            <a:br>
              <a:rPr lang="en-GB" dirty="0" smtClean="0"/>
            </a:br>
            <a:r>
              <a:rPr lang="en-GB" dirty="0" smtClean="0"/>
              <a:t>Phase 2</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666146490"/>
              </p:ext>
            </p:extLst>
          </p:nvPr>
        </p:nvGraphicFramePr>
        <p:xfrm>
          <a:off x="242925" y="1566138"/>
          <a:ext cx="8660960" cy="4877096"/>
        </p:xfrm>
        <a:graphic>
          <a:graphicData uri="http://schemas.openxmlformats.org/drawingml/2006/table">
            <a:tbl>
              <a:tblPr firstRow="1" bandRow="1">
                <a:tableStyleId>{1FECB4D8-DB02-4DC6-A0A2-4F2EBAE1DC90}</a:tableStyleId>
              </a:tblPr>
              <a:tblGrid>
                <a:gridCol w="1567351"/>
                <a:gridCol w="783675"/>
                <a:gridCol w="1580861"/>
                <a:gridCol w="1580862"/>
                <a:gridCol w="1580861"/>
                <a:gridCol w="1567350"/>
              </a:tblGrid>
              <a:tr h="348364">
                <a:tc>
                  <a:txBody>
                    <a:bodyPr/>
                    <a:lstStyle/>
                    <a:p>
                      <a:pPr algn="r"/>
                      <a:r>
                        <a:rPr lang="en-GB" sz="1400" b="1" dirty="0" smtClean="0">
                          <a:solidFill>
                            <a:srgbClr val="8585E0"/>
                          </a:solidFill>
                          <a:latin typeface="Verdana"/>
                          <a:cs typeface="Verdana"/>
                        </a:rPr>
                        <a:t>Cloud</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lnT w="28575" cap="flat" cmpd="sng" algn="ctr">
                      <a:solidFill>
                        <a:srgbClr val="0000FF"/>
                      </a:solidFill>
                      <a:prstDash val="solid"/>
                      <a:round/>
                      <a:headEnd type="none" w="med" len="med"/>
                      <a:tailEnd type="none" w="med" len="med"/>
                    </a:lnT>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solidFill>
                      <a:srgbClr val="D9D9D9"/>
                    </a:solidFill>
                  </a:tcPr>
                </a:tc>
              </a:tr>
              <a:tr h="348364">
                <a:tc>
                  <a:txBody>
                    <a:bodyPr/>
                    <a:lstStyle/>
                    <a:p>
                      <a:pPr algn="r"/>
                      <a:r>
                        <a:rPr lang="en-GB" sz="1400" b="1" dirty="0" smtClean="0">
                          <a:solidFill>
                            <a:srgbClr val="8585E0"/>
                          </a:solidFill>
                          <a:latin typeface="Verdana"/>
                          <a:cs typeface="Verdana"/>
                        </a:rPr>
                        <a:t>Ozone</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Aerosol</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GHG</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Sea Ice</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Sea Level</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SST</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Ocean Colour</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Glaciers</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Ice Sheet</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Land Cover</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Fire</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solidFill>
                      <a:srgbClr val="D9D9D9"/>
                    </a:solidFill>
                  </a:tcPr>
                </a:tc>
              </a:tr>
              <a:tr h="348364">
                <a:tc>
                  <a:txBody>
                    <a:bodyPr/>
                    <a:lstStyle/>
                    <a:p>
                      <a:pPr algn="r"/>
                      <a:r>
                        <a:rPr lang="en-GB" sz="1400" b="1" dirty="0" smtClean="0">
                          <a:solidFill>
                            <a:srgbClr val="8585E0"/>
                          </a:solidFill>
                          <a:latin typeface="Verdana"/>
                          <a:cs typeface="Verdana"/>
                        </a:rPr>
                        <a:t>Soil Moisture</a:t>
                      </a: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lnB w="28575" cap="flat" cmpd="sng" algn="ctr">
                      <a:solidFill>
                        <a:srgbClr val="0000FF"/>
                      </a:solidFill>
                      <a:prstDash val="solid"/>
                      <a:round/>
                      <a:headEnd type="none" w="med" len="med"/>
                      <a:tailEnd type="none" w="med" len="med"/>
                    </a:lnB>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a:lnB w="28575" cap="flat" cmpd="sng" algn="ctr">
                      <a:solidFill>
                        <a:srgbClr val="0000FF"/>
                      </a:solidFill>
                      <a:prstDash val="solid"/>
                      <a:round/>
                      <a:headEnd type="none" w="med" len="med"/>
                      <a:tailEnd type="none" w="med" len="med"/>
                    </a:lnB>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a:lnB w="28575" cap="flat" cmpd="sng" algn="ctr">
                      <a:solidFill>
                        <a:srgbClr val="0000FF"/>
                      </a:solidFill>
                      <a:prstDash val="solid"/>
                      <a:round/>
                      <a:headEnd type="none" w="med" len="med"/>
                      <a:tailEnd type="none" w="med" len="med"/>
                    </a:lnB>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B w="28575" cap="flat" cmpd="sng" algn="ctr">
                      <a:solidFill>
                        <a:srgbClr val="0000FF"/>
                      </a:solidFill>
                      <a:prstDash val="solid"/>
                      <a:round/>
                      <a:headEnd type="none" w="med" len="med"/>
                      <a:tailEnd type="none" w="med" len="med"/>
                    </a:lnB>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a:lnB w="28575" cap="flat" cmpd="sng" algn="ctr">
                      <a:solidFill>
                        <a:srgbClr val="0000FF"/>
                      </a:solidFill>
                      <a:prstDash val="solid"/>
                      <a:round/>
                      <a:headEnd type="none" w="med" len="med"/>
                      <a:tailEnd type="none" w="med" len="med"/>
                    </a:lnB>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lnB w="28575" cap="flat" cmpd="sng" algn="ctr">
                      <a:solidFill>
                        <a:srgbClr val="0000FF"/>
                      </a:solidFill>
                      <a:prstDash val="solid"/>
                      <a:round/>
                      <a:headEnd type="none" w="med" len="med"/>
                      <a:tailEnd type="none" w="med" len="med"/>
                    </a:lnB>
                    <a:solidFill>
                      <a:srgbClr val="D9D9D9"/>
                    </a:solidFill>
                  </a:tcPr>
                </a:tc>
              </a:tr>
              <a:tr h="348364">
                <a:tc>
                  <a:txBody>
                    <a:bodyPr/>
                    <a:lstStyle/>
                    <a:p>
                      <a:pPr algn="r"/>
                      <a:endParaRPr lang="en-GB" sz="1400" b="1" dirty="0">
                        <a:solidFill>
                          <a:srgbClr val="8585E0"/>
                        </a:solidFill>
                        <a:latin typeface="Verdana"/>
                        <a:cs typeface="Verdana"/>
                      </a:endParaRPr>
                    </a:p>
                  </a:txBody>
                  <a:tcPr>
                    <a:lnL w="28575" cap="flat" cmpd="sng" algn="ctr">
                      <a:solidFill>
                        <a:srgbClr val="0000FF"/>
                      </a:solidFill>
                      <a:prstDash val="solid"/>
                      <a:round/>
                      <a:headEnd type="none" w="med" len="med"/>
                      <a:tailEnd type="none" w="med" len="med"/>
                    </a:lnL>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chemeClr val="bg1">
                        <a:lumMod val="95000"/>
                      </a:schemeClr>
                    </a:solidFill>
                  </a:tcPr>
                </a:tc>
                <a:tc>
                  <a:txBody>
                    <a:bodyPr/>
                    <a:lstStyle/>
                    <a:p>
                      <a:pPr algn="ctr"/>
                      <a:endParaRPr lang="en-GB" sz="1400" b="1"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accent2">
                              <a:lumMod val="60000"/>
                              <a:lumOff val="40000"/>
                            </a:schemeClr>
                          </a:solidFill>
                          <a:latin typeface="Verdana"/>
                          <a:cs typeface="Verdana"/>
                        </a:rPr>
                        <a:t>1980s</a:t>
                      </a:r>
                      <a:endParaRPr lang="en-GB" sz="1400" b="1"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2F2F2"/>
                    </a:solidFill>
                  </a:tcPr>
                </a:tc>
                <a:tc>
                  <a:txBody>
                    <a:bodyPr/>
                    <a:lstStyle/>
                    <a:p>
                      <a:pPr algn="ctr"/>
                      <a:r>
                        <a:rPr lang="en-GB" sz="1400" b="1" dirty="0" smtClean="0">
                          <a:solidFill>
                            <a:schemeClr val="accent2">
                              <a:lumMod val="60000"/>
                              <a:lumOff val="40000"/>
                            </a:schemeClr>
                          </a:solidFill>
                          <a:latin typeface="Verdana"/>
                          <a:cs typeface="Verdana"/>
                        </a:rPr>
                        <a:t>1990s</a:t>
                      </a:r>
                      <a:endParaRPr lang="en-GB" sz="1400" b="1"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D9D9D9"/>
                    </a:solidFill>
                  </a:tcPr>
                </a:tc>
                <a:tc>
                  <a:txBody>
                    <a:bodyPr/>
                    <a:lstStyle/>
                    <a:p>
                      <a:pPr algn="ctr"/>
                      <a:r>
                        <a:rPr lang="en-GB" sz="1400" b="1" dirty="0" smtClean="0">
                          <a:solidFill>
                            <a:schemeClr val="accent2">
                              <a:lumMod val="60000"/>
                              <a:lumOff val="40000"/>
                            </a:schemeClr>
                          </a:solidFill>
                          <a:latin typeface="Verdana"/>
                          <a:cs typeface="Verdana"/>
                        </a:rPr>
                        <a:t>2000s</a:t>
                      </a:r>
                      <a:endParaRPr lang="en-GB" sz="1400" b="1" dirty="0">
                        <a:solidFill>
                          <a:schemeClr val="accent2">
                            <a:lumMod val="60000"/>
                            <a:lumOff val="40000"/>
                          </a:schemeClr>
                        </a:solidFill>
                        <a:latin typeface="Verdana"/>
                        <a:cs typeface="Verdana"/>
                      </a:endParaRPr>
                    </a:p>
                  </a:txBody>
                  <a:tcP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2F2F2"/>
                    </a:solidFill>
                  </a:tcPr>
                </a:tc>
                <a:tc>
                  <a:txBody>
                    <a:bodyPr/>
                    <a:lstStyle/>
                    <a:p>
                      <a:pPr algn="ctr"/>
                      <a:r>
                        <a:rPr lang="en-GB" sz="1400" b="1" dirty="0" smtClean="0">
                          <a:solidFill>
                            <a:schemeClr val="accent2">
                              <a:lumMod val="60000"/>
                              <a:lumOff val="40000"/>
                            </a:schemeClr>
                          </a:solidFill>
                          <a:latin typeface="Verdana"/>
                          <a:cs typeface="Verdana"/>
                        </a:rPr>
                        <a:t>2010s</a:t>
                      </a:r>
                      <a:endParaRPr lang="en-GB" sz="1400" b="1" dirty="0">
                        <a:solidFill>
                          <a:schemeClr val="accent2">
                            <a:lumMod val="60000"/>
                            <a:lumOff val="40000"/>
                          </a:schemeClr>
                        </a:solidFill>
                        <a:latin typeface="Verdana"/>
                        <a:cs typeface="Verdana"/>
                      </a:endParaRPr>
                    </a:p>
                  </a:txBody>
                  <a:tcPr>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D9D9D9"/>
                    </a:solidFill>
                  </a:tcPr>
                </a:tc>
              </a:tr>
            </a:tbl>
          </a:graphicData>
        </a:graphic>
      </p:graphicFrame>
      <p:sp>
        <p:nvSpPr>
          <p:cNvPr id="27" name="Rectangle 26"/>
          <p:cNvSpPr/>
          <p:nvPr/>
        </p:nvSpPr>
        <p:spPr>
          <a:xfrm>
            <a:off x="4335735" y="5453016"/>
            <a:ext cx="3956491" cy="237067"/>
          </a:xfrm>
          <a:prstGeom prst="rect">
            <a:avLst/>
          </a:prstGeom>
          <a:solidFill>
            <a:srgbClr val="F1ABBB">
              <a:alpha val="25000"/>
            </a:srgbClr>
          </a:solidFill>
          <a:ln>
            <a:solidFill>
              <a:srgbClr val="E19FA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rgbClr val="000000"/>
              </a:solidFill>
            </a:endParaRPr>
          </a:p>
        </p:txBody>
      </p:sp>
      <p:sp>
        <p:nvSpPr>
          <p:cNvPr id="24" name="Rectangle 23"/>
          <p:cNvSpPr/>
          <p:nvPr/>
        </p:nvSpPr>
        <p:spPr>
          <a:xfrm>
            <a:off x="7798496" y="5100146"/>
            <a:ext cx="787399" cy="23706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rgbClr val="000000"/>
              </a:solidFill>
            </a:endParaRPr>
          </a:p>
        </p:txBody>
      </p:sp>
      <p:sp>
        <p:nvSpPr>
          <p:cNvPr id="25" name="Rectangle 24"/>
          <p:cNvSpPr/>
          <p:nvPr/>
        </p:nvSpPr>
        <p:spPr>
          <a:xfrm>
            <a:off x="7011097" y="5100146"/>
            <a:ext cx="787399" cy="23706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rgbClr val="000000"/>
              </a:solidFill>
            </a:endParaRPr>
          </a:p>
        </p:txBody>
      </p:sp>
      <p:sp>
        <p:nvSpPr>
          <p:cNvPr id="23" name="Rectangle 22"/>
          <p:cNvSpPr/>
          <p:nvPr/>
        </p:nvSpPr>
        <p:spPr>
          <a:xfrm>
            <a:off x="6223698" y="5100146"/>
            <a:ext cx="787399" cy="23706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2</a:t>
            </a:r>
            <a:endParaRPr lang="en-GB" sz="1400" dirty="0">
              <a:solidFill>
                <a:srgbClr val="000000"/>
              </a:solidFill>
            </a:endParaRPr>
          </a:p>
        </p:txBody>
      </p:sp>
      <p:grpSp>
        <p:nvGrpSpPr>
          <p:cNvPr id="45" name="Group 44"/>
          <p:cNvGrpSpPr/>
          <p:nvPr/>
        </p:nvGrpSpPr>
        <p:grpSpPr>
          <a:xfrm>
            <a:off x="2271790" y="1629825"/>
            <a:ext cx="6025352" cy="4405365"/>
            <a:chOff x="2271790" y="1629825"/>
            <a:chExt cx="6025352" cy="4405365"/>
          </a:xfrm>
        </p:grpSpPr>
        <p:sp>
          <p:nvSpPr>
            <p:cNvPr id="7" name="Rectangle 6"/>
            <p:cNvSpPr/>
            <p:nvPr/>
          </p:nvSpPr>
          <p:spPr>
            <a:xfrm>
              <a:off x="2443162" y="5798123"/>
              <a:ext cx="5853980" cy="237067"/>
            </a:xfrm>
            <a:prstGeom prst="rect">
              <a:avLst/>
            </a:prstGeom>
            <a:solidFill>
              <a:srgbClr val="F1ABBB"/>
            </a:solidFill>
            <a:ln>
              <a:solidFill>
                <a:srgbClr val="E19F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1</a:t>
              </a:r>
              <a:endParaRPr lang="en-GB" sz="1400" dirty="0">
                <a:solidFill>
                  <a:srgbClr val="000000"/>
                </a:solidFill>
              </a:endParaRPr>
            </a:p>
          </p:txBody>
        </p:sp>
        <p:sp>
          <p:nvSpPr>
            <p:cNvPr id="3" name="Rectangle 2"/>
            <p:cNvSpPr/>
            <p:nvPr/>
          </p:nvSpPr>
          <p:spPr>
            <a:xfrm>
              <a:off x="2905966" y="1629825"/>
              <a:ext cx="5227860" cy="237067"/>
            </a:xfrm>
            <a:prstGeom prst="rect">
              <a:avLst/>
            </a:prstGeom>
            <a:solidFill>
              <a:schemeClr val="accent6">
                <a:lumMod val="20000"/>
                <a:lumOff val="8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8</a:t>
              </a:r>
              <a:endParaRPr lang="en-GB" sz="1400" dirty="0">
                <a:solidFill>
                  <a:schemeClr val="tx1"/>
                </a:solidFill>
              </a:endParaRPr>
            </a:p>
          </p:txBody>
        </p:sp>
        <p:sp>
          <p:nvSpPr>
            <p:cNvPr id="6" name="Rectangle 5"/>
            <p:cNvSpPr/>
            <p:nvPr/>
          </p:nvSpPr>
          <p:spPr>
            <a:xfrm>
              <a:off x="4966227" y="1962141"/>
              <a:ext cx="3325999" cy="237067"/>
            </a:xfrm>
            <a:prstGeom prst="rect">
              <a:avLst/>
            </a:prstGeom>
            <a:solidFill>
              <a:schemeClr val="accent6">
                <a:lumMod val="20000"/>
                <a:lumOff val="8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3</a:t>
              </a:r>
              <a:endParaRPr lang="en-GB" sz="1400" dirty="0">
                <a:solidFill>
                  <a:schemeClr val="tx1"/>
                </a:solidFill>
              </a:endParaRPr>
            </a:p>
          </p:txBody>
        </p:sp>
        <p:sp>
          <p:nvSpPr>
            <p:cNvPr id="8" name="Rectangle 7"/>
            <p:cNvSpPr/>
            <p:nvPr/>
          </p:nvSpPr>
          <p:spPr>
            <a:xfrm>
              <a:off x="4807827" y="2309274"/>
              <a:ext cx="3009201" cy="237067"/>
            </a:xfrm>
            <a:prstGeom prst="rect">
              <a:avLst/>
            </a:prstGeom>
            <a:solidFill>
              <a:schemeClr val="accent6">
                <a:lumMod val="20000"/>
                <a:lumOff val="8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3</a:t>
              </a:r>
              <a:endParaRPr lang="en-GB" sz="1400" dirty="0">
                <a:solidFill>
                  <a:srgbClr val="000000"/>
                </a:solidFill>
              </a:endParaRPr>
            </a:p>
          </p:txBody>
        </p:sp>
        <p:sp>
          <p:nvSpPr>
            <p:cNvPr id="9" name="Rectangle 8"/>
            <p:cNvSpPr/>
            <p:nvPr/>
          </p:nvSpPr>
          <p:spPr>
            <a:xfrm>
              <a:off x="6247029" y="2664875"/>
              <a:ext cx="2045193" cy="237067"/>
            </a:xfrm>
            <a:prstGeom prst="rect">
              <a:avLst/>
            </a:prstGeom>
            <a:solidFill>
              <a:schemeClr val="accent6">
                <a:lumMod val="20000"/>
                <a:lumOff val="8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2</a:t>
              </a:r>
              <a:endParaRPr lang="en-GB" sz="1400" dirty="0">
                <a:solidFill>
                  <a:srgbClr val="000000"/>
                </a:solidFill>
              </a:endParaRPr>
            </a:p>
          </p:txBody>
        </p:sp>
        <p:sp>
          <p:nvSpPr>
            <p:cNvPr id="11" name="Rectangle 10"/>
            <p:cNvSpPr/>
            <p:nvPr/>
          </p:nvSpPr>
          <p:spPr>
            <a:xfrm>
              <a:off x="2430190" y="3003600"/>
              <a:ext cx="5866952" cy="237067"/>
            </a:xfrm>
            <a:prstGeom prst="rect">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2</a:t>
              </a:r>
              <a:endParaRPr lang="en-GB" sz="1400" dirty="0">
                <a:solidFill>
                  <a:srgbClr val="000000"/>
                </a:solidFill>
              </a:endParaRPr>
            </a:p>
          </p:txBody>
        </p:sp>
        <p:sp>
          <p:nvSpPr>
            <p:cNvPr id="12" name="Rectangle 11"/>
            <p:cNvSpPr/>
            <p:nvPr/>
          </p:nvSpPr>
          <p:spPr>
            <a:xfrm>
              <a:off x="4652961" y="3350732"/>
              <a:ext cx="3639263" cy="237067"/>
            </a:xfrm>
            <a:prstGeom prst="rect">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2</a:t>
              </a:r>
              <a:endParaRPr lang="en-GB" sz="1400" dirty="0">
                <a:solidFill>
                  <a:srgbClr val="000000"/>
                </a:solidFill>
              </a:endParaRPr>
            </a:p>
          </p:txBody>
        </p:sp>
        <p:sp>
          <p:nvSpPr>
            <p:cNvPr id="13" name="Rectangle 12"/>
            <p:cNvSpPr/>
            <p:nvPr/>
          </p:nvSpPr>
          <p:spPr>
            <a:xfrm>
              <a:off x="2746989" y="3697865"/>
              <a:ext cx="5545233" cy="237067"/>
            </a:xfrm>
            <a:prstGeom prst="rect">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1</a:t>
              </a:r>
              <a:endParaRPr lang="en-GB" sz="1400" dirty="0">
                <a:solidFill>
                  <a:srgbClr val="000000"/>
                </a:solidFill>
              </a:endParaRPr>
            </a:p>
          </p:txBody>
        </p:sp>
        <p:sp>
          <p:nvSpPr>
            <p:cNvPr id="14" name="Rectangle 13"/>
            <p:cNvSpPr/>
            <p:nvPr/>
          </p:nvSpPr>
          <p:spPr>
            <a:xfrm>
              <a:off x="2271790" y="4045000"/>
              <a:ext cx="6020434" cy="237067"/>
            </a:xfrm>
            <a:prstGeom prst="rect">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2</a:t>
              </a:r>
              <a:endParaRPr lang="en-GB" sz="1400" dirty="0">
                <a:solidFill>
                  <a:srgbClr val="000000"/>
                </a:solidFill>
              </a:endParaRPr>
            </a:p>
          </p:txBody>
        </p:sp>
        <p:sp>
          <p:nvSpPr>
            <p:cNvPr id="40" name="Rectangle 39"/>
            <p:cNvSpPr/>
            <p:nvPr/>
          </p:nvSpPr>
          <p:spPr>
            <a:xfrm>
              <a:off x="3369603" y="4414420"/>
              <a:ext cx="4922619" cy="237067"/>
            </a:xfrm>
            <a:prstGeom prst="rect">
              <a:avLst/>
            </a:prstGeom>
            <a:pattFill prst="wdUpDiag">
              <a:fgClr>
                <a:srgbClr val="E19FAC"/>
              </a:fgClr>
              <a:bgClr>
                <a:srgbClr val="FFD1D4"/>
              </a:bgClr>
            </a:pattFill>
            <a:ln>
              <a:solidFill>
                <a:srgbClr val="E19F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chemeClr val="tx1"/>
                  </a:solidFill>
                </a:rPr>
                <a:t>2-3 measurements per glaciers over the period</a:t>
              </a:r>
              <a:endParaRPr lang="en-GB" sz="1400" dirty="0">
                <a:solidFill>
                  <a:schemeClr val="tx1"/>
                </a:solidFill>
              </a:endParaRPr>
            </a:p>
          </p:txBody>
        </p:sp>
        <p:sp>
          <p:nvSpPr>
            <p:cNvPr id="41" name="Rectangle 40"/>
            <p:cNvSpPr/>
            <p:nvPr/>
          </p:nvSpPr>
          <p:spPr>
            <a:xfrm>
              <a:off x="4335732" y="4753019"/>
              <a:ext cx="3956491" cy="237067"/>
            </a:xfrm>
            <a:prstGeom prst="rect">
              <a:avLst/>
            </a:prstGeom>
            <a:solidFill>
              <a:srgbClr val="F1ABBB"/>
            </a:solidFill>
            <a:ln>
              <a:solidFill>
                <a:srgbClr val="E19F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4</a:t>
              </a:r>
              <a:endParaRPr lang="en-GB" sz="1400" dirty="0">
                <a:solidFill>
                  <a:srgbClr val="000000"/>
                </a:solidFill>
              </a:endParaRPr>
            </a:p>
          </p:txBody>
        </p:sp>
        <p:sp>
          <p:nvSpPr>
            <p:cNvPr id="43" name="Rectangle 42"/>
            <p:cNvSpPr/>
            <p:nvPr/>
          </p:nvSpPr>
          <p:spPr>
            <a:xfrm>
              <a:off x="5436299" y="5100146"/>
              <a:ext cx="787399" cy="23706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rgbClr val="000000"/>
                </a:solidFill>
              </a:endParaRPr>
            </a:p>
          </p:txBody>
        </p:sp>
        <p:sp>
          <p:nvSpPr>
            <p:cNvPr id="44" name="Rectangle 43"/>
            <p:cNvSpPr/>
            <p:nvPr/>
          </p:nvSpPr>
          <p:spPr>
            <a:xfrm>
              <a:off x="6700809" y="5451519"/>
              <a:ext cx="470713" cy="237067"/>
            </a:xfrm>
            <a:prstGeom prst="rect">
              <a:avLst/>
            </a:prstGeom>
            <a:solidFill>
              <a:srgbClr val="F1ABBB"/>
            </a:solidFill>
            <a:ln>
              <a:solidFill>
                <a:srgbClr val="E19FA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rPr>
                <a:t>1</a:t>
              </a:r>
              <a:endParaRPr lang="en-GB" sz="1400" dirty="0">
                <a:solidFill>
                  <a:srgbClr val="000000"/>
                </a:solidFill>
              </a:endParaRPr>
            </a:p>
          </p:txBody>
        </p:sp>
      </p:grpSp>
      <p:sp>
        <p:nvSpPr>
          <p:cNvPr id="26" name="Rectangle 25"/>
          <p:cNvSpPr/>
          <p:nvPr/>
        </p:nvSpPr>
        <p:spPr>
          <a:xfrm>
            <a:off x="3865562" y="5100146"/>
            <a:ext cx="1570737" cy="23706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rgbClr val="000000"/>
              </a:solidFill>
            </a:endParaRPr>
          </a:p>
        </p:txBody>
      </p:sp>
      <p:sp>
        <p:nvSpPr>
          <p:cNvPr id="28" name="Rectangle 27"/>
          <p:cNvSpPr/>
          <p:nvPr/>
        </p:nvSpPr>
        <p:spPr>
          <a:xfrm>
            <a:off x="2432050" y="3003550"/>
            <a:ext cx="3486150" cy="111125"/>
          </a:xfrm>
          <a:prstGeom prst="rect">
            <a:avLst/>
          </a:prstGeom>
          <a:solidFill>
            <a:schemeClr val="accent1">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smtClean="0"/>
              <a:t>OSISAF</a:t>
            </a:r>
            <a:endParaRPr lang="en-GB" sz="800" dirty="0"/>
          </a:p>
        </p:txBody>
      </p:sp>
    </p:spTree>
    <p:extLst>
      <p:ext uri="{BB962C8B-B14F-4D97-AF65-F5344CB8AC3E}">
        <p14:creationId xmlns:p14="http://schemas.microsoft.com/office/powerpoint/2010/main" val="180778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15 at 08.56.16.png"/>
          <p:cNvPicPr>
            <a:picLocks noChangeAspect="1"/>
          </p:cNvPicPr>
          <p:nvPr/>
        </p:nvPicPr>
        <p:blipFill rotWithShape="1">
          <a:blip r:embed="rId2" cstate="print">
            <a:extLst>
              <a:ext uri="{28A0092B-C50C-407E-A947-70E740481C1C}">
                <a14:useLocalDpi xmlns:a14="http://schemas.microsoft.com/office/drawing/2010/main" val="0"/>
              </a:ext>
            </a:extLst>
          </a:blip>
          <a:srcRect l="1197" r="697"/>
          <a:stretch/>
        </p:blipFill>
        <p:spPr>
          <a:xfrm>
            <a:off x="0" y="1185001"/>
            <a:ext cx="9144000" cy="5706210"/>
          </a:xfrm>
          <a:prstGeom prst="rect">
            <a:avLst/>
          </a:prstGeom>
        </p:spPr>
      </p:pic>
      <p:sp>
        <p:nvSpPr>
          <p:cNvPr id="3" name="Title 2"/>
          <p:cNvSpPr>
            <a:spLocks noGrp="1"/>
          </p:cNvSpPr>
          <p:nvPr>
            <p:ph type="title"/>
          </p:nvPr>
        </p:nvSpPr>
        <p:spPr/>
        <p:txBody>
          <a:bodyPr/>
          <a:lstStyle/>
          <a:p>
            <a:r>
              <a:rPr lang="en-GB" dirty="0" smtClean="0"/>
              <a:t>CCI ECVs</a:t>
            </a:r>
            <a:endParaRPr lang="en-GB" dirty="0"/>
          </a:p>
        </p:txBody>
      </p:sp>
    </p:spTree>
    <p:extLst>
      <p:ext uri="{BB962C8B-B14F-4D97-AF65-F5344CB8AC3E}">
        <p14:creationId xmlns:p14="http://schemas.microsoft.com/office/powerpoint/2010/main" val="579040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CCI Portal and Tool Box</a:t>
            </a:r>
            <a:endParaRPr lang="en-GB" dirty="0"/>
          </a:p>
        </p:txBody>
      </p:sp>
      <p:sp>
        <p:nvSpPr>
          <p:cNvPr id="3" name="Content Placeholder 2"/>
          <p:cNvSpPr>
            <a:spLocks noGrp="1"/>
          </p:cNvSpPr>
          <p:nvPr>
            <p:ph idx="1"/>
          </p:nvPr>
        </p:nvSpPr>
        <p:spPr/>
        <p:txBody>
          <a:bodyPr anchor="ctr"/>
          <a:lstStyle/>
          <a:p>
            <a:r>
              <a:rPr lang="en-GB" sz="1200" dirty="0" smtClean="0"/>
              <a:t>The CCI portal has been kicked off,</a:t>
            </a:r>
          </a:p>
          <a:p>
            <a:pPr lvl="1"/>
            <a:r>
              <a:rPr lang="en-GB" sz="1000" dirty="0" smtClean="0"/>
              <a:t>To </a:t>
            </a:r>
            <a:r>
              <a:rPr lang="en-GB" sz="1000" dirty="0"/>
              <a:t>be an uncomplicated web-based interface acting as the single dedicated point-of-access for all CCI data products and for all ESA Climate Change enquiries</a:t>
            </a:r>
          </a:p>
          <a:p>
            <a:pPr lvl="1"/>
            <a:r>
              <a:rPr lang="en-GB" sz="1000" dirty="0"/>
              <a:t>To incorporate search and data discovery tools for CCI data products and to facilitate efficient and expedient data access, including multiple ECV download</a:t>
            </a:r>
          </a:p>
          <a:p>
            <a:pPr lvl="1"/>
            <a:r>
              <a:rPr lang="en-GB" sz="1000" dirty="0"/>
              <a:t>To perform a central coordinating role by providing a comprehensive depository for information on the CCI and also housing a user forum for queries / discussion / feedback</a:t>
            </a:r>
          </a:p>
          <a:p>
            <a:pPr lvl="1"/>
            <a:r>
              <a:rPr lang="en-GB" sz="1000" dirty="0"/>
              <a:t>To interoperate with the Earth System Grid Federation (ESGF) as a services layer and to be based on Open Source to allow adaption and evolution (Obs4MIPS)</a:t>
            </a:r>
          </a:p>
          <a:p>
            <a:pPr lvl="1"/>
            <a:r>
              <a:rPr lang="en-GB" sz="1000" dirty="0"/>
              <a:t>To act as the physical host for a CCI toolbox dedicated to the discovery, interrogation and analysis of CCI data </a:t>
            </a:r>
            <a:r>
              <a:rPr lang="en-GB" sz="1000" dirty="0" smtClean="0"/>
              <a:t>products</a:t>
            </a:r>
          </a:p>
          <a:p>
            <a:pPr lvl="1"/>
            <a:endParaRPr lang="en-GB" sz="1200" dirty="0" smtClean="0"/>
          </a:p>
          <a:p>
            <a:r>
              <a:rPr lang="en-GB" sz="1200" dirty="0" smtClean="0"/>
              <a:t>Proposals for the CCI Tool Box have been received</a:t>
            </a:r>
          </a:p>
          <a:p>
            <a:pPr lvl="1"/>
            <a:r>
              <a:rPr lang="en-GB" sz="1000" dirty="0"/>
              <a:t>To incorporate generic functions applicable to all ECV data products in order to simplify handling, inspection and analysis</a:t>
            </a:r>
          </a:p>
          <a:p>
            <a:pPr lvl="1"/>
            <a:r>
              <a:rPr lang="en-GB" sz="1000" dirty="0"/>
              <a:t>To provide functionality to analytically discover and interrogate CCI data </a:t>
            </a:r>
            <a:r>
              <a:rPr lang="en-GB" sz="1000" dirty="0" smtClean="0"/>
              <a:t>products</a:t>
            </a:r>
          </a:p>
          <a:p>
            <a:pPr lvl="1"/>
            <a:r>
              <a:rPr lang="en-GB" sz="1000" dirty="0" smtClean="0"/>
              <a:t>To </a:t>
            </a:r>
            <a:r>
              <a:rPr lang="en-GB" sz="1000" dirty="0"/>
              <a:t>incorporate specialist functions for use with CCI data products, e.g.:</a:t>
            </a:r>
          </a:p>
          <a:p>
            <a:pPr lvl="2"/>
            <a:r>
              <a:rPr lang="en-GB" sz="800" dirty="0"/>
              <a:t>for detailed expert analysis,</a:t>
            </a:r>
          </a:p>
          <a:p>
            <a:pPr lvl="2"/>
            <a:r>
              <a:rPr lang="en-GB" sz="800" dirty="0"/>
              <a:t>for exploitation &amp; propagation of uncertainty estimates,</a:t>
            </a:r>
          </a:p>
          <a:p>
            <a:pPr lvl="2"/>
            <a:r>
              <a:rPr lang="en-GB" sz="800" dirty="0"/>
              <a:t>to support combination &amp; interrogation across ECVs, etc.</a:t>
            </a:r>
          </a:p>
          <a:p>
            <a:pPr lvl="2"/>
            <a:r>
              <a:rPr lang="en-GB" sz="800" dirty="0"/>
              <a:t>to facilitate data conversion (format &amp; transform),</a:t>
            </a:r>
          </a:p>
          <a:p>
            <a:pPr lvl="2"/>
            <a:r>
              <a:rPr lang="en-GB" sz="800" dirty="0"/>
              <a:t>to check conformity of CCI data products in terms of format</a:t>
            </a:r>
          </a:p>
          <a:p>
            <a:pPr lvl="1"/>
            <a:r>
              <a:rPr lang="en-GB" sz="1000" dirty="0" smtClean="0"/>
              <a:t>To </a:t>
            </a:r>
            <a:r>
              <a:rPr lang="en-GB" sz="1000" dirty="0"/>
              <a:t>follow an Open Source software approach so that users can potentially add in their own </a:t>
            </a:r>
            <a:r>
              <a:rPr lang="en-GB" sz="1000" dirty="0" smtClean="0"/>
              <a:t>functions</a:t>
            </a:r>
            <a:endParaRPr lang="en-GB" sz="1000" dirty="0"/>
          </a:p>
        </p:txBody>
      </p:sp>
    </p:spTree>
    <p:extLst>
      <p:ext uri="{BB962C8B-B14F-4D97-AF65-F5344CB8AC3E}">
        <p14:creationId xmlns:p14="http://schemas.microsoft.com/office/powerpoint/2010/main" val="14215421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CCI Postdoctoral Scheme</a:t>
            </a:r>
            <a:br>
              <a:rPr lang="en-GB" dirty="0" smtClean="0"/>
            </a:br>
            <a:r>
              <a:rPr lang="en-GB" dirty="0" smtClean="0"/>
              <a:t>Living </a:t>
            </a:r>
            <a:r>
              <a:rPr lang="en-GB" smtClean="0"/>
              <a:t>Planet Fellowship</a:t>
            </a:r>
            <a:endParaRPr lang="en-GB" dirty="0"/>
          </a:p>
        </p:txBody>
      </p:sp>
      <p:sp>
        <p:nvSpPr>
          <p:cNvPr id="3" name="Content Placeholder 2"/>
          <p:cNvSpPr>
            <a:spLocks noGrp="1"/>
          </p:cNvSpPr>
          <p:nvPr>
            <p:ph idx="1"/>
          </p:nvPr>
        </p:nvSpPr>
        <p:spPr/>
        <p:txBody>
          <a:bodyPr anchor="ctr"/>
          <a:lstStyle/>
          <a:p>
            <a:pPr marL="0" indent="0">
              <a:spcAft>
                <a:spcPts val="1200"/>
              </a:spcAft>
              <a:buNone/>
            </a:pPr>
            <a:r>
              <a:rPr lang="en-GB" sz="1400" dirty="0"/>
              <a:t>Support for </a:t>
            </a:r>
            <a:r>
              <a:rPr lang="en-GB" sz="1400" dirty="0" smtClean="0"/>
              <a:t>9 2</a:t>
            </a:r>
            <a:r>
              <a:rPr lang="en-GB" sz="1400" dirty="0"/>
              <a:t>-year postdoctoral positions to undertake research activities relevant to the Climate Change Initiative </a:t>
            </a:r>
            <a:r>
              <a:rPr lang="en-GB" sz="1400" dirty="0" smtClean="0"/>
              <a:t>(</a:t>
            </a:r>
            <a:r>
              <a:rPr lang="en-GB" sz="1400" dirty="0" err="1" smtClean="0"/>
              <a:t>esa.cci.int</a:t>
            </a:r>
            <a:r>
              <a:rPr lang="en-GB" sz="1400" dirty="0" smtClean="0"/>
              <a:t>).</a:t>
            </a:r>
          </a:p>
          <a:p>
            <a:pPr marL="0" indent="0">
              <a:spcAft>
                <a:spcPts val="1200"/>
              </a:spcAft>
              <a:buNone/>
            </a:pPr>
            <a:r>
              <a:rPr lang="en-GB" sz="1400" dirty="0" smtClean="0"/>
              <a:t>Focus </a:t>
            </a:r>
            <a:r>
              <a:rPr lang="en-GB" sz="1400" dirty="0"/>
              <a:t>on projects dedicated </a:t>
            </a:r>
            <a:r>
              <a:rPr lang="en-GB" sz="1400" dirty="0" smtClean="0"/>
              <a:t>to:</a:t>
            </a:r>
          </a:p>
          <a:p>
            <a:pPr lvl="1">
              <a:spcAft>
                <a:spcPts val="1200"/>
              </a:spcAft>
            </a:pPr>
            <a:r>
              <a:rPr lang="en-GB" sz="1200" dirty="0" smtClean="0"/>
              <a:t>Exploiting </a:t>
            </a:r>
            <a:r>
              <a:rPr lang="en-GB" sz="1200" dirty="0"/>
              <a:t>Essential Climate Variable (ECV) products from CCI for improved understanding of the Earth System</a:t>
            </a:r>
            <a:r>
              <a:rPr lang="en-GB" sz="1200" dirty="0" smtClean="0"/>
              <a:t>;</a:t>
            </a:r>
          </a:p>
          <a:p>
            <a:pPr lvl="1">
              <a:spcAft>
                <a:spcPts val="1200"/>
              </a:spcAft>
            </a:pPr>
            <a:r>
              <a:rPr lang="en-GB" sz="1200" dirty="0" smtClean="0"/>
              <a:t>Examining </a:t>
            </a:r>
            <a:r>
              <a:rPr lang="en-GB" sz="1200" dirty="0"/>
              <a:t>Cross-ECV consistency and multiple ECV use (those under the CCI Programme in particular)</a:t>
            </a:r>
            <a:r>
              <a:rPr lang="en-GB" sz="1200" dirty="0" smtClean="0"/>
              <a:t>.</a:t>
            </a:r>
          </a:p>
          <a:p>
            <a:pPr lvl="1">
              <a:spcAft>
                <a:spcPts val="1200"/>
              </a:spcAft>
            </a:pPr>
            <a:r>
              <a:rPr lang="en-GB" sz="1200" dirty="0" smtClean="0"/>
              <a:t>Enhancing </a:t>
            </a:r>
            <a:r>
              <a:rPr lang="en-GB" sz="1200" dirty="0"/>
              <a:t>interactions between CCI members and other Earth science laboratories, research centres and universities.</a:t>
            </a:r>
          </a:p>
          <a:p>
            <a:pPr marL="0" indent="0">
              <a:spcBef>
                <a:spcPts val="1000"/>
              </a:spcBef>
              <a:buNone/>
            </a:pPr>
            <a:r>
              <a:rPr lang="en-GB" sz="1400" dirty="0"/>
              <a:t>Funding available: 40kEuro/year </a:t>
            </a:r>
            <a:r>
              <a:rPr lang="en-GB" sz="1400" dirty="0" smtClean="0"/>
              <a:t>for two years</a:t>
            </a:r>
            <a:endParaRPr lang="en-GB" sz="1400" dirty="0"/>
          </a:p>
          <a:p>
            <a:pPr marL="0" indent="0">
              <a:buNone/>
            </a:pPr>
            <a:endParaRPr lang="en-GB" sz="1400" dirty="0"/>
          </a:p>
          <a:p>
            <a:pPr marL="0" indent="0">
              <a:buNone/>
            </a:pPr>
            <a:r>
              <a:rPr lang="en-GB" sz="1400" dirty="0" smtClean="0"/>
              <a:t>In view of the success a new call will be made for another 5 positions</a:t>
            </a:r>
            <a:endParaRPr lang="en-GB" sz="1400" dirty="0"/>
          </a:p>
        </p:txBody>
      </p:sp>
    </p:spTree>
    <p:extLst>
      <p:ext uri="{BB962C8B-B14F-4D97-AF65-F5344CB8AC3E}">
        <p14:creationId xmlns:p14="http://schemas.microsoft.com/office/powerpoint/2010/main" val="1639502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C3S and CCI</a:t>
            </a:r>
            <a:endParaRPr lang="en-GB" dirty="0"/>
          </a:p>
        </p:txBody>
      </p:sp>
      <p:sp>
        <p:nvSpPr>
          <p:cNvPr id="3" name="Content Placeholder 2"/>
          <p:cNvSpPr>
            <a:spLocks noGrp="1"/>
          </p:cNvSpPr>
          <p:nvPr>
            <p:ph idx="1"/>
          </p:nvPr>
        </p:nvSpPr>
        <p:spPr>
          <a:xfrm>
            <a:off x="457200" y="1371600"/>
            <a:ext cx="8241548" cy="4876800"/>
          </a:xfrm>
        </p:spPr>
        <p:txBody>
          <a:bodyPr anchor="ctr"/>
          <a:lstStyle/>
          <a:p>
            <a:r>
              <a:rPr lang="en-GB" dirty="0" smtClean="0"/>
              <a:t>Coordination </a:t>
            </a:r>
            <a:r>
              <a:rPr lang="en-GB" dirty="0"/>
              <a:t>with </a:t>
            </a:r>
            <a:r>
              <a:rPr lang="en-GB" dirty="0" smtClean="0"/>
              <a:t>C3S </a:t>
            </a:r>
            <a:r>
              <a:rPr lang="en-GB" dirty="0"/>
              <a:t>(EC/ECMWF</a:t>
            </a:r>
            <a:r>
              <a:rPr lang="en-GB" dirty="0" smtClean="0"/>
              <a:t>)</a:t>
            </a:r>
            <a:endParaRPr lang="en-GB" dirty="0"/>
          </a:p>
          <a:p>
            <a:pPr marL="722313" lvl="1" indent="-273050"/>
            <a:endParaRPr lang="en-GB" dirty="0" smtClean="0"/>
          </a:p>
          <a:p>
            <a:pPr marL="722313" lvl="1" indent="-273050"/>
            <a:r>
              <a:rPr lang="en-GB" dirty="0"/>
              <a:t>C3S Mission</a:t>
            </a:r>
          </a:p>
          <a:p>
            <a:pPr marL="1292225" lvl="2" indent="-273050"/>
            <a:r>
              <a:rPr lang="en-GB" dirty="0"/>
              <a:t>Authoritative source of climate information for Europe covering past climate and trends, current state of the climate and projections of possible scenarios of future climate.</a:t>
            </a:r>
          </a:p>
          <a:p>
            <a:pPr marL="1292225" lvl="2" indent="-273050"/>
            <a:r>
              <a:rPr lang="en-GB" dirty="0"/>
              <a:t>Building upon national and international existing efforts</a:t>
            </a:r>
          </a:p>
          <a:p>
            <a:pPr marL="1292225" lvl="2" indent="-273050"/>
            <a:r>
              <a:rPr lang="en-GB" dirty="0"/>
              <a:t>Supporting the market for climate services in Europe</a:t>
            </a:r>
          </a:p>
          <a:p>
            <a:pPr marL="1292225" lvl="2" indent="-273050"/>
            <a:endParaRPr lang="en-GB" dirty="0"/>
          </a:p>
          <a:p>
            <a:pPr marL="722313" lvl="1" indent="-273050"/>
            <a:r>
              <a:rPr lang="en-GB" dirty="0" smtClean="0"/>
              <a:t>Continuous exchanges between ESA, ECMWF and the EC on  CCI-C3S interactions and complementarity</a:t>
            </a:r>
          </a:p>
          <a:p>
            <a:pPr marL="722313" lvl="1" indent="-273050"/>
            <a:endParaRPr lang="en-GB" dirty="0"/>
          </a:p>
          <a:p>
            <a:pPr marL="722313" lvl="1" indent="-273050"/>
            <a:r>
              <a:rPr lang="en-GB" dirty="0" smtClean="0"/>
              <a:t>ECMWF organises workshops with stake holders, data providers, potential users …</a:t>
            </a:r>
          </a:p>
          <a:p>
            <a:pPr marL="1292225" lvl="2" indent="-273050"/>
            <a:r>
              <a:rPr lang="en-GB" dirty="0" smtClean="0"/>
              <a:t>Active participation from ESA</a:t>
            </a:r>
            <a:endParaRPr lang="en-GB" dirty="0"/>
          </a:p>
          <a:p>
            <a:pPr marL="722313" lvl="1" indent="-273050"/>
            <a:endParaRPr lang="en-GB" dirty="0" smtClean="0"/>
          </a:p>
        </p:txBody>
      </p:sp>
      <p:pic>
        <p:nvPicPr>
          <p:cNvPr id="9" name="Picture 8"/>
          <p:cNvPicPr>
            <a:picLocks noChangeAspect="1"/>
          </p:cNvPicPr>
          <p:nvPr/>
        </p:nvPicPr>
        <p:blipFill>
          <a:blip r:embed="rId2"/>
          <a:stretch>
            <a:fillRect/>
          </a:stretch>
        </p:blipFill>
        <p:spPr>
          <a:xfrm>
            <a:off x="6294212" y="5729436"/>
            <a:ext cx="2489201" cy="857624"/>
          </a:xfrm>
          <a:prstGeom prst="rect">
            <a:avLst/>
          </a:prstGeom>
        </p:spPr>
      </p:pic>
      <p:sp>
        <p:nvSpPr>
          <p:cNvPr id="7" name="Rectangle 6"/>
          <p:cNvSpPr/>
          <p:nvPr/>
        </p:nvSpPr>
        <p:spPr>
          <a:xfrm>
            <a:off x="0" y="6603706"/>
            <a:ext cx="9144000" cy="253916"/>
          </a:xfrm>
          <a:prstGeom prst="rect">
            <a:avLst/>
          </a:prstGeom>
        </p:spPr>
        <p:txBody>
          <a:bodyPr wrap="square">
            <a:spAutoFit/>
          </a:bodyPr>
          <a:lstStyle/>
          <a:p>
            <a:pPr>
              <a:spcBef>
                <a:spcPct val="25000"/>
              </a:spcBef>
              <a:buSzPct val="90000"/>
            </a:pPr>
            <a:r>
              <a:rPr lang="en-US" sz="1050" kern="0" dirty="0" smtClean="0">
                <a:solidFill>
                  <a:srgbClr val="00338D"/>
                </a:solidFill>
                <a:latin typeface="Verdana" charset="0"/>
                <a:ea typeface="ＭＳ Ｐゴシック"/>
              </a:rPr>
              <a:t>C3S</a:t>
            </a:r>
            <a:r>
              <a:rPr lang="en-US" sz="1050" kern="0" dirty="0">
                <a:solidFill>
                  <a:srgbClr val="00338D"/>
                </a:solidFill>
                <a:latin typeface="Verdana" charset="0"/>
                <a:ea typeface="ＭＳ Ｐゴシック"/>
              </a:rPr>
              <a:t>= Copernicus Climate Change Service</a:t>
            </a:r>
          </a:p>
        </p:txBody>
      </p:sp>
    </p:spTree>
    <p:extLst>
      <p:ext uri="{BB962C8B-B14F-4D97-AF65-F5344CB8AC3E}">
        <p14:creationId xmlns:p14="http://schemas.microsoft.com/office/powerpoint/2010/main" val="28393327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Outreach</a:t>
            </a:r>
            <a:endParaRPr lang="en-GB" dirty="0"/>
          </a:p>
        </p:txBody>
      </p:sp>
      <p:sp>
        <p:nvSpPr>
          <p:cNvPr id="3" name="Content Placeholder 2"/>
          <p:cNvSpPr>
            <a:spLocks noGrp="1"/>
          </p:cNvSpPr>
          <p:nvPr>
            <p:ph idx="1"/>
          </p:nvPr>
        </p:nvSpPr>
        <p:spPr/>
        <p:txBody>
          <a:bodyPr/>
          <a:lstStyle/>
          <a:p>
            <a:r>
              <a:rPr lang="en-GB" sz="1800" dirty="0" smtClean="0"/>
              <a:t>June	  Le Bourget</a:t>
            </a:r>
          </a:p>
          <a:p>
            <a:r>
              <a:rPr lang="en-GB" sz="1800" dirty="0" smtClean="0"/>
              <a:t>June	  C3S Workshop</a:t>
            </a:r>
          </a:p>
          <a:p>
            <a:r>
              <a:rPr lang="en-GB" sz="1800" dirty="0" smtClean="0"/>
              <a:t>July	   	  Our </a:t>
            </a:r>
            <a:r>
              <a:rPr lang="en-GB" sz="1800" dirty="0"/>
              <a:t>Common Future Under Climate </a:t>
            </a:r>
            <a:r>
              <a:rPr lang="en-GB" sz="1800" dirty="0" smtClean="0"/>
              <a:t>Change</a:t>
            </a:r>
          </a:p>
          <a:p>
            <a:r>
              <a:rPr lang="en-GB" sz="1800" dirty="0" smtClean="0"/>
              <a:t>July		  IGARSS (Milan Italy)</a:t>
            </a:r>
          </a:p>
          <a:p>
            <a:r>
              <a:rPr lang="en-GB" sz="1800" dirty="0" smtClean="0"/>
              <a:t>September   Collocation meeting</a:t>
            </a:r>
          </a:p>
          <a:p>
            <a:r>
              <a:rPr lang="en-GB" sz="1800" dirty="0" smtClean="0"/>
              <a:t>November    COP-21 (two events)</a:t>
            </a:r>
          </a:p>
          <a:p>
            <a:endParaRPr lang="en-GB" sz="1800" dirty="0"/>
          </a:p>
          <a:p>
            <a:r>
              <a:rPr lang="en-GB" sz="1800" dirty="0" smtClean="0"/>
              <a:t>November   CCI+ Programme Proposal</a:t>
            </a:r>
          </a:p>
          <a:p>
            <a:pPr lvl="1"/>
            <a:r>
              <a:rPr lang="en-GB" sz="1600" dirty="0" smtClean="0"/>
              <a:t>CCI Achievements presented to delegates in September</a:t>
            </a:r>
          </a:p>
          <a:p>
            <a:endParaRPr lang="en-GB" sz="1800" dirty="0" smtClean="0"/>
          </a:p>
          <a:p>
            <a:r>
              <a:rPr lang="en-GB" sz="1800" dirty="0" smtClean="0"/>
              <a:t>Material</a:t>
            </a:r>
            <a:endParaRPr lang="en-GB" sz="1800" dirty="0"/>
          </a:p>
          <a:p>
            <a:pPr lvl="1"/>
            <a:r>
              <a:rPr lang="en-GB" sz="1600" dirty="0" smtClean="0"/>
              <a:t>The CCI Visualisation Tool (many flavours)</a:t>
            </a:r>
          </a:p>
          <a:p>
            <a:pPr lvl="1"/>
            <a:r>
              <a:rPr lang="en-GB" sz="1600" dirty="0" smtClean="0"/>
              <a:t>A new set of News Letters</a:t>
            </a:r>
          </a:p>
          <a:p>
            <a:pPr lvl="1"/>
            <a:r>
              <a:rPr lang="en-GB" sz="1600" dirty="0" smtClean="0"/>
              <a:t>Updated Fact Sheets (in English and in French)</a:t>
            </a:r>
          </a:p>
          <a:p>
            <a:endParaRPr lang="en-GB" sz="1800" dirty="0"/>
          </a:p>
        </p:txBody>
      </p:sp>
    </p:spTree>
    <p:extLst>
      <p:ext uri="{BB962C8B-B14F-4D97-AF65-F5344CB8AC3E}">
        <p14:creationId xmlns:p14="http://schemas.microsoft.com/office/powerpoint/2010/main" val="2184023308"/>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SED_walltilt_1920x1200"/>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1533525" y="2269675"/>
            <a:ext cx="6083300" cy="2026496"/>
          </a:xfrm>
        </p:spPr>
        <p:txBody>
          <a:bodyPr/>
          <a:lstStyle/>
          <a:p>
            <a:r>
              <a:rPr lang="en-GB" dirty="0" smtClean="0"/>
              <a:t>ESA Climate Change Initiative</a:t>
            </a:r>
            <a:r>
              <a:rPr lang="fr-FR" noProof="0" dirty="0" smtClean="0"/>
              <a:t/>
            </a:r>
            <a:br>
              <a:rPr lang="fr-FR" noProof="0" dirty="0" smtClean="0"/>
            </a:br>
            <a:r>
              <a:rPr lang="fr-FR" noProof="0" dirty="0" smtClean="0">
                <a:solidFill>
                  <a:srgbClr val="B3B3B3"/>
                </a:solidFill>
              </a:rPr>
              <a:t/>
            </a:r>
            <a:br>
              <a:rPr lang="fr-FR" noProof="0" dirty="0" smtClean="0">
                <a:solidFill>
                  <a:srgbClr val="B3B3B3"/>
                </a:solidFill>
              </a:rPr>
            </a:br>
            <a:r>
              <a:rPr lang="fr-FR" noProof="0" dirty="0" err="1" smtClean="0">
                <a:solidFill>
                  <a:srgbClr val="B3B3B3"/>
                </a:solidFill>
              </a:rPr>
              <a:t>Status</a:t>
            </a:r>
            <a:r>
              <a:rPr lang="fr-FR" noProof="0" dirty="0" smtClean="0">
                <a:solidFill>
                  <a:srgbClr val="B3B3B3"/>
                </a:solidFill>
              </a:rPr>
              <a:t/>
            </a:r>
            <a:br>
              <a:rPr lang="fr-FR" noProof="0" dirty="0" smtClean="0">
                <a:solidFill>
                  <a:srgbClr val="B3B3B3"/>
                </a:solidFill>
              </a:rPr>
            </a:br>
            <a:r>
              <a:rPr lang="fr-FR" noProof="0" dirty="0" smtClean="0">
                <a:solidFill>
                  <a:srgbClr val="B3B3B3"/>
                </a:solidFill>
              </a:rPr>
              <a:t>and</a:t>
            </a:r>
            <a:r>
              <a:rPr lang="fr-FR" dirty="0" smtClean="0">
                <a:solidFill>
                  <a:srgbClr val="B3B3B3"/>
                </a:solidFill>
              </a:rPr>
              <a:t/>
            </a:r>
            <a:br>
              <a:rPr lang="fr-FR" dirty="0" smtClean="0">
                <a:solidFill>
                  <a:srgbClr val="B3B3B3"/>
                </a:solidFill>
              </a:rPr>
            </a:br>
            <a:r>
              <a:rPr lang="fr-FR" dirty="0" smtClean="0"/>
              <a:t>Future Evolution</a:t>
            </a:r>
            <a:endParaRPr lang="fr-FR" noProof="0" dirty="0"/>
          </a:p>
        </p:txBody>
      </p:sp>
      <p:sp>
        <p:nvSpPr>
          <p:cNvPr id="5" name="Subtitle 4"/>
          <p:cNvSpPr>
            <a:spLocks noGrp="1"/>
          </p:cNvSpPr>
          <p:nvPr>
            <p:ph type="subTitle" idx="1"/>
          </p:nvPr>
        </p:nvSpPr>
        <p:spPr>
          <a:xfrm>
            <a:off x="2730500" y="5053714"/>
            <a:ext cx="3683000" cy="926336"/>
          </a:xfrm>
        </p:spPr>
        <p:txBody>
          <a:bodyPr/>
          <a:lstStyle/>
          <a:p>
            <a:r>
              <a:rPr lang="fr-FR" sz="1600" dirty="0" smtClean="0">
                <a:solidFill>
                  <a:schemeClr val="bg1"/>
                </a:solidFill>
              </a:rPr>
              <a:t>CMUG Interaction Meeting</a:t>
            </a:r>
            <a:endParaRPr lang="fr-FR" sz="1600" dirty="0">
              <a:solidFill>
                <a:schemeClr val="bg1"/>
              </a:solidFill>
            </a:endParaRPr>
          </a:p>
          <a:p>
            <a:r>
              <a:rPr lang="fr-FR" sz="1600" noProof="0" dirty="0" smtClean="0">
                <a:solidFill>
                  <a:schemeClr val="bg1"/>
                </a:solidFill>
              </a:rPr>
              <a:t>May 26</a:t>
            </a:r>
            <a:r>
              <a:rPr lang="fr-FR" sz="1600" baseline="30000" noProof="0" dirty="0" smtClean="0">
                <a:solidFill>
                  <a:schemeClr val="bg1"/>
                </a:solidFill>
              </a:rPr>
              <a:t>th</a:t>
            </a:r>
            <a:r>
              <a:rPr lang="fr-FR" sz="1600" noProof="0" dirty="0" smtClean="0">
                <a:solidFill>
                  <a:schemeClr val="bg1"/>
                </a:solidFill>
              </a:rPr>
              <a:t>, 2015</a:t>
            </a:r>
          </a:p>
          <a:p>
            <a:endParaRPr lang="fr-FR" sz="1600" noProof="0" dirty="0">
              <a:solidFill>
                <a:schemeClr val="bg1"/>
              </a:solidFill>
            </a:endParaRPr>
          </a:p>
        </p:txBody>
      </p:sp>
      <p:pic>
        <p:nvPicPr>
          <p:cNvPr id="7" name="Picture 19" descr="Logo_Signature_Cover_PP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564"/>
          <a:stretch/>
        </p:blipFill>
        <p:spPr bwMode="auto">
          <a:xfrm>
            <a:off x="7042445" y="854846"/>
            <a:ext cx="1759053" cy="97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975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Programme Extension</a:t>
            </a:r>
            <a:br>
              <a:rPr lang="fr-FR" dirty="0" smtClean="0"/>
            </a:br>
            <a:r>
              <a:rPr lang="fr-FR" dirty="0" smtClean="0"/>
              <a:t>CCI +</a:t>
            </a:r>
            <a:endParaRPr lang="fr-FR" dirty="0"/>
          </a:p>
        </p:txBody>
      </p:sp>
      <p:sp>
        <p:nvSpPr>
          <p:cNvPr id="3" name="Content Placeholder 2"/>
          <p:cNvSpPr>
            <a:spLocks noGrp="1"/>
          </p:cNvSpPr>
          <p:nvPr>
            <p:ph idx="1"/>
          </p:nvPr>
        </p:nvSpPr>
        <p:spPr>
          <a:xfrm>
            <a:off x="468852" y="1371600"/>
            <a:ext cx="8229600" cy="4876800"/>
          </a:xfrm>
        </p:spPr>
        <p:txBody>
          <a:bodyPr anchor="ctr"/>
          <a:lstStyle/>
          <a:p>
            <a:r>
              <a:rPr lang="en-GB" dirty="0" smtClean="0"/>
              <a:t>In the current context (role of ESA, of EUMETSAT and of Services developed by EC)</a:t>
            </a:r>
          </a:p>
          <a:p>
            <a:pPr lvl="1"/>
            <a:r>
              <a:rPr lang="en-GB" dirty="0" smtClean="0"/>
              <a:t>The role of ESA is to focus on Research and Development</a:t>
            </a:r>
          </a:p>
          <a:p>
            <a:endParaRPr lang="en-GB" dirty="0" smtClean="0"/>
          </a:p>
          <a:p>
            <a:r>
              <a:rPr lang="en-GB" dirty="0" smtClean="0"/>
              <a:t>The main strategic line consist in:</a:t>
            </a:r>
          </a:p>
          <a:p>
            <a:pPr lvl="1"/>
            <a:r>
              <a:rPr lang="en-GB" dirty="0" smtClean="0"/>
              <a:t>Propose new ECV.</a:t>
            </a:r>
          </a:p>
          <a:p>
            <a:pPr lvl="1"/>
            <a:r>
              <a:rPr lang="en-GB" dirty="0" smtClean="0"/>
              <a:t>Propose projects using many ECVs.</a:t>
            </a:r>
          </a:p>
          <a:p>
            <a:endParaRPr lang="en-GB" dirty="0" smtClean="0"/>
          </a:p>
          <a:p>
            <a:r>
              <a:rPr lang="en-GB" dirty="0" smtClean="0"/>
              <a:t>Take into account CSAB recommendations</a:t>
            </a:r>
          </a:p>
          <a:p>
            <a:endParaRPr lang="en-GB" dirty="0" smtClean="0"/>
          </a:p>
          <a:p>
            <a:r>
              <a:rPr lang="en-GB" dirty="0" smtClean="0"/>
              <a:t>Take into account requests from delegations</a:t>
            </a:r>
            <a:endParaRPr lang="en-GB" dirty="0"/>
          </a:p>
        </p:txBody>
      </p:sp>
    </p:spTree>
    <p:extLst>
      <p:ext uri="{BB962C8B-B14F-4D97-AF65-F5344CB8AC3E}">
        <p14:creationId xmlns:p14="http://schemas.microsoft.com/office/powerpoint/2010/main" val="1319748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TR_logo_4.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2964" y="1319720"/>
            <a:ext cx="6338072" cy="547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1680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25327" y="1431900"/>
            <a:ext cx="6893345" cy="4680000"/>
          </a:xfrm>
          <a:prstGeom prst="rect">
            <a:avLst/>
          </a:prstGeom>
        </p:spPr>
      </p:pic>
      <p:sp>
        <p:nvSpPr>
          <p:cNvPr id="4" name="Title 3"/>
          <p:cNvSpPr>
            <a:spLocks noGrp="1"/>
          </p:cNvSpPr>
          <p:nvPr>
            <p:ph type="title"/>
          </p:nvPr>
        </p:nvSpPr>
        <p:spPr/>
        <p:txBody>
          <a:bodyPr/>
          <a:lstStyle/>
          <a:p>
            <a:r>
              <a:rPr lang="en-GB" dirty="0"/>
              <a:t>Implemented by the CCI</a:t>
            </a:r>
          </a:p>
        </p:txBody>
      </p:sp>
    </p:spTree>
    <p:extLst>
      <p:ext uri="{BB962C8B-B14F-4D97-AF65-F5344CB8AC3E}">
        <p14:creationId xmlns:p14="http://schemas.microsoft.com/office/powerpoint/2010/main" val="196236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Proposed within CCI Extension</a:t>
            </a:r>
            <a:endParaRPr lang="en-GB" dirty="0"/>
          </a:p>
        </p:txBody>
      </p:sp>
      <p:pic>
        <p:nvPicPr>
          <p:cNvPr id="3" name="Picture 2"/>
          <p:cNvPicPr>
            <a:picLocks noChangeAspect="1"/>
          </p:cNvPicPr>
          <p:nvPr/>
        </p:nvPicPr>
        <p:blipFill>
          <a:blip r:embed="rId2"/>
          <a:stretch>
            <a:fillRect/>
          </a:stretch>
        </p:blipFill>
        <p:spPr>
          <a:xfrm>
            <a:off x="1128383" y="1431900"/>
            <a:ext cx="6887234" cy="4680000"/>
          </a:xfrm>
          <a:prstGeom prst="rect">
            <a:avLst/>
          </a:prstGeom>
        </p:spPr>
      </p:pic>
    </p:spTree>
    <p:extLst>
      <p:ext uri="{BB962C8B-B14F-4D97-AF65-F5344CB8AC3E}">
        <p14:creationId xmlns:p14="http://schemas.microsoft.com/office/powerpoint/2010/main" val="40284632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5162614"/>
          </a:xfrm>
        </p:spPr>
        <p:txBody>
          <a:bodyPr/>
          <a:lstStyle/>
          <a:p>
            <a:r>
              <a:rPr lang="en-GB" sz="1600" dirty="0"/>
              <a:t>Extra products from existing CCI ECVs, e.g.</a:t>
            </a:r>
            <a:r>
              <a:rPr lang="en-GB" sz="1600" dirty="0" smtClean="0"/>
              <a:t>:</a:t>
            </a:r>
            <a:endParaRPr lang="en-GB" sz="1600" dirty="0"/>
          </a:p>
          <a:p>
            <a:pPr lvl="1"/>
            <a:r>
              <a:rPr lang="en-GB" sz="1400" dirty="0"/>
              <a:t>Sea ice drift</a:t>
            </a:r>
          </a:p>
          <a:p>
            <a:pPr lvl="1"/>
            <a:r>
              <a:rPr lang="en-GB" sz="1400" dirty="0"/>
              <a:t>Cloud heights from O2A  and O2-O2 band</a:t>
            </a:r>
          </a:p>
          <a:p>
            <a:pPr lvl="1"/>
            <a:r>
              <a:rPr lang="en-GB" sz="1400" dirty="0"/>
              <a:t>Aerosol absorption properties</a:t>
            </a:r>
          </a:p>
          <a:p>
            <a:pPr lvl="1"/>
            <a:r>
              <a:rPr lang="en-GB" sz="1400" dirty="0"/>
              <a:t>Ocean colour in highly-productive coastal Case-2 </a:t>
            </a:r>
          </a:p>
          <a:p>
            <a:pPr lvl="1"/>
            <a:r>
              <a:rPr lang="en-GB" sz="1400" dirty="0"/>
              <a:t>Improved accuracies and improved error </a:t>
            </a:r>
            <a:r>
              <a:rPr lang="en-GB" sz="1400" dirty="0" smtClean="0"/>
              <a:t>estimation</a:t>
            </a:r>
          </a:p>
          <a:p>
            <a:pPr lvl="1"/>
            <a:endParaRPr lang="en-GB" sz="1400" dirty="0"/>
          </a:p>
          <a:p>
            <a:r>
              <a:rPr lang="en-GB" sz="1600" dirty="0" smtClean="0"/>
              <a:t>Adaptation </a:t>
            </a:r>
            <a:r>
              <a:rPr lang="en-GB" sz="1600" dirty="0"/>
              <a:t>of CCI processing chains to new Sentinel data</a:t>
            </a:r>
          </a:p>
          <a:p>
            <a:pPr lvl="1"/>
            <a:r>
              <a:rPr lang="en-GB" sz="1400" dirty="0" smtClean="0"/>
              <a:t>New </a:t>
            </a:r>
            <a:r>
              <a:rPr lang="en-GB" sz="1400" dirty="0"/>
              <a:t>instrument capabilities</a:t>
            </a:r>
            <a:br>
              <a:rPr lang="en-GB" sz="1400" dirty="0"/>
            </a:br>
            <a:r>
              <a:rPr lang="en-GB" sz="1400" dirty="0"/>
              <a:t>e.g. new spectral bands, higher resolution, different observing </a:t>
            </a:r>
            <a:r>
              <a:rPr lang="en-GB" sz="1400" dirty="0" smtClean="0"/>
              <a:t>geometry</a:t>
            </a:r>
            <a:endParaRPr lang="en-GB" sz="1400" dirty="0"/>
          </a:p>
          <a:p>
            <a:pPr lvl="1"/>
            <a:r>
              <a:rPr lang="en-GB" sz="1400" dirty="0"/>
              <a:t>Time series consistency between different instruments </a:t>
            </a:r>
            <a:br>
              <a:rPr lang="en-GB" sz="1400" dirty="0"/>
            </a:br>
            <a:r>
              <a:rPr lang="en-GB" sz="1400" dirty="0"/>
              <a:t>e.g. ATSR-1, ATSR-2, AATSR, </a:t>
            </a:r>
            <a:r>
              <a:rPr lang="en-GB" sz="1400" dirty="0" smtClean="0"/>
              <a:t>SLSTR</a:t>
            </a:r>
          </a:p>
          <a:p>
            <a:pPr lvl="1"/>
            <a:endParaRPr lang="en-GB" sz="1400" dirty="0"/>
          </a:p>
          <a:p>
            <a:r>
              <a:rPr lang="en-GB" sz="1600" dirty="0" smtClean="0"/>
              <a:t>Cross</a:t>
            </a:r>
            <a:r>
              <a:rPr lang="en-GB" sz="1600" dirty="0"/>
              <a:t>-ECV Exploitation, e.g.:</a:t>
            </a:r>
          </a:p>
          <a:p>
            <a:pPr lvl="1"/>
            <a:r>
              <a:rPr lang="en-GB" sz="1400" dirty="0" smtClean="0"/>
              <a:t>Ice</a:t>
            </a:r>
            <a:r>
              <a:rPr lang="en-GB" sz="1400" dirty="0"/>
              <a:t>-sheet mass balance, Global Water Cycle, ... </a:t>
            </a:r>
          </a:p>
          <a:p>
            <a:pPr lvl="1"/>
            <a:r>
              <a:rPr lang="en-GB" sz="1400" dirty="0"/>
              <a:t>Fluxes (air/sea, land/sea, energy, water, gases, aerosols)</a:t>
            </a:r>
          </a:p>
          <a:p>
            <a:pPr lvl="1"/>
            <a:r>
              <a:rPr lang="en-GB" sz="1400" dirty="0"/>
              <a:t>Permafrost</a:t>
            </a:r>
          </a:p>
          <a:p>
            <a:pPr lvl="1"/>
            <a:r>
              <a:rPr lang="en-GB" sz="1400" dirty="0"/>
              <a:t>International LAI/FAPAR reconciliation</a:t>
            </a:r>
          </a:p>
          <a:p>
            <a:pPr lvl="1"/>
            <a:r>
              <a:rPr lang="en-GB" sz="1400" dirty="0"/>
              <a:t>Hiatus, El Nino, ... </a:t>
            </a:r>
          </a:p>
          <a:p>
            <a:endParaRPr lang="en-GB" sz="1600" dirty="0"/>
          </a:p>
          <a:p>
            <a:endParaRPr lang="en-GB" sz="1600" dirty="0"/>
          </a:p>
          <a:p>
            <a:endParaRPr lang="en-GB" sz="1600" dirty="0"/>
          </a:p>
        </p:txBody>
      </p:sp>
      <p:sp>
        <p:nvSpPr>
          <p:cNvPr id="3" name="Title 2"/>
          <p:cNvSpPr>
            <a:spLocks noGrp="1"/>
          </p:cNvSpPr>
          <p:nvPr>
            <p:ph type="title"/>
          </p:nvPr>
        </p:nvSpPr>
        <p:spPr/>
        <p:txBody>
          <a:bodyPr/>
          <a:lstStyle/>
          <a:p>
            <a:r>
              <a:rPr lang="en-US" dirty="0"/>
              <a:t>Other potentially valuable</a:t>
            </a:r>
            <a:br>
              <a:rPr lang="en-US" dirty="0"/>
            </a:br>
            <a:r>
              <a:rPr lang="en-US" dirty="0" smtClean="0"/>
              <a:t>activities</a:t>
            </a:r>
            <a:endParaRPr lang="en-GB" dirty="0"/>
          </a:p>
        </p:txBody>
      </p:sp>
    </p:spTree>
    <p:extLst>
      <p:ext uri="{BB962C8B-B14F-4D97-AF65-F5344CB8AC3E}">
        <p14:creationId xmlns:p14="http://schemas.microsoft.com/office/powerpoint/2010/main" val="1118994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5523" y="2630792"/>
            <a:ext cx="8852005" cy="3157248"/>
          </a:xfrm>
          <a:prstGeom prst="rect">
            <a:avLst/>
          </a:prstGeom>
        </p:spPr>
      </p:pic>
      <p:sp>
        <p:nvSpPr>
          <p:cNvPr id="2" name="Title 1"/>
          <p:cNvSpPr>
            <a:spLocks noGrp="1"/>
          </p:cNvSpPr>
          <p:nvPr>
            <p:ph type="title"/>
          </p:nvPr>
        </p:nvSpPr>
        <p:spPr/>
        <p:txBody>
          <a:bodyPr/>
          <a:lstStyle/>
          <a:p>
            <a:r>
              <a:rPr lang="fr-FR" dirty="0" smtClean="0"/>
              <a:t>CCI+ Schedule</a:t>
            </a:r>
            <a:endParaRPr lang="fr-FR" dirty="0"/>
          </a:p>
        </p:txBody>
      </p:sp>
      <p:sp>
        <p:nvSpPr>
          <p:cNvPr id="4" name="Right Brace 3"/>
          <p:cNvSpPr/>
          <p:nvPr/>
        </p:nvSpPr>
        <p:spPr>
          <a:xfrm rot="16200000">
            <a:off x="4859529" y="950440"/>
            <a:ext cx="153765" cy="270986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Right Brace 4"/>
          <p:cNvSpPr/>
          <p:nvPr/>
        </p:nvSpPr>
        <p:spPr>
          <a:xfrm rot="16200000">
            <a:off x="7226492" y="1496539"/>
            <a:ext cx="153765" cy="202406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Rectangle 5"/>
          <p:cNvSpPr/>
          <p:nvPr/>
        </p:nvSpPr>
        <p:spPr>
          <a:xfrm>
            <a:off x="4570493" y="1860550"/>
            <a:ext cx="739775"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Phase 1</a:t>
            </a:r>
            <a:endParaRPr lang="en-GB" sz="1200" dirty="0"/>
          </a:p>
        </p:txBody>
      </p:sp>
      <p:sp>
        <p:nvSpPr>
          <p:cNvPr id="7" name="Rectangle 6"/>
          <p:cNvSpPr/>
          <p:nvPr/>
        </p:nvSpPr>
        <p:spPr>
          <a:xfrm>
            <a:off x="6929518" y="1860550"/>
            <a:ext cx="739775"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Phase 2</a:t>
            </a:r>
            <a:endParaRPr lang="en-GB" sz="1200" dirty="0"/>
          </a:p>
        </p:txBody>
      </p:sp>
      <p:sp>
        <p:nvSpPr>
          <p:cNvPr id="10" name="Down Arrow Callout 9"/>
          <p:cNvSpPr/>
          <p:nvPr/>
        </p:nvSpPr>
        <p:spPr>
          <a:xfrm>
            <a:off x="2132332" y="1491313"/>
            <a:ext cx="1363298" cy="1165088"/>
          </a:xfrm>
          <a:prstGeom prst="downArrowCallout">
            <a:avLst>
              <a:gd name="adj1" fmla="val 10998"/>
              <a:gd name="adj2" fmla="val 13999"/>
              <a:gd name="adj3" fmla="val 25000"/>
              <a:gd name="adj4" fmla="val 3552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dirty="0" smtClean="0"/>
              <a:t>CMIN16</a:t>
            </a:r>
            <a:endParaRPr lang="en-GB" dirty="0"/>
          </a:p>
        </p:txBody>
      </p:sp>
      <p:pic>
        <p:nvPicPr>
          <p:cNvPr id="12" name="Picture 11"/>
          <p:cNvPicPr>
            <a:picLocks noChangeAspect="1"/>
          </p:cNvPicPr>
          <p:nvPr/>
        </p:nvPicPr>
        <p:blipFill>
          <a:blip r:embed="rId3"/>
          <a:stretch>
            <a:fillRect/>
          </a:stretch>
        </p:blipFill>
        <p:spPr>
          <a:xfrm>
            <a:off x="139826" y="2629562"/>
            <a:ext cx="8867262" cy="3165011"/>
          </a:xfrm>
          <a:prstGeom prst="rect">
            <a:avLst/>
          </a:prstGeom>
        </p:spPr>
      </p:pic>
    </p:spTree>
    <p:extLst>
      <p:ext uri="{BB962C8B-B14F-4D97-AF65-F5344CB8AC3E}">
        <p14:creationId xmlns:p14="http://schemas.microsoft.com/office/powerpoint/2010/main" val="798101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46589"/>
          </a:xfrm>
          <a:prstGeom prst="rect">
            <a:avLst/>
          </a:prstGeom>
        </p:spPr>
      </p:pic>
    </p:spTree>
    <p:extLst>
      <p:ext uri="{BB962C8B-B14F-4D97-AF65-F5344CB8AC3E}">
        <p14:creationId xmlns:p14="http://schemas.microsoft.com/office/powerpoint/2010/main" val="838125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46589"/>
          </a:xfrm>
          <a:prstGeom prst="rect">
            <a:avLst/>
          </a:prstGeom>
        </p:spPr>
      </p:pic>
    </p:spTree>
    <p:extLst>
      <p:ext uri="{BB962C8B-B14F-4D97-AF65-F5344CB8AC3E}">
        <p14:creationId xmlns:p14="http://schemas.microsoft.com/office/powerpoint/2010/main" val="33839010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46589"/>
          </a:xfrm>
          <a:prstGeom prst="rect">
            <a:avLst/>
          </a:prstGeom>
        </p:spPr>
      </p:pic>
    </p:spTree>
    <p:extLst>
      <p:ext uri="{BB962C8B-B14F-4D97-AF65-F5344CB8AC3E}">
        <p14:creationId xmlns:p14="http://schemas.microsoft.com/office/powerpoint/2010/main" val="26917476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7" name="Text Placeholder 6"/>
          <p:cNvSpPr>
            <a:spLocks noGrp="1"/>
          </p:cNvSpPr>
          <p:nvPr>
            <p:ph type="body" idx="1"/>
          </p:nvPr>
        </p:nvSpPr>
        <p:spPr/>
        <p:txBody>
          <a:bodyPr/>
          <a:lstStyle/>
          <a:p>
            <a:pPr algn="ctr"/>
            <a:r>
              <a:rPr lang="en-GB" sz="2800" dirty="0" smtClean="0"/>
              <a:t>Questions</a:t>
            </a:r>
          </a:p>
          <a:p>
            <a:pPr algn="ctr"/>
            <a:endParaRPr lang="en-GB" sz="2800" dirty="0" smtClean="0"/>
          </a:p>
          <a:p>
            <a:pPr algn="ctr"/>
            <a:r>
              <a:rPr lang="en-GB" sz="2800" dirty="0" smtClean="0"/>
              <a:t>Discussion</a:t>
            </a:r>
          </a:p>
        </p:txBody>
      </p:sp>
    </p:spTree>
    <p:extLst>
      <p:ext uri="{BB962C8B-B14F-4D97-AF65-F5344CB8AC3E}">
        <p14:creationId xmlns:p14="http://schemas.microsoft.com/office/powerpoint/2010/main" val="807229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239288" y="4050237"/>
            <a:ext cx="5756907" cy="2054825"/>
          </a:xfrm>
          <a:prstGeom prst="rect">
            <a:avLst/>
          </a:prstGeom>
        </p:spPr>
      </p:pic>
      <p:sp>
        <p:nvSpPr>
          <p:cNvPr id="2" name="Title 1"/>
          <p:cNvSpPr>
            <a:spLocks noGrp="1"/>
          </p:cNvSpPr>
          <p:nvPr>
            <p:ph type="title"/>
          </p:nvPr>
        </p:nvSpPr>
        <p:spPr/>
        <p:txBody>
          <a:bodyPr/>
          <a:lstStyle/>
          <a:p>
            <a:r>
              <a:rPr lang="fr-FR" dirty="0" smtClean="0"/>
              <a:t>Schedule</a:t>
            </a:r>
            <a:endParaRPr lang="fr-FR" dirty="0"/>
          </a:p>
        </p:txBody>
      </p:sp>
      <p:pic>
        <p:nvPicPr>
          <p:cNvPr id="3" name="Picture 2"/>
          <p:cNvPicPr>
            <a:picLocks noChangeAspect="1"/>
          </p:cNvPicPr>
          <p:nvPr/>
        </p:nvPicPr>
        <p:blipFill>
          <a:blip r:embed="rId3"/>
          <a:stretch>
            <a:fillRect/>
          </a:stretch>
        </p:blipFill>
        <p:spPr>
          <a:xfrm>
            <a:off x="163130" y="1931010"/>
            <a:ext cx="5752267" cy="2078777"/>
          </a:xfrm>
          <a:prstGeom prst="rect">
            <a:avLst/>
          </a:prstGeom>
        </p:spPr>
      </p:pic>
      <p:sp>
        <p:nvSpPr>
          <p:cNvPr id="5" name="Rectangle 4"/>
          <p:cNvSpPr/>
          <p:nvPr/>
        </p:nvSpPr>
        <p:spPr>
          <a:xfrm>
            <a:off x="2433057" y="1258296"/>
            <a:ext cx="1184366" cy="565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CCI</a:t>
            </a:r>
            <a:endParaRPr lang="en-GB" dirty="0"/>
          </a:p>
        </p:txBody>
      </p:sp>
      <p:sp>
        <p:nvSpPr>
          <p:cNvPr id="6" name="Rectangle 5"/>
          <p:cNvSpPr/>
          <p:nvPr/>
        </p:nvSpPr>
        <p:spPr>
          <a:xfrm>
            <a:off x="5510985" y="6175945"/>
            <a:ext cx="1184366" cy="565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CCI+</a:t>
            </a:r>
            <a:endParaRPr lang="en-GB" dirty="0"/>
          </a:p>
        </p:txBody>
      </p:sp>
      <p:cxnSp>
        <p:nvCxnSpPr>
          <p:cNvPr id="7" name="Straight Arrow Connector 6"/>
          <p:cNvCxnSpPr/>
          <p:nvPr/>
        </p:nvCxnSpPr>
        <p:spPr>
          <a:xfrm flipH="1">
            <a:off x="4312138" y="1944920"/>
            <a:ext cx="5426" cy="1938269"/>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429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CCI Implementation</a:t>
            </a:r>
            <a:endParaRPr lang="en-GB" dirty="0"/>
          </a:p>
        </p:txBody>
      </p:sp>
      <p:sp>
        <p:nvSpPr>
          <p:cNvPr id="3" name="Content Placeholder 2"/>
          <p:cNvSpPr>
            <a:spLocks noGrp="1"/>
          </p:cNvSpPr>
          <p:nvPr>
            <p:ph idx="1"/>
          </p:nvPr>
        </p:nvSpPr>
        <p:spPr/>
        <p:txBody>
          <a:bodyPr/>
          <a:lstStyle/>
          <a:p>
            <a:r>
              <a:rPr lang="en-GB" sz="1400" dirty="0" smtClean="0"/>
              <a:t>2008 </a:t>
            </a:r>
            <a:r>
              <a:rPr lang="en-GB" sz="1400" dirty="0"/>
              <a:t>–</a:t>
            </a:r>
            <a:r>
              <a:rPr lang="en-GB" sz="1400" dirty="0" smtClean="0"/>
              <a:t> Presented at CMIN 08</a:t>
            </a:r>
          </a:p>
          <a:p>
            <a:pPr lvl="1"/>
            <a:r>
              <a:rPr lang="en-GB" sz="1200" dirty="0" smtClean="0"/>
              <a:t>Proposal for 21 ECVs – 170 M€ requested</a:t>
            </a:r>
          </a:p>
          <a:p>
            <a:pPr lvl="1"/>
            <a:r>
              <a:rPr lang="en-GB" sz="1200" dirty="0" smtClean="0"/>
              <a:t>Was allocated 75.5 M€</a:t>
            </a:r>
          </a:p>
          <a:p>
            <a:pPr lvl="1"/>
            <a:r>
              <a:rPr lang="en-GB" sz="1200" dirty="0" smtClean="0"/>
              <a:t>Decision to implement 11 ECVs + CMUG</a:t>
            </a:r>
          </a:p>
          <a:p>
            <a:pPr lvl="1"/>
            <a:endParaRPr lang="en-GB" sz="1200" dirty="0"/>
          </a:p>
          <a:p>
            <a:r>
              <a:rPr lang="en-GB" sz="1400" dirty="0" smtClean="0"/>
              <a:t>2010 </a:t>
            </a:r>
            <a:r>
              <a:rPr lang="en-GB" sz="1400" dirty="0"/>
              <a:t>–</a:t>
            </a:r>
            <a:r>
              <a:rPr lang="en-GB" sz="1400" dirty="0" smtClean="0"/>
              <a:t> Programme successfully initiated (3-year CCI Phase 1)</a:t>
            </a:r>
          </a:p>
          <a:p>
            <a:pPr lvl="1"/>
            <a:r>
              <a:rPr lang="en-GB" sz="1200" dirty="0" smtClean="0"/>
              <a:t>Another 11.5 M€ was added in the programme at CMIN 12.</a:t>
            </a:r>
          </a:p>
          <a:p>
            <a:pPr lvl="1"/>
            <a:r>
              <a:rPr lang="en-GB" sz="1200" dirty="0" smtClean="0"/>
              <a:t>Additional 4 M€ was added through the </a:t>
            </a:r>
            <a:r>
              <a:rPr lang="en-GB" sz="1200" dirty="0" err="1" smtClean="0"/>
              <a:t>StrIn</a:t>
            </a:r>
            <a:endParaRPr lang="en-GB" sz="1200" dirty="0" smtClean="0"/>
          </a:p>
          <a:p>
            <a:pPr lvl="1"/>
            <a:r>
              <a:rPr lang="en-GB" sz="1200" dirty="0" smtClean="0"/>
              <a:t>Decision to implement another 3 new ECVs</a:t>
            </a:r>
          </a:p>
          <a:p>
            <a:pPr lvl="1"/>
            <a:endParaRPr lang="en-GB" sz="1200" dirty="0" smtClean="0"/>
          </a:p>
          <a:p>
            <a:r>
              <a:rPr lang="en-GB" sz="1400" dirty="0" smtClean="0"/>
              <a:t>2013 – Decision to continue the programme as already implemented</a:t>
            </a:r>
          </a:p>
          <a:p>
            <a:endParaRPr lang="en-GB" sz="1400" dirty="0"/>
          </a:p>
          <a:p>
            <a:r>
              <a:rPr lang="en-GB" sz="1400" dirty="0" smtClean="0"/>
              <a:t>2014 </a:t>
            </a:r>
            <a:r>
              <a:rPr lang="en-GB" sz="1400" dirty="0"/>
              <a:t>–</a:t>
            </a:r>
            <a:r>
              <a:rPr lang="en-GB" sz="1400" dirty="0" smtClean="0"/>
              <a:t> All activities are continued (3-year CCI Phase 2) </a:t>
            </a:r>
          </a:p>
          <a:p>
            <a:pPr lvl="1"/>
            <a:r>
              <a:rPr lang="en-GB" sz="1200" dirty="0" smtClean="0"/>
              <a:t>Implementation of Support activities</a:t>
            </a:r>
          </a:p>
          <a:p>
            <a:pPr lvl="1"/>
            <a:r>
              <a:rPr lang="en-GB" sz="1200" dirty="0"/>
              <a:t>Another </a:t>
            </a:r>
            <a:r>
              <a:rPr lang="en-GB" sz="1200" dirty="0" smtClean="0"/>
              <a:t>1 </a:t>
            </a:r>
            <a:r>
              <a:rPr lang="en-GB" sz="1200" dirty="0"/>
              <a:t>M€ was added in the programme at CMIN </a:t>
            </a:r>
            <a:r>
              <a:rPr lang="en-GB" sz="1200" dirty="0" smtClean="0"/>
              <a:t>14</a:t>
            </a:r>
            <a:r>
              <a:rPr lang="en-GB" sz="1200" dirty="0"/>
              <a:t>.</a:t>
            </a:r>
          </a:p>
          <a:p>
            <a:pPr lvl="1"/>
            <a:endParaRPr lang="en-GB" sz="1200" dirty="0" smtClean="0"/>
          </a:p>
          <a:p>
            <a:r>
              <a:rPr lang="en-GB" sz="1400" dirty="0" smtClean="0"/>
              <a:t>2015 – Proposal for a Cross-ECV project</a:t>
            </a:r>
          </a:p>
          <a:p>
            <a:pPr lvl="1"/>
            <a:r>
              <a:rPr lang="en-GB" sz="1200" dirty="0" smtClean="0"/>
              <a:t>Implementation of a project on Global Sea Level Budget Closure</a:t>
            </a:r>
          </a:p>
          <a:p>
            <a:endParaRPr lang="en-GB" sz="1400" dirty="0" smtClean="0"/>
          </a:p>
          <a:p>
            <a:r>
              <a:rPr lang="en-GB" sz="1400" dirty="0" smtClean="0"/>
              <a:t>Proposal for a </a:t>
            </a:r>
            <a:r>
              <a:rPr lang="en-GB" sz="1400" smtClean="0"/>
              <a:t>programme Extension CCI+</a:t>
            </a:r>
            <a:endParaRPr lang="en-GB" sz="1400" dirty="0"/>
          </a:p>
        </p:txBody>
      </p:sp>
    </p:spTree>
    <p:extLst>
      <p:ext uri="{BB962C8B-B14F-4D97-AF65-F5344CB8AC3E}">
        <p14:creationId xmlns:p14="http://schemas.microsoft.com/office/powerpoint/2010/main" val="3947852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CCI Master Schedule</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2699" y="2627530"/>
            <a:ext cx="8861778" cy="3210153"/>
          </a:xfrm>
          <a:prstGeom prst="rect">
            <a:avLst/>
          </a:prstGeom>
        </p:spPr>
      </p:pic>
      <p:cxnSp>
        <p:nvCxnSpPr>
          <p:cNvPr id="68" name="Straight Arrow Connector 67"/>
          <p:cNvCxnSpPr/>
          <p:nvPr/>
        </p:nvCxnSpPr>
        <p:spPr>
          <a:xfrm flipH="1">
            <a:off x="6565900" y="2649714"/>
            <a:ext cx="1764" cy="2973211"/>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 name="Right Brace 3"/>
          <p:cNvSpPr/>
          <p:nvPr/>
        </p:nvSpPr>
        <p:spPr>
          <a:xfrm rot="16200000">
            <a:off x="4680855" y="779785"/>
            <a:ext cx="153765" cy="304482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Right Brace 5"/>
          <p:cNvSpPr/>
          <p:nvPr/>
        </p:nvSpPr>
        <p:spPr>
          <a:xfrm rot="16200000">
            <a:off x="7049405" y="986159"/>
            <a:ext cx="153765" cy="304482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Rectangle 4"/>
          <p:cNvSpPr/>
          <p:nvPr/>
        </p:nvSpPr>
        <p:spPr>
          <a:xfrm>
            <a:off x="4386262" y="1866900"/>
            <a:ext cx="739775"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Phase 1</a:t>
            </a:r>
            <a:endParaRPr lang="en-GB" sz="1200" dirty="0"/>
          </a:p>
        </p:txBody>
      </p:sp>
      <p:sp>
        <p:nvSpPr>
          <p:cNvPr id="8" name="Rectangle 7"/>
          <p:cNvSpPr/>
          <p:nvPr/>
        </p:nvSpPr>
        <p:spPr>
          <a:xfrm>
            <a:off x="6754812" y="1866900"/>
            <a:ext cx="739775"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Phase 2</a:t>
            </a:r>
            <a:endParaRPr lang="en-GB" sz="1200" dirty="0"/>
          </a:p>
        </p:txBody>
      </p:sp>
    </p:spTree>
    <p:extLst>
      <p:ext uri="{BB962C8B-B14F-4D97-AF65-F5344CB8AC3E}">
        <p14:creationId xmlns:p14="http://schemas.microsoft.com/office/powerpoint/2010/main" val="36009092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8" name="Text Box 24"/>
          <p:cNvSpPr txBox="1">
            <a:spLocks noChangeArrowheads="1"/>
          </p:cNvSpPr>
          <p:nvPr/>
        </p:nvSpPr>
        <p:spPr bwMode="auto">
          <a:xfrm>
            <a:off x="614363" y="4025900"/>
            <a:ext cx="78898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0"/>
              </a:spcBef>
            </a:pPr>
            <a:endParaRPr lang="en-GB" dirty="0">
              <a:solidFill>
                <a:schemeClr val="accent1"/>
              </a:solidFill>
            </a:endParaRPr>
          </a:p>
        </p:txBody>
      </p:sp>
      <p:pic>
        <p:nvPicPr>
          <p:cNvPr id="3" name="Picture 2"/>
          <p:cNvPicPr>
            <a:picLocks noChangeAspect="1"/>
          </p:cNvPicPr>
          <p:nvPr/>
        </p:nvPicPr>
        <p:blipFill>
          <a:blip r:embed="rId2"/>
          <a:stretch>
            <a:fillRect/>
          </a:stretch>
        </p:blipFill>
        <p:spPr>
          <a:xfrm>
            <a:off x="1125327" y="1431900"/>
            <a:ext cx="6893345" cy="4680000"/>
          </a:xfrm>
          <a:prstGeom prst="rect">
            <a:avLst/>
          </a:prstGeom>
        </p:spPr>
      </p:pic>
      <p:sp>
        <p:nvSpPr>
          <p:cNvPr id="4" name="Title 3"/>
          <p:cNvSpPr>
            <a:spLocks noGrp="1"/>
          </p:cNvSpPr>
          <p:nvPr>
            <p:ph type="title"/>
          </p:nvPr>
        </p:nvSpPr>
        <p:spPr/>
        <p:txBody>
          <a:bodyPr/>
          <a:lstStyle/>
          <a:p>
            <a:r>
              <a:rPr lang="en-GB" dirty="0"/>
              <a:t>Within the scope of the CCI as presented in 2009</a:t>
            </a:r>
          </a:p>
        </p:txBody>
      </p:sp>
    </p:spTree>
    <p:extLst>
      <p:ext uri="{BB962C8B-B14F-4D97-AF65-F5344CB8AC3E}">
        <p14:creationId xmlns:p14="http://schemas.microsoft.com/office/powerpoint/2010/main" val="26069582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25327" y="1431900"/>
            <a:ext cx="6893345" cy="4680000"/>
          </a:xfrm>
          <a:prstGeom prst="rect">
            <a:avLst/>
          </a:prstGeom>
        </p:spPr>
      </p:pic>
      <p:sp>
        <p:nvSpPr>
          <p:cNvPr id="4" name="Title 3"/>
          <p:cNvSpPr>
            <a:spLocks noGrp="1"/>
          </p:cNvSpPr>
          <p:nvPr>
            <p:ph type="title"/>
          </p:nvPr>
        </p:nvSpPr>
        <p:spPr/>
        <p:txBody>
          <a:bodyPr/>
          <a:lstStyle/>
          <a:p>
            <a:r>
              <a:rPr lang="en-GB" dirty="0"/>
              <a:t>Implemented by the CCI</a:t>
            </a:r>
          </a:p>
        </p:txBody>
      </p:sp>
    </p:spTree>
    <p:extLst>
      <p:ext uri="{BB962C8B-B14F-4D97-AF65-F5344CB8AC3E}">
        <p14:creationId xmlns:p14="http://schemas.microsoft.com/office/powerpoint/2010/main" val="3714203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9141" y="2461325"/>
            <a:ext cx="2794000" cy="3759200"/>
            <a:chOff x="551283" y="2635690"/>
            <a:chExt cx="2794000" cy="3759200"/>
          </a:xfrm>
        </p:grpSpPr>
        <p:sp>
          <p:nvSpPr>
            <p:cNvPr id="2" name="Rectangle 1"/>
            <p:cNvSpPr/>
            <p:nvPr/>
          </p:nvSpPr>
          <p:spPr bwMode="auto">
            <a:xfrm>
              <a:off x="551283" y="2635690"/>
              <a:ext cx="2794000" cy="3759200"/>
            </a:xfrm>
            <a:prstGeom prst="rect">
              <a:avLst/>
            </a:prstGeom>
            <a:solidFill>
              <a:schemeClr val="bg1"/>
            </a:solidFill>
            <a:ln w="9525" cap="flat" cmpd="sng" algn="ctr">
              <a:solidFill>
                <a:srgbClr val="BBE0E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5" name="Picture 1"/>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598019" y="2672881"/>
              <a:ext cx="2700528" cy="3684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73791" y="1281411"/>
            <a:ext cx="2524701" cy="97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493125" y="3166384"/>
            <a:ext cx="2157751"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b="0" dirty="0" smtClean="0">
                <a:latin typeface="Arial"/>
                <a:cs typeface="Arial"/>
              </a:rPr>
              <a:t>Chair </a:t>
            </a:r>
            <a:r>
              <a:rPr lang="en-US" sz="1600" b="0" dirty="0">
                <a:latin typeface="Arial"/>
                <a:cs typeface="Arial"/>
              </a:rPr>
              <a:t>John Bates (NOAA/NCDC</a:t>
            </a:r>
            <a:r>
              <a:rPr lang="en-US" sz="1600" b="0" dirty="0" smtClean="0">
                <a:latin typeface="Arial"/>
                <a:cs typeface="Arial"/>
              </a:rPr>
              <a:t>)</a:t>
            </a:r>
          </a:p>
          <a:p>
            <a:pPr algn="ctr" eaLnBrk="1" hangingPunct="1"/>
            <a:endParaRPr lang="en-US" sz="1600" b="0" dirty="0">
              <a:latin typeface="Arial"/>
              <a:cs typeface="Arial"/>
            </a:endParaRPr>
          </a:p>
          <a:p>
            <a:pPr algn="ctr" eaLnBrk="1" hangingPunct="1"/>
            <a:r>
              <a:rPr lang="en-US" sz="1600" b="0" dirty="0" smtClean="0">
                <a:latin typeface="Arial"/>
                <a:cs typeface="Arial"/>
              </a:rPr>
              <a:t>Vice-Chair </a:t>
            </a:r>
          </a:p>
          <a:p>
            <a:pPr algn="ctr" eaLnBrk="1" hangingPunct="1"/>
            <a:r>
              <a:rPr lang="en-US" sz="1600" b="0" dirty="0" smtClean="0">
                <a:latin typeface="Arial"/>
                <a:cs typeface="Arial"/>
              </a:rPr>
              <a:t>Pascal </a:t>
            </a:r>
            <a:r>
              <a:rPr lang="en-US" sz="1600" b="0" dirty="0" err="1" smtClean="0">
                <a:latin typeface="Arial"/>
                <a:cs typeface="Arial"/>
              </a:rPr>
              <a:t>Lecomte</a:t>
            </a:r>
            <a:endParaRPr lang="en-US" sz="1600" b="0" dirty="0" smtClean="0">
              <a:latin typeface="Arial"/>
              <a:cs typeface="Arial"/>
            </a:endParaRPr>
          </a:p>
          <a:p>
            <a:pPr algn="ctr" eaLnBrk="1" hangingPunct="1"/>
            <a:r>
              <a:rPr lang="en-US" sz="1600" b="0" dirty="0" smtClean="0">
                <a:latin typeface="Arial"/>
                <a:cs typeface="Arial"/>
              </a:rPr>
              <a:t>(ESA)</a:t>
            </a:r>
            <a:endParaRPr lang="en-US" sz="1600" b="0" dirty="0">
              <a:latin typeface="Arial"/>
              <a:cs typeface="Arial"/>
            </a:endParaRPr>
          </a:p>
        </p:txBody>
      </p:sp>
      <p:sp>
        <p:nvSpPr>
          <p:cNvPr id="12" name="TextBox 11"/>
          <p:cNvSpPr txBox="1"/>
          <p:nvPr/>
        </p:nvSpPr>
        <p:spPr>
          <a:xfrm>
            <a:off x="313255" y="6270536"/>
            <a:ext cx="2845776" cy="553998"/>
          </a:xfrm>
          <a:prstGeom prst="rect">
            <a:avLst/>
          </a:prstGeom>
          <a:noFill/>
        </p:spPr>
        <p:txBody>
          <a:bodyPr wrap="none" rtlCol="0">
            <a:spAutoFit/>
          </a:bodyPr>
          <a:lstStyle/>
          <a:p>
            <a:pPr algn="ctr"/>
            <a:r>
              <a:rPr lang="en-US" sz="1000" b="0" dirty="0" smtClean="0">
                <a:solidFill>
                  <a:schemeClr val="bg1">
                    <a:lumMod val="50000"/>
                  </a:schemeClr>
                </a:solidFill>
                <a:latin typeface="Arial"/>
                <a:cs typeface="Arial"/>
              </a:rPr>
              <a:t>CEOS’ climate working group planning session</a:t>
            </a:r>
          </a:p>
          <a:p>
            <a:pPr algn="ctr"/>
            <a:r>
              <a:rPr lang="en-US" sz="1000" b="0" dirty="0" smtClean="0">
                <a:solidFill>
                  <a:schemeClr val="bg1">
                    <a:lumMod val="50000"/>
                  </a:schemeClr>
                </a:solidFill>
                <a:latin typeface="Arial"/>
                <a:cs typeface="Arial"/>
              </a:rPr>
              <a:t>European Space Agency’s Climate Office,</a:t>
            </a:r>
          </a:p>
          <a:p>
            <a:pPr algn="ctr"/>
            <a:r>
              <a:rPr lang="en-US" sz="1000" b="0" dirty="0" smtClean="0">
                <a:solidFill>
                  <a:schemeClr val="bg1">
                    <a:lumMod val="50000"/>
                  </a:schemeClr>
                </a:solidFill>
                <a:latin typeface="Arial"/>
                <a:cs typeface="Arial"/>
              </a:rPr>
              <a:t>Harwell UK  July 2010</a:t>
            </a:r>
            <a:endParaRPr lang="en-US" sz="1000" b="0" dirty="0">
              <a:solidFill>
                <a:schemeClr val="bg1">
                  <a:lumMod val="50000"/>
                </a:schemeClr>
              </a:solidFill>
              <a:latin typeface="Arial"/>
              <a:cs typeface="Arial"/>
            </a:endParaRPr>
          </a:p>
        </p:txBody>
      </p:sp>
      <p:grpSp>
        <p:nvGrpSpPr>
          <p:cNvPr id="4" name="Group 3"/>
          <p:cNvGrpSpPr/>
          <p:nvPr/>
        </p:nvGrpSpPr>
        <p:grpSpPr>
          <a:xfrm>
            <a:off x="5914450" y="1656991"/>
            <a:ext cx="2794000" cy="3759200"/>
            <a:chOff x="6660400" y="3020125"/>
            <a:chExt cx="2794000" cy="3759200"/>
          </a:xfrm>
        </p:grpSpPr>
        <p:sp>
          <p:nvSpPr>
            <p:cNvPr id="18" name="Rectangle 17"/>
            <p:cNvSpPr/>
            <p:nvPr/>
          </p:nvSpPr>
          <p:spPr bwMode="auto">
            <a:xfrm>
              <a:off x="6660400" y="3020125"/>
              <a:ext cx="2794000" cy="3759200"/>
            </a:xfrm>
            <a:prstGeom prst="rect">
              <a:avLst/>
            </a:prstGeom>
            <a:solidFill>
              <a:schemeClr val="bg1"/>
            </a:solidFill>
            <a:ln w="9525" cap="flat" cmpd="sng" algn="ctr">
              <a:solidFill>
                <a:srgbClr val="BBE0E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14" name="Picture 13" descr="Screen Shot 2013-05-13 at 11.07.09.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98400" y="3034925"/>
              <a:ext cx="2718000" cy="3729600"/>
            </a:xfrm>
            <a:prstGeom prst="rect">
              <a:avLst/>
            </a:prstGeom>
          </p:spPr>
        </p:pic>
      </p:grpSp>
      <p:sp>
        <p:nvSpPr>
          <p:cNvPr id="21" name="TextBox 20"/>
          <p:cNvSpPr txBox="1"/>
          <p:nvPr/>
        </p:nvSpPr>
        <p:spPr>
          <a:xfrm>
            <a:off x="5624023" y="5517003"/>
            <a:ext cx="3519977" cy="553998"/>
          </a:xfrm>
          <a:prstGeom prst="rect">
            <a:avLst/>
          </a:prstGeom>
          <a:noFill/>
        </p:spPr>
        <p:txBody>
          <a:bodyPr wrap="none" rtlCol="0">
            <a:spAutoFit/>
          </a:bodyPr>
          <a:lstStyle/>
          <a:p>
            <a:pPr algn="ctr"/>
            <a:r>
              <a:rPr lang="en-US" sz="1000" b="0" dirty="0" smtClean="0">
                <a:solidFill>
                  <a:schemeClr val="bg1">
                    <a:lumMod val="50000"/>
                  </a:schemeClr>
                </a:solidFill>
                <a:latin typeface="Arial"/>
                <a:cs typeface="Arial"/>
              </a:rPr>
              <a:t>CEOS, World Meteorological Organization and</a:t>
            </a:r>
          </a:p>
          <a:p>
            <a:pPr algn="ctr"/>
            <a:r>
              <a:rPr lang="en-US" sz="1000" b="0" dirty="0" smtClean="0">
                <a:solidFill>
                  <a:schemeClr val="bg1">
                    <a:lumMod val="50000"/>
                  </a:schemeClr>
                </a:solidFill>
                <a:latin typeface="Arial"/>
                <a:cs typeface="Arial"/>
              </a:rPr>
              <a:t>Coordination Group for Meteorological Satellites </a:t>
            </a:r>
          </a:p>
          <a:p>
            <a:pPr algn="ctr"/>
            <a:r>
              <a:rPr lang="en-US" sz="1000" b="0" dirty="0" err="1">
                <a:solidFill>
                  <a:schemeClr val="bg1">
                    <a:lumMod val="50000"/>
                  </a:schemeClr>
                </a:solidFill>
                <a:latin typeface="Arial"/>
                <a:cs typeface="Arial"/>
              </a:rPr>
              <a:t>www.ceos.org</a:t>
            </a:r>
            <a:r>
              <a:rPr lang="en-US" sz="1000" b="0" dirty="0">
                <a:solidFill>
                  <a:schemeClr val="bg1">
                    <a:lumMod val="50000"/>
                  </a:schemeClr>
                </a:solidFill>
                <a:latin typeface="Arial"/>
                <a:cs typeface="Arial"/>
              </a:rPr>
              <a:t>; </a:t>
            </a:r>
            <a:r>
              <a:rPr lang="en-US" sz="1000" b="0" dirty="0" err="1">
                <a:solidFill>
                  <a:schemeClr val="bg1">
                    <a:lumMod val="50000"/>
                  </a:schemeClr>
                </a:solidFill>
                <a:latin typeface="Arial"/>
                <a:cs typeface="Arial"/>
              </a:rPr>
              <a:t>www.wmo.int</a:t>
            </a:r>
            <a:r>
              <a:rPr lang="en-US" sz="1000" b="0" dirty="0">
                <a:solidFill>
                  <a:schemeClr val="bg1">
                    <a:lumMod val="50000"/>
                  </a:schemeClr>
                </a:solidFill>
                <a:latin typeface="Arial"/>
                <a:cs typeface="Arial"/>
              </a:rPr>
              <a:t>/sat; http://</a:t>
            </a:r>
            <a:r>
              <a:rPr lang="en-US" sz="1000" b="0" dirty="0" err="1">
                <a:solidFill>
                  <a:schemeClr val="bg1">
                    <a:lumMod val="50000"/>
                  </a:schemeClr>
                </a:solidFill>
                <a:latin typeface="Arial"/>
                <a:cs typeface="Arial"/>
              </a:rPr>
              <a:t>www.cgms-info.org</a:t>
            </a:r>
            <a:r>
              <a:rPr lang="en-US" sz="1000" b="0" dirty="0">
                <a:solidFill>
                  <a:schemeClr val="bg1">
                    <a:lumMod val="50000"/>
                  </a:schemeClr>
                </a:solidFill>
                <a:latin typeface="Arial"/>
                <a:cs typeface="Arial"/>
              </a:rPr>
              <a:t>/ </a:t>
            </a:r>
            <a:endParaRPr lang="en-US" sz="1000" b="0" dirty="0" smtClean="0">
              <a:solidFill>
                <a:schemeClr val="bg1">
                  <a:lumMod val="50000"/>
                </a:schemeClr>
              </a:solidFill>
              <a:latin typeface="Arial"/>
              <a:cs typeface="Arial"/>
            </a:endParaRPr>
          </a:p>
        </p:txBody>
      </p:sp>
      <p:sp>
        <p:nvSpPr>
          <p:cNvPr id="15" name="Rectangle 3"/>
          <p:cNvSpPr txBox="1">
            <a:spLocks noChangeArrowheads="1"/>
          </p:cNvSpPr>
          <p:nvPr/>
        </p:nvSpPr>
        <p:spPr>
          <a:xfrm>
            <a:off x="102577" y="0"/>
            <a:ext cx="8830286" cy="1092200"/>
          </a:xfrm>
          <a:prstGeom prst="rect">
            <a:avLst/>
          </a:prstGeom>
        </p:spPr>
        <p:txBody>
          <a:bodyPr/>
          <a:lstStyle>
            <a:lvl1pPr algn="l" rtl="0" eaLnBrk="0" fontAlgn="base" hangingPunct="0">
              <a:spcBef>
                <a:spcPct val="0"/>
              </a:spcBef>
              <a:spcAft>
                <a:spcPct val="0"/>
              </a:spcAft>
              <a:defRPr sz="22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200" b="1">
                <a:solidFill>
                  <a:schemeClr val="bg1"/>
                </a:solidFill>
                <a:latin typeface="Verdana" pitchFamily="34" charset="0"/>
                <a:ea typeface="ＭＳ Ｐゴシック" charset="0"/>
                <a:cs typeface="ＭＳ Ｐゴシック" charset="0"/>
              </a:defRPr>
            </a:lvl2pPr>
            <a:lvl3pPr algn="l" rtl="0" eaLnBrk="0" fontAlgn="base" hangingPunct="0">
              <a:spcBef>
                <a:spcPct val="0"/>
              </a:spcBef>
              <a:spcAft>
                <a:spcPct val="0"/>
              </a:spcAft>
              <a:defRPr sz="2200" b="1">
                <a:solidFill>
                  <a:schemeClr val="bg1"/>
                </a:solidFill>
                <a:latin typeface="Verdana" pitchFamily="34" charset="0"/>
                <a:ea typeface="ＭＳ Ｐゴシック" charset="0"/>
                <a:cs typeface="ＭＳ Ｐゴシック" charset="0"/>
              </a:defRPr>
            </a:lvl3pPr>
            <a:lvl4pPr algn="l" rtl="0" eaLnBrk="0" fontAlgn="base" hangingPunct="0">
              <a:spcBef>
                <a:spcPct val="0"/>
              </a:spcBef>
              <a:spcAft>
                <a:spcPct val="0"/>
              </a:spcAft>
              <a:defRPr sz="2200" b="1">
                <a:solidFill>
                  <a:schemeClr val="bg1"/>
                </a:solidFill>
                <a:latin typeface="Verdana" pitchFamily="34" charset="0"/>
                <a:ea typeface="ＭＳ Ｐゴシック" charset="0"/>
                <a:cs typeface="ＭＳ Ｐゴシック" charset="0"/>
              </a:defRPr>
            </a:lvl4pPr>
            <a:lvl5pPr algn="l" rtl="0" eaLnBrk="0" fontAlgn="base" hangingPunct="0">
              <a:spcBef>
                <a:spcPct val="0"/>
              </a:spcBef>
              <a:spcAft>
                <a:spcPct val="0"/>
              </a:spcAft>
              <a:defRPr sz="2200" b="1">
                <a:solidFill>
                  <a:schemeClr val="bg1"/>
                </a:solidFill>
                <a:latin typeface="Verdana" pitchFamily="34" charset="0"/>
                <a:ea typeface="ＭＳ Ｐゴシック" charset="0"/>
                <a:cs typeface="ＭＳ Ｐゴシック"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a:lstStyle>
          <a:p>
            <a:pPr eaLnBrk="1" hangingPunct="1"/>
            <a:r>
              <a:rPr lang="en-US" sz="3200" dirty="0" smtClean="0">
                <a:latin typeface="Calibri" charset="0"/>
              </a:rPr>
              <a:t>Committee on Earth Observing Satellites</a:t>
            </a:r>
            <a:br>
              <a:rPr lang="en-US" sz="3200" dirty="0" smtClean="0">
                <a:latin typeface="Calibri" charset="0"/>
              </a:rPr>
            </a:br>
            <a:r>
              <a:rPr lang="en-US" sz="3200" dirty="0" smtClean="0">
                <a:latin typeface="Calibri" charset="0"/>
              </a:rPr>
              <a:t>NEW - Working Group on Climate</a:t>
            </a:r>
            <a:endParaRPr lang="en-US" sz="3200" dirty="0">
              <a:latin typeface="Calibri" charset="0"/>
            </a:endParaRPr>
          </a:p>
        </p:txBody>
      </p:sp>
      <p:pic>
        <p:nvPicPr>
          <p:cNvPr id="16" name="Picture 2" descr="cgmsletter"/>
          <p:cNvPicPr>
            <a:picLocks noChangeAspect="1" noChangeArrowheads="1"/>
          </p:cNvPicPr>
          <p:nvPr/>
        </p:nvPicPr>
        <p:blipFill rotWithShape="1">
          <a:blip r:embed="rId6" cstate="print"/>
          <a:srcRect l="89998"/>
          <a:stretch/>
        </p:blipFill>
        <p:spPr bwMode="auto">
          <a:xfrm>
            <a:off x="3784600" y="1279748"/>
            <a:ext cx="1016000" cy="1133252"/>
          </a:xfrm>
          <a:prstGeom prst="rect">
            <a:avLst/>
          </a:prstGeom>
          <a:noFill/>
          <a:ln w="9525">
            <a:noFill/>
            <a:miter lim="800000"/>
            <a:headEnd/>
            <a:tailEnd/>
          </a:ln>
        </p:spPr>
      </p:pic>
    </p:spTree>
    <p:extLst>
      <p:ext uri="{BB962C8B-B14F-4D97-AF65-F5344CB8AC3E}">
        <p14:creationId xmlns:p14="http://schemas.microsoft.com/office/powerpoint/2010/main" val="395866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 in </a:t>
            </a:r>
            <a:r>
              <a:rPr lang="en-GB" dirty="0" err="1" smtClean="0"/>
              <a:t>WGClimate</a:t>
            </a:r>
            <a:endParaRPr lang="en-GB" dirty="0"/>
          </a:p>
        </p:txBody>
      </p:sp>
      <p:sp>
        <p:nvSpPr>
          <p:cNvPr id="3" name="Content Placeholder 2"/>
          <p:cNvSpPr>
            <a:spLocks noGrp="1"/>
          </p:cNvSpPr>
          <p:nvPr>
            <p:ph idx="1"/>
          </p:nvPr>
        </p:nvSpPr>
        <p:spPr/>
        <p:txBody>
          <a:bodyPr anchor="ctr"/>
          <a:lstStyle/>
          <a:p>
            <a:r>
              <a:rPr lang="en-GB" b="0" dirty="0" smtClean="0"/>
              <a:t>From Nov 2015 to Nov 2017</a:t>
            </a:r>
          </a:p>
          <a:p>
            <a:pPr lvl="1"/>
            <a:r>
              <a:rPr lang="en-GB" dirty="0" smtClean="0"/>
              <a:t>ESA Chair – EUMETSAT Vice-Chair</a:t>
            </a:r>
            <a:endParaRPr lang="en-GB" b="0" dirty="0" smtClean="0"/>
          </a:p>
          <a:p>
            <a:endParaRPr lang="en-GB" b="0" dirty="0" smtClean="0"/>
          </a:p>
          <a:p>
            <a:r>
              <a:rPr lang="en-GB" b="0" dirty="0" smtClean="0"/>
              <a:t>The </a:t>
            </a:r>
            <a:r>
              <a:rPr lang="en-GB" b="0" dirty="0"/>
              <a:t>ECV Inventory as the backbone of the CEOS-CGMS </a:t>
            </a:r>
            <a:r>
              <a:rPr lang="en-GB" b="0" dirty="0" err="1"/>
              <a:t>WGClimate</a:t>
            </a:r>
            <a:r>
              <a:rPr lang="en-GB" b="0" dirty="0"/>
              <a:t> work </a:t>
            </a:r>
            <a:r>
              <a:rPr lang="en-GB" b="0" dirty="0" smtClean="0"/>
              <a:t>related to the Architecture Implementation</a:t>
            </a:r>
          </a:p>
          <a:p>
            <a:r>
              <a:rPr lang="en-GB" b="0" dirty="0" err="1" smtClean="0"/>
              <a:t>WGClimate</a:t>
            </a:r>
            <a:r>
              <a:rPr lang="en-GB" b="0" dirty="0" smtClean="0"/>
              <a:t> also reports </a:t>
            </a:r>
            <a:r>
              <a:rPr lang="en-GB" b="0" dirty="0"/>
              <a:t>for </a:t>
            </a:r>
            <a:r>
              <a:rPr lang="en-GB" b="0" dirty="0" smtClean="0"/>
              <a:t>CEOS to </a:t>
            </a:r>
            <a:r>
              <a:rPr lang="en-GB" b="0" dirty="0"/>
              <a:t>SBSTA &amp; </a:t>
            </a:r>
            <a:r>
              <a:rPr lang="en-GB" b="0" dirty="0" smtClean="0"/>
              <a:t>GCOS.    </a:t>
            </a:r>
            <a:endParaRPr lang="en-GB" b="0" dirty="0"/>
          </a:p>
          <a:p>
            <a:endParaRPr lang="en-GB" b="0" dirty="0"/>
          </a:p>
          <a:p>
            <a:r>
              <a:rPr lang="en-GB" b="0" dirty="0" smtClean="0"/>
              <a:t>The ESA and USGS are active in consolidating the ECV Inventory (in particular for CCI ECVs)</a:t>
            </a:r>
          </a:p>
          <a:p>
            <a:pPr lvl="1"/>
            <a:r>
              <a:rPr lang="en-GB" dirty="0" smtClean="0"/>
              <a:t>So far we focussed on Aerosol and Sea-Ice.</a:t>
            </a:r>
          </a:p>
          <a:p>
            <a:pPr lvl="1"/>
            <a:r>
              <a:rPr lang="en-GB" b="0" dirty="0" smtClean="0"/>
              <a:t>To be extended to all the other ECVs</a:t>
            </a:r>
          </a:p>
          <a:p>
            <a:endParaRPr lang="en-GB" dirty="0"/>
          </a:p>
        </p:txBody>
      </p:sp>
    </p:spTree>
    <p:extLst>
      <p:ext uri="{BB962C8B-B14F-4D97-AF65-F5344CB8AC3E}">
        <p14:creationId xmlns:p14="http://schemas.microsoft.com/office/powerpoint/2010/main" val="4024217717"/>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CCI Results of Phase 1</a:t>
            </a:r>
            <a:endParaRPr lang="en-GB" dirty="0"/>
          </a:p>
        </p:txBody>
      </p:sp>
      <p:sp>
        <p:nvSpPr>
          <p:cNvPr id="5" name="Content Placeholder 4"/>
          <p:cNvSpPr>
            <a:spLocks noGrp="1"/>
          </p:cNvSpPr>
          <p:nvPr>
            <p:ph idx="1"/>
          </p:nvPr>
        </p:nvSpPr>
        <p:spPr/>
        <p:txBody>
          <a:bodyPr anchor="ctr"/>
          <a:lstStyle/>
          <a:p>
            <a:r>
              <a:rPr lang="en-GB" sz="1800" dirty="0" smtClean="0"/>
              <a:t>10 CCI projects have been completed end 2013</a:t>
            </a:r>
          </a:p>
          <a:p>
            <a:pPr lvl="1"/>
            <a:r>
              <a:rPr lang="en-GB" sz="1600" dirty="0" smtClean="0"/>
              <a:t>Data are available via the CCI Web site (www.esa-cci.org)</a:t>
            </a:r>
          </a:p>
          <a:p>
            <a:pPr lvl="1"/>
            <a:r>
              <a:rPr lang="en-GB" sz="1600" dirty="0" smtClean="0"/>
              <a:t>Climate Assessment Reports have been produced</a:t>
            </a:r>
          </a:p>
          <a:p>
            <a:pPr lvl="1"/>
            <a:r>
              <a:rPr lang="en-GB" sz="1600" dirty="0" smtClean="0"/>
              <a:t>The Fire project delayed mostly because of system engineering aspects finished its Phase 1 in September 2014.</a:t>
            </a:r>
          </a:p>
          <a:p>
            <a:pPr marL="571500" lvl="1" indent="0">
              <a:buNone/>
            </a:pPr>
            <a:endParaRPr lang="en-GB" sz="1600" dirty="0"/>
          </a:p>
          <a:p>
            <a:r>
              <a:rPr lang="en-GB" sz="1800" dirty="0" smtClean="0"/>
              <a:t>CMUG has terminated its phase 1 activities </a:t>
            </a:r>
            <a:r>
              <a:rPr lang="en-GB" sz="1800" dirty="0"/>
              <a:t>on 30 June 2014</a:t>
            </a:r>
            <a:endParaRPr lang="en-GB" sz="1800" dirty="0" smtClean="0"/>
          </a:p>
          <a:p>
            <a:endParaRPr lang="en-GB" sz="1800" dirty="0"/>
          </a:p>
          <a:p>
            <a:r>
              <a:rPr lang="en-GB" sz="1800" dirty="0"/>
              <a:t>3</a:t>
            </a:r>
            <a:r>
              <a:rPr lang="en-GB" sz="1800" dirty="0" smtClean="0"/>
              <a:t> CCI projects (which started in January 2012) terminated end 2014</a:t>
            </a:r>
          </a:p>
          <a:p>
            <a:pPr lvl="1"/>
            <a:r>
              <a:rPr lang="en-GB" sz="1600" dirty="0" smtClean="0"/>
              <a:t>Ice sheet</a:t>
            </a:r>
          </a:p>
          <a:p>
            <a:pPr marL="898525" lvl="2" indent="-174625" defTabSz="990600"/>
            <a:r>
              <a:rPr lang="en-GB" sz="1400" dirty="0" smtClean="0"/>
              <a:t>will be split into two projects, Greenland and Antarctica, for phase 2.</a:t>
            </a:r>
          </a:p>
          <a:p>
            <a:pPr lvl="1"/>
            <a:r>
              <a:rPr lang="en-GB" sz="1600" dirty="0" smtClean="0"/>
              <a:t>Sea-Ice </a:t>
            </a:r>
          </a:p>
          <a:p>
            <a:pPr lvl="1"/>
            <a:r>
              <a:rPr lang="en-GB" sz="1600" dirty="0" smtClean="0"/>
              <a:t>Soil Moisture</a:t>
            </a:r>
          </a:p>
          <a:p>
            <a:pPr lvl="1"/>
            <a:endParaRPr lang="en-GB" sz="1600" dirty="0" smtClean="0"/>
          </a:p>
        </p:txBody>
      </p:sp>
    </p:spTree>
    <p:extLst>
      <p:ext uri="{BB962C8B-B14F-4D97-AF65-F5344CB8AC3E}">
        <p14:creationId xmlns:p14="http://schemas.microsoft.com/office/powerpoint/2010/main" val="19840170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4353</TotalTime>
  <Words>1422</Words>
  <Application>Microsoft Macintosh PowerPoint</Application>
  <PresentationFormat>On-screen Show (4:3)</PresentationFormat>
  <Paragraphs>251</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Theme</vt:lpstr>
      <vt:lpstr>ESA Climate Change Initiative  Status and Future Evolution</vt:lpstr>
      <vt:lpstr>PowerPoint Presentation</vt:lpstr>
      <vt:lpstr>CCI Implementation</vt:lpstr>
      <vt:lpstr>CCI Master Schedule</vt:lpstr>
      <vt:lpstr>Within the scope of the CCI as presented in 2009</vt:lpstr>
      <vt:lpstr>Implemented by the CCI</vt:lpstr>
      <vt:lpstr>PowerPoint Presentation</vt:lpstr>
      <vt:lpstr>Activities in WGClimate</vt:lpstr>
      <vt:lpstr>CCI Results of Phase 1</vt:lpstr>
      <vt:lpstr>CCI Products Time Coverage Phase 1</vt:lpstr>
      <vt:lpstr>CCI Status of Phase 2</vt:lpstr>
      <vt:lpstr>CCI Products Time Coverage Phase 2</vt:lpstr>
      <vt:lpstr>CCI ECVs</vt:lpstr>
      <vt:lpstr>CCI Portal and Tool Box</vt:lpstr>
      <vt:lpstr>CCI Postdoctoral Scheme Living Planet Fellowship</vt:lpstr>
      <vt:lpstr>C3S and CCI</vt:lpstr>
      <vt:lpstr>Outreach</vt:lpstr>
      <vt:lpstr>ESA Climate Change Initiative  Status and Future Evolution</vt:lpstr>
      <vt:lpstr>Programme Extension CCI +</vt:lpstr>
      <vt:lpstr>Implemented by the CCI</vt:lpstr>
      <vt:lpstr>Proposed within CCI Extension</vt:lpstr>
      <vt:lpstr>Other potentially valuable activities</vt:lpstr>
      <vt:lpstr>CCI+ Schedule</vt:lpstr>
      <vt:lpstr>PowerPoint Presentation</vt:lpstr>
      <vt:lpstr>PowerPoint Presentation</vt:lpstr>
      <vt:lpstr>PowerPoint Presentation</vt:lpstr>
      <vt:lpstr>PowerPoint Presentation</vt:lpstr>
      <vt:lpstr>Schedule</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 Climate Change Initiative</dc:title>
  <dc:creator>Pascal Lecomte</dc:creator>
  <cp:lastModifiedBy>Pascal Lecomte</cp:lastModifiedBy>
  <cp:revision>151</cp:revision>
  <dcterms:created xsi:type="dcterms:W3CDTF">2014-02-28T11:16:57Z</dcterms:created>
  <dcterms:modified xsi:type="dcterms:W3CDTF">2015-05-28T06:23:52Z</dcterms:modified>
</cp:coreProperties>
</file>