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24" r:id="rId2"/>
    <p:sldId id="302" r:id="rId3"/>
    <p:sldId id="342" r:id="rId4"/>
    <p:sldId id="343" r:id="rId5"/>
    <p:sldId id="344" r:id="rId6"/>
    <p:sldId id="345" r:id="rId7"/>
    <p:sldId id="346" r:id="rId8"/>
    <p:sldId id="347" r:id="rId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F1F8F9"/>
    <a:srgbClr val="DDDDDD"/>
    <a:srgbClr val="EAEAEA"/>
    <a:srgbClr val="000066"/>
    <a:srgbClr val="264D9A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58" autoAdjust="0"/>
  </p:normalViewPr>
  <p:slideViewPr>
    <p:cSldViewPr showGuides="1"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37A176FD-0453-4970-9397-E916A84091D6}" type="datetimeFigureOut">
              <a:rPr lang="de-DE" altLang="de-DE"/>
              <a:pPr>
                <a:defRPr/>
              </a:pPr>
              <a:t>28.05.2015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B447B310-138B-4D20-9FA3-BD2C5A6C0D9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428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fld id="{12275F37-300B-4AB8-A247-9118C5B8E7B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38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B6597-694F-4186-92D6-EB49EFEF3B75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4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0413"/>
            <a:ext cx="5078413" cy="3810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8388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90134" indent="-3038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5591" indent="-24311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1827" indent="-24311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88067" indent="-24311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74303" indent="-243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60539" indent="-243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46776" indent="-243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33012" indent="-243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C5567C8-2F93-48B6-8927-F39BF781674B}" type="slidenum">
              <a:rPr lang="en-GB" altLang="de-DE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15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4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2888" y="188913"/>
            <a:ext cx="2093912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6388" y="188913"/>
            <a:ext cx="61341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01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C540413-4E8E-4A83-969E-E997FCB570F7}" type="datetime1">
              <a:rPr lang="en-US"/>
              <a:pPr>
                <a:defRPr/>
              </a:pPr>
              <a:t>5/28/2015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B008C0A-A923-4EEC-9822-BCA5E6C37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1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9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9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449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69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1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40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6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37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392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188913"/>
            <a:ext cx="75136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sa.int/Our_Activities/Observing_the_Earth/Is_Europe_an_underestimated_sink_for_carbon_dioxid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88396" y="2969828"/>
            <a:ext cx="6489700" cy="204334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/>
          <a:lstStyle/>
          <a:p>
            <a:pPr marL="0" indent="0" algn="ctr"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R. Hollmann on behalf of all </a:t>
            </a:r>
            <a:r>
              <a:rPr lang="en-US" altLang="de-DE" sz="2000" dirty="0" err="1">
                <a:solidFill>
                  <a:schemeClr val="tx1"/>
                </a:solidFill>
              </a:rPr>
              <a:t>Atmosperic</a:t>
            </a:r>
            <a:r>
              <a:rPr lang="en-US" altLang="de-DE" sz="2000" dirty="0">
                <a:solidFill>
                  <a:schemeClr val="tx1"/>
                </a:solidFill>
              </a:rPr>
              <a:t> CCI’s</a:t>
            </a:r>
          </a:p>
          <a:p>
            <a:pPr marL="0" indent="0" algn="ctr"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Deutscher Wetterdienst</a:t>
            </a:r>
          </a:p>
        </p:txBody>
      </p:sp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34925" y="317500"/>
            <a:ext cx="7745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Summary Atmosphere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049436" y="-31029"/>
            <a:ext cx="2051021" cy="1744808"/>
            <a:chOff x="3191126" y="1983980"/>
            <a:chExt cx="2779792" cy="2757780"/>
          </a:xfrm>
        </p:grpSpPr>
        <p:pic>
          <p:nvPicPr>
            <p:cNvPr id="2051" name="Picture 3" descr="clouds_CC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ghg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aereosol_CC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1. Available data set 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038" y="1484313"/>
            <a:ext cx="8856662" cy="5113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GHG</a:t>
            </a:r>
          </a:p>
          <a:p>
            <a:pPr marL="0" indent="0">
              <a:buNone/>
              <a:defRPr/>
            </a:pPr>
            <a:r>
              <a:rPr lang="en-US" sz="1600" dirty="0"/>
              <a:t>CRDP #2 is available</a:t>
            </a:r>
          </a:p>
          <a:p>
            <a:pPr marL="0" indent="0">
              <a:buNone/>
              <a:defRPr/>
            </a:pPr>
            <a:endParaRPr lang="en-US" sz="1600" kern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Aerosols</a:t>
            </a:r>
          </a:p>
          <a:p>
            <a:pPr marL="0" indent="0">
              <a:buNone/>
              <a:defRPr/>
            </a:pPr>
            <a:r>
              <a:rPr lang="en-GB" sz="1600" dirty="0"/>
              <a:t>ATSR-2 / AATSR 17 </a:t>
            </a:r>
            <a:r>
              <a:rPr lang="en-GB" sz="1600" dirty="0" smtClean="0"/>
              <a:t>years, </a:t>
            </a:r>
            <a:r>
              <a:rPr lang="en-GB" sz="1600" dirty="0"/>
              <a:t>GOMOS 10 years </a:t>
            </a:r>
            <a:r>
              <a:rPr lang="en-GB" sz="1600" dirty="0" smtClean="0"/>
              <a:t>stratospheric, IASI 2013, GRASP as reference data set</a:t>
            </a:r>
            <a:endParaRPr lang="en-US" sz="160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1600" kern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Ozone</a:t>
            </a:r>
          </a:p>
          <a:p>
            <a:pPr marL="0" indent="0">
              <a:buNone/>
              <a:defRPr/>
            </a:pPr>
            <a:r>
              <a:rPr lang="en-US" sz="1600" dirty="0"/>
              <a:t>Total ozone from nadir UV and TIR </a:t>
            </a:r>
            <a:r>
              <a:rPr lang="en-US" sz="1600" dirty="0" smtClean="0"/>
              <a:t>sensors; Ozone </a:t>
            </a:r>
            <a:r>
              <a:rPr lang="en-US" sz="1600" dirty="0"/>
              <a:t>profiles from nadir UV and TIR sensors (Trop/Strat</a:t>
            </a:r>
            <a:r>
              <a:rPr lang="en-US" sz="1600" dirty="0" smtClean="0"/>
              <a:t>); </a:t>
            </a:r>
            <a:r>
              <a:rPr lang="en-US" sz="1600" dirty="0"/>
              <a:t>Ozone profiles from limb/occultation sensors (UTLS/Strat/</a:t>
            </a:r>
            <a:r>
              <a:rPr lang="en-US" sz="1600" dirty="0" err="1"/>
              <a:t>Meso</a:t>
            </a:r>
            <a:r>
              <a:rPr lang="en-US" sz="1600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CLD: </a:t>
            </a:r>
          </a:p>
          <a:p>
            <a:pPr marL="0" indent="0">
              <a:buNone/>
              <a:defRPr/>
            </a:pPr>
            <a:r>
              <a:rPr lang="en-US" sz="1600" dirty="0"/>
              <a:t>ESA Cloud CCI has generated two data sets spanning 2007-2009 exploiting for the first time synergistic capabilities of different sensors.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049436" y="-31029"/>
            <a:ext cx="2051021" cy="1744808"/>
            <a:chOff x="3191126" y="1983980"/>
            <a:chExt cx="2779792" cy="2757780"/>
          </a:xfrm>
        </p:grpSpPr>
        <p:pic>
          <p:nvPicPr>
            <p:cNvPr id="6" name="Picture 3" descr="clouds_CC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2" descr="ghg_CC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0" descr="aereosol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2. Applications 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3669" y="2852700"/>
            <a:ext cx="8856662" cy="2160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current </a:t>
            </a:r>
            <a:r>
              <a:rPr lang="en-US" dirty="0"/>
              <a:t>and planned applications of this data, including:</a:t>
            </a:r>
          </a:p>
          <a:p>
            <a:pPr marL="0" indent="0">
              <a:buNone/>
              <a:defRPr/>
            </a:pPr>
            <a:r>
              <a:rPr lang="en-US" dirty="0"/>
              <a:t>- C3S, H2020 research, international initiatives, national </a:t>
            </a:r>
            <a:r>
              <a:rPr lang="en-US" dirty="0" err="1" smtClean="0"/>
              <a:t>programmes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049436" y="-31029"/>
            <a:ext cx="2051021" cy="1744808"/>
            <a:chOff x="3191126" y="1983980"/>
            <a:chExt cx="2779792" cy="2757780"/>
          </a:xfrm>
        </p:grpSpPr>
        <p:pic>
          <p:nvPicPr>
            <p:cNvPr id="6" name="Picture 3" descr="clouds_CC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2" descr="ghg_CC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0" descr="aereosol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395288" y="17463"/>
            <a:ext cx="7561262" cy="11795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European terrestrial carbon fluxes from SCIAMACHY and </a:t>
            </a:r>
            <a:r>
              <a:rPr lang="da-DK" sz="32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GOSAT - III</a:t>
            </a:r>
            <a:endParaRPr lang="da-DK" sz="24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7771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F58789-AA79-4CDB-93D9-EAB2A75841C2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de-DE" sz="18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05030" y="1196752"/>
            <a:ext cx="1675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Reuter et al., </a:t>
            </a:r>
          </a:p>
          <a:p>
            <a:pPr algn="ctr">
              <a:defRPr/>
            </a:pPr>
            <a:r>
              <a:rPr lang="de-DE" sz="1600" b="1" dirty="0" smtClean="0">
                <a:solidFill>
                  <a:srgbClr val="0070C0"/>
                </a:solidFill>
                <a:ea typeface="MS PGothic" pitchFamily="34" charset="-128"/>
              </a:rPr>
              <a:t>ACP, 2014</a:t>
            </a:r>
            <a:endParaRPr lang="de-DE" sz="1600" b="1" dirty="0">
              <a:solidFill>
                <a:srgbClr val="0070C0"/>
              </a:solidFill>
              <a:ea typeface="MS PGothic" pitchFamily="34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72816"/>
            <a:ext cx="8604448" cy="414089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8032" y="6029499"/>
            <a:ext cx="86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Related</a:t>
            </a:r>
            <a:r>
              <a:rPr lang="de-DE" dirty="0" smtClean="0"/>
              <a:t> ESA </a:t>
            </a:r>
            <a:r>
              <a:rPr lang="de-DE" dirty="0" err="1" smtClean="0"/>
              <a:t>webstory</a:t>
            </a:r>
            <a:r>
              <a:rPr lang="de-DE" dirty="0" smtClean="0"/>
              <a:t>: </a:t>
            </a:r>
            <a:r>
              <a:rPr lang="de-DE" dirty="0" err="1" smtClean="0"/>
              <a:t>Is</a:t>
            </a:r>
            <a:r>
              <a:rPr lang="de-DE" dirty="0" smtClean="0"/>
              <a:t> Europe an </a:t>
            </a:r>
            <a:r>
              <a:rPr lang="de-DE" dirty="0" err="1" smtClean="0"/>
              <a:t>underestimated</a:t>
            </a:r>
            <a:r>
              <a:rPr lang="de-DE" dirty="0" smtClean="0"/>
              <a:t> sink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dioxide</a:t>
            </a:r>
            <a:r>
              <a:rPr lang="de-DE" dirty="0" smtClean="0"/>
              <a:t> ?</a:t>
            </a:r>
          </a:p>
          <a:p>
            <a:pPr algn="ctr"/>
            <a:r>
              <a:rPr lang="de-DE" sz="1200" dirty="0">
                <a:hlinkClick r:id="rId4"/>
              </a:rPr>
              <a:t>http://</a:t>
            </a:r>
            <a:r>
              <a:rPr lang="de-DE" sz="1200" dirty="0" smtClean="0">
                <a:hlinkClick r:id="rId4"/>
              </a:rPr>
              <a:t>www.esa.int/Our_Activities/Observing_the_Earth/Is_Europe_an_underestimated_sink_for_carbon_dioxide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182245" y="1362254"/>
            <a:ext cx="518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solidFill>
                  <a:srgbClr val="0070C0"/>
                </a:solidFill>
                <a:ea typeface="MS PGothic" pitchFamily="34" charset="-128"/>
              </a:rPr>
              <a:t>Summary </a:t>
            </a:r>
            <a:r>
              <a:rPr lang="de-DE" sz="1600" b="1" dirty="0" err="1" smtClean="0">
                <a:solidFill>
                  <a:srgbClr val="0070C0"/>
                </a:solidFill>
                <a:ea typeface="MS PGothic" pitchFamily="34" charset="-128"/>
              </a:rPr>
              <a:t>for</a:t>
            </a:r>
            <a:r>
              <a:rPr lang="de-DE" sz="1600" b="1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ea typeface="MS PGothic" pitchFamily="34" charset="-128"/>
              </a:rPr>
              <a:t>continental</a:t>
            </a:r>
            <a:r>
              <a:rPr lang="de-DE" sz="1600" b="1" dirty="0" smtClean="0">
                <a:solidFill>
                  <a:srgbClr val="0070C0"/>
                </a:solidFill>
                <a:ea typeface="MS PGothic" pitchFamily="34" charset="-128"/>
              </a:rPr>
              <a:t> (</a:t>
            </a:r>
            <a:r>
              <a:rPr lang="de-DE" sz="1600" b="1" dirty="0" err="1" smtClean="0">
                <a:solidFill>
                  <a:srgbClr val="0070C0"/>
                </a:solidFill>
                <a:ea typeface="MS PGothic" pitchFamily="34" charset="-128"/>
              </a:rPr>
              <a:t>TransCom</a:t>
            </a:r>
            <a:r>
              <a:rPr lang="de-DE" sz="1600" b="1" dirty="0" smtClean="0">
                <a:solidFill>
                  <a:srgbClr val="0070C0"/>
                </a:solidFill>
                <a:ea typeface="MS PGothic" pitchFamily="34" charset="-128"/>
              </a:rPr>
              <a:t>) Europe:</a:t>
            </a:r>
            <a:endParaRPr lang="de-DE" sz="1600" b="1" dirty="0">
              <a:solidFill>
                <a:srgbClr val="0070C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4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7124"/>
            <a:ext cx="3622451" cy="51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63" y="1340768"/>
            <a:ext cx="3404165" cy="4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7557"/>
            <a:ext cx="5904656" cy="95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4387" y="2764572"/>
            <a:ext cx="8489613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</a:rPr>
              <a:t>PostDocs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selected</a:t>
            </a:r>
            <a:r>
              <a:rPr lang="de-DE" sz="2000" b="1" dirty="0" smtClean="0">
                <a:solidFill>
                  <a:srgbClr val="0070C0"/>
                </a:solidFill>
              </a:rPr>
              <a:t> :</a:t>
            </a:r>
          </a:p>
          <a:p>
            <a:endParaRPr lang="de-DE" sz="800" b="1" dirty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prstClr val="black"/>
                </a:solidFill>
              </a:rPr>
              <a:t>Dr</a:t>
            </a:r>
            <a:r>
              <a:rPr lang="de-DE" sz="2000" dirty="0" smtClean="0">
                <a:solidFill>
                  <a:prstClr val="black"/>
                </a:solidFill>
              </a:rPr>
              <a:t> Robert Parker, </a:t>
            </a:r>
            <a:r>
              <a:rPr lang="de-DE" sz="2000" dirty="0" err="1" smtClean="0">
                <a:solidFill>
                  <a:prstClr val="black"/>
                </a:solidFill>
              </a:rPr>
              <a:t>UoL</a:t>
            </a:r>
            <a:endParaRPr lang="de-DE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ELEGANCE-GHG: </a:t>
            </a:r>
            <a:r>
              <a:rPr lang="en-US" dirty="0" err="1">
                <a:solidFill>
                  <a:prstClr val="black"/>
                </a:solidFill>
              </a:rPr>
              <a:t>ExpLoring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thE</a:t>
            </a:r>
            <a:r>
              <a:rPr lang="en-US" dirty="0">
                <a:solidFill>
                  <a:prstClr val="black"/>
                </a:solidFill>
              </a:rPr>
              <a:t> Global </a:t>
            </a:r>
            <a:r>
              <a:rPr lang="en-US" dirty="0" err="1">
                <a:solidFill>
                  <a:prstClr val="black"/>
                </a:solidFill>
              </a:rPr>
              <a:t>cArboN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CyclE</a:t>
            </a:r>
            <a:r>
              <a:rPr lang="en-US" dirty="0">
                <a:solidFill>
                  <a:prstClr val="black"/>
                </a:solidFill>
              </a:rPr>
              <a:t> through atmospheric </a:t>
            </a:r>
            <a:r>
              <a:rPr lang="en-US" dirty="0" err="1">
                <a:solidFill>
                  <a:prstClr val="black"/>
                </a:solidFill>
              </a:rPr>
              <a:t>GreenHouse</a:t>
            </a:r>
            <a:r>
              <a:rPr lang="en-US" dirty="0">
                <a:solidFill>
                  <a:prstClr val="black"/>
                </a:solidFill>
              </a:rPr>
              <a:t> Gas </a:t>
            </a:r>
            <a:r>
              <a:rPr lang="en-US" dirty="0" smtClean="0">
                <a:solidFill>
                  <a:prstClr val="black"/>
                </a:solidFill>
              </a:rPr>
              <a:t>variability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2000" dirty="0" err="1" smtClean="0">
                <a:solidFill>
                  <a:prstClr val="black"/>
                </a:solidFill>
              </a:rPr>
              <a:t>Dr</a:t>
            </a:r>
            <a:r>
              <a:rPr lang="en-US" sz="2000" dirty="0" smtClean="0">
                <a:solidFill>
                  <a:prstClr val="black"/>
                </a:solidFill>
              </a:rPr>
              <a:t> Jens </a:t>
            </a:r>
            <a:r>
              <a:rPr lang="en-US" sz="2000" dirty="0" err="1" smtClean="0">
                <a:solidFill>
                  <a:prstClr val="black"/>
                </a:solidFill>
              </a:rPr>
              <a:t>Heymann</a:t>
            </a:r>
            <a:r>
              <a:rPr lang="en-US" sz="2000" dirty="0" smtClean="0">
                <a:solidFill>
                  <a:prstClr val="black"/>
                </a:solidFill>
              </a:rPr>
              <a:t>, IUP-UB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CARBOFIRES: </a:t>
            </a:r>
            <a:r>
              <a:rPr lang="en-US" dirty="0" err="1" smtClean="0">
                <a:solidFill>
                  <a:prstClr val="black"/>
                </a:solidFill>
              </a:rPr>
              <a:t>CARBOn</a:t>
            </a:r>
            <a:r>
              <a:rPr lang="en-US" dirty="0" smtClean="0">
                <a:solidFill>
                  <a:prstClr val="black"/>
                </a:solidFill>
              </a:rPr>
              <a:t> dioxide emissions from FIRES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de-DE" sz="2000" dirty="0" smtClean="0">
                <a:solidFill>
                  <a:prstClr val="black"/>
                </a:solidFill>
              </a:rPr>
              <a:t>Dr. </a:t>
            </a:r>
            <a:r>
              <a:rPr lang="de-DE" sz="2000" dirty="0" err="1" smtClean="0">
                <a:solidFill>
                  <a:prstClr val="black"/>
                </a:solidFill>
              </a:rPr>
              <a:t>Tero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Mielonen</a:t>
            </a:r>
            <a:r>
              <a:rPr lang="de-DE" sz="2000" dirty="0" smtClean="0">
                <a:solidFill>
                  <a:prstClr val="black"/>
                </a:solidFill>
              </a:rPr>
              <a:t>, </a:t>
            </a:r>
            <a:r>
              <a:rPr lang="de-DE" sz="2000" dirty="0">
                <a:solidFill>
                  <a:prstClr val="black"/>
                </a:solidFill>
              </a:rPr>
              <a:t>FMI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ITICA </a:t>
            </a:r>
            <a:r>
              <a:rPr lang="de-DE" dirty="0" err="1" smtClean="0">
                <a:solidFill>
                  <a:prstClr val="black"/>
                </a:solidFill>
              </a:rPr>
              <a:t>Does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Increasing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Temperature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Increase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Carbonaceous</a:t>
            </a:r>
            <a:r>
              <a:rPr lang="de-DE" dirty="0">
                <a:solidFill>
                  <a:prstClr val="black"/>
                </a:solidFill>
              </a:rPr>
              <a:t> Aerosol </a:t>
            </a:r>
            <a:r>
              <a:rPr lang="de-DE" dirty="0" err="1">
                <a:solidFill>
                  <a:prstClr val="black"/>
                </a:solidFill>
              </a:rPr>
              <a:t>Direct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Radiative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Effect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over</a:t>
            </a:r>
            <a:r>
              <a:rPr lang="de-DE" dirty="0">
                <a:solidFill>
                  <a:prstClr val="black"/>
                </a:solidFill>
              </a:rPr>
              <a:t> Boreal </a:t>
            </a:r>
            <a:r>
              <a:rPr lang="de-DE" dirty="0" err="1" smtClean="0">
                <a:solidFill>
                  <a:prstClr val="black"/>
                </a:solidFill>
              </a:rPr>
              <a:t>Forests</a:t>
            </a:r>
            <a:r>
              <a:rPr lang="de-DE" dirty="0" smtClean="0">
                <a:solidFill>
                  <a:prstClr val="black"/>
                </a:solidFill>
              </a:rPr>
              <a:t>?</a:t>
            </a:r>
          </a:p>
          <a:p>
            <a:pPr marL="0" lvl="1"/>
            <a:r>
              <a:rPr lang="de-DE" sz="2000" dirty="0" smtClean="0">
                <a:solidFill>
                  <a:prstClr val="black"/>
                </a:solidFill>
              </a:rPr>
              <a:t>Dr. Adam </a:t>
            </a:r>
            <a:r>
              <a:rPr lang="de-DE" sz="2000" smtClean="0">
                <a:solidFill>
                  <a:prstClr val="black"/>
                </a:solidFill>
              </a:rPr>
              <a:t>Povey, </a:t>
            </a:r>
            <a:r>
              <a:rPr lang="de-DE" sz="2000" dirty="0" smtClean="0">
                <a:solidFill>
                  <a:prstClr val="black"/>
                </a:solidFill>
              </a:rPr>
              <a:t>UO</a:t>
            </a:r>
            <a:endParaRPr lang="de-DE" sz="2000" dirty="0">
              <a:solidFill>
                <a:prstClr val="black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dirty="0" smtClean="0"/>
              <a:t>ERASE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fluxes</a:t>
            </a:r>
            <a:r>
              <a:rPr lang="de-DE" dirty="0"/>
              <a:t>, </a:t>
            </a:r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downwind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averages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interaction</a:t>
            </a:r>
            <a:endParaRPr lang="de-DE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Fellowships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-31029"/>
            <a:ext cx="1864161" cy="1317510"/>
            <a:chOff x="3191126" y="1983980"/>
            <a:chExt cx="2779792" cy="2757780"/>
          </a:xfrm>
        </p:grpSpPr>
        <p:pic>
          <p:nvPicPr>
            <p:cNvPr id="10" name="Picture 3" descr="clouds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ghg_CC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0" descr="aereosol_CC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83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Assessments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02" y="3168267"/>
            <a:ext cx="5591849" cy="34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3038" y="1484313"/>
            <a:ext cx="8856662" cy="5113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GHG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Aerosols</a:t>
            </a:r>
          </a:p>
          <a:p>
            <a:pPr marL="0" indent="0">
              <a:buNone/>
              <a:defRPr/>
            </a:pPr>
            <a:r>
              <a:rPr lang="en-US" sz="1600" dirty="0"/>
              <a:t>GEWEX Aerosol Assessment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Ozone</a:t>
            </a:r>
          </a:p>
          <a:p>
            <a:pPr marL="0" indent="0">
              <a:buNone/>
              <a:defRPr/>
            </a:pPr>
            <a:r>
              <a:rPr lang="en-US" sz="1600" dirty="0" smtClean="0"/>
              <a:t>WMO Ozone Assessment</a:t>
            </a:r>
            <a:endParaRPr lang="en-US" sz="1600" kern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CLD: </a:t>
            </a:r>
          </a:p>
          <a:p>
            <a:pPr marL="0" indent="0">
              <a:buNone/>
              <a:defRPr/>
            </a:pPr>
            <a:r>
              <a:rPr lang="en-US" sz="1600" dirty="0" smtClean="0"/>
              <a:t>GEWEX cloud Assessment</a:t>
            </a:r>
            <a:endParaRPr lang="en-US" sz="16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36296" y="-31029"/>
            <a:ext cx="1864161" cy="1317510"/>
            <a:chOff x="3191126" y="1983980"/>
            <a:chExt cx="2779792" cy="2757780"/>
          </a:xfrm>
        </p:grpSpPr>
        <p:pic>
          <p:nvPicPr>
            <p:cNvPr id="13" name="Picture 3" descr="clouds_CC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ghg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aereosol_CC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2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3. Plans to engage with </a:t>
            </a:r>
            <a:r>
              <a:rPr lang="en-GB" altLang="de-DE" sz="2800" b="1" dirty="0" err="1" smtClean="0">
                <a:solidFill>
                  <a:schemeClr val="bg1"/>
                </a:solidFill>
                <a:latin typeface="Verdana" pitchFamily="34" charset="0"/>
              </a:rPr>
              <a:t>clm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 res.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3038" y="1484313"/>
            <a:ext cx="8856662" cy="5113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GHG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Aerosols</a:t>
            </a:r>
          </a:p>
          <a:p>
            <a:pPr marL="0" indent="0">
              <a:buNone/>
              <a:defRPr/>
            </a:pPr>
            <a:r>
              <a:rPr lang="en-US" sz="1600" dirty="0" smtClean="0"/>
              <a:t>OBS4MIP</a:t>
            </a:r>
          </a:p>
          <a:p>
            <a:pPr marL="0" indent="0">
              <a:buNone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AEROSAT WS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Ozone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CLD: </a:t>
            </a:r>
          </a:p>
          <a:p>
            <a:pPr marL="0" indent="0">
              <a:buNone/>
              <a:defRPr/>
            </a:pPr>
            <a:r>
              <a:rPr lang="en-US" sz="1600" dirty="0" smtClean="0"/>
              <a:t>OBS4MIP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36296" y="-31029"/>
            <a:ext cx="1864161" cy="1317510"/>
            <a:chOff x="3191126" y="1983980"/>
            <a:chExt cx="2779792" cy="2757780"/>
          </a:xfrm>
        </p:grpSpPr>
        <p:pic>
          <p:nvPicPr>
            <p:cNvPr id="13" name="Picture 3" descr="clouds_CC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ghg_CC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aereosol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eck 2"/>
          <p:cNvSpPr/>
          <p:nvPr/>
        </p:nvSpPr>
        <p:spPr>
          <a:xfrm>
            <a:off x="3193706" y="1284062"/>
            <a:ext cx="5194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ESA /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Frascati</a:t>
            </a:r>
            <a:endParaRPr kumimoji="0" lang="de-DE" alt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8+9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October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in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association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with</a:t>
            </a:r>
            <a:endParaRPr kumimoji="0" lang="de-DE" alt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AEROCOM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and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CCMI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-&gt; </a:t>
            </a:r>
            <a:r>
              <a:rPr kumimoji="0" lang="de-DE" alt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interaction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with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modelers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05" y="3530831"/>
            <a:ext cx="4528611" cy="30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512" y="317500"/>
            <a:ext cx="7488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4. Common issues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7236296" y="-31029"/>
            <a:ext cx="1864161" cy="1317510"/>
            <a:chOff x="3191126" y="1983980"/>
            <a:chExt cx="2779792" cy="2757780"/>
          </a:xfrm>
        </p:grpSpPr>
        <p:pic>
          <p:nvPicPr>
            <p:cNvPr id="13" name="Picture 3" descr="clouds_CC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74" y="1983980"/>
              <a:ext cx="1381844" cy="14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26" y="2060847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ghg_CC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21" y="3396079"/>
              <a:ext cx="1340619" cy="134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aereosol_CC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1466"/>
              <a:ext cx="1340294" cy="134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hteck 16"/>
          <p:cNvSpPr/>
          <p:nvPr/>
        </p:nvSpPr>
        <p:spPr>
          <a:xfrm>
            <a:off x="1187624" y="2780928"/>
            <a:ext cx="684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-&gt; </a:t>
            </a:r>
            <a:r>
              <a:rPr kumimoji="0" lang="de-DE" alt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see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presentation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in SL </a:t>
            </a:r>
            <a:r>
              <a:rPr kumimoji="0" lang="de-DE" alt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meeting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by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Thomas </a:t>
            </a:r>
            <a:endParaRPr lang="de-DE" altLang="de-DE" sz="2800" kern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    (</a:t>
            </a: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consistency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 </a:t>
            </a:r>
            <a:r>
              <a:rPr kumimoji="0" lang="de-DE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analysis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sym typeface="Wingdings"/>
              </a:rPr>
              <a:t>)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59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318</Words>
  <Application>Microsoft Office PowerPoint</Application>
  <PresentationFormat>Bildspel på skärmen (4:3)</PresentationFormat>
  <Paragraphs>64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3_Default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isommerf</dc:creator>
  <cp:lastModifiedBy>Willén Ulrika</cp:lastModifiedBy>
  <cp:revision>184</cp:revision>
  <cp:lastPrinted>2011-02-24T15:53:57Z</cp:lastPrinted>
  <dcterms:created xsi:type="dcterms:W3CDTF">2008-05-30T10:21:49Z</dcterms:created>
  <dcterms:modified xsi:type="dcterms:W3CDTF">2015-05-28T06:18:08Z</dcterms:modified>
</cp:coreProperties>
</file>