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5" r:id="rId2"/>
    <p:sldId id="360" r:id="rId3"/>
    <p:sldId id="361" r:id="rId4"/>
    <p:sldId id="352" r:id="rId5"/>
    <p:sldId id="358" r:id="rId6"/>
    <p:sldId id="354" r:id="rId7"/>
    <p:sldId id="359" r:id="rId8"/>
    <p:sldId id="356" r:id="rId9"/>
    <p:sldId id="357" r:id="rId10"/>
    <p:sldId id="362" r:id="rId11"/>
    <p:sldId id="363" r:id="rId1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es Hendricks" initials="J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E700"/>
    <a:srgbClr val="0033CC"/>
    <a:srgbClr val="CC0000"/>
    <a:srgbClr val="0000FF"/>
    <a:srgbClr val="FF9900"/>
    <a:srgbClr val="009900"/>
    <a:srgbClr val="0099FF"/>
    <a:srgbClr val="FF33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8" autoAdjust="0"/>
    <p:restoredTop sz="88759" autoAdjust="0"/>
  </p:normalViewPr>
  <p:slideViewPr>
    <p:cSldViewPr>
      <p:cViewPr varScale="1">
        <p:scale>
          <a:sx n="116" d="100"/>
          <a:sy n="11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8EB4CE-4143-426D-B59C-24E8AD4930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80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63575"/>
            <a:ext cx="5943600" cy="445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5355382"/>
            <a:ext cx="5438140" cy="38282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8AA57B1-CC8B-4FB2-A281-7042E18F6E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849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409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A57B1-CC8B-4FB2-A281-7042E18F6E9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4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DA1167FA-E624-48FA-9BAF-7CECFA58FF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WP3.7 - Cross-assessment of aerosol, cloud and radiation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343A26A5-9061-4F55-9346-7B0BABA6B4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WP3.7 - Cross-assessment of aerosol, cloud and radiation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1" y="44451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A659CBDD-D3C5-4B60-AE17-3251A9FFB643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2" y="1124749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9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608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310313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18B0C84C-C0A4-4FC8-81CD-8DE8ACFB3E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WP3.7 - Cross-assessment of aerosol, cloud and radiation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7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6840758" cy="117340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Atmosphere ECV assessment: Aerosol, clouds (WP3.7)</a:t>
            </a:r>
            <a:endParaRPr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342188" cy="3096344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1600" b="1" i="1" dirty="0" smtClean="0">
                <a:latin typeface="Arial" charset="0"/>
                <a:cs typeface="Arial" charset="0"/>
              </a:rPr>
              <a:t>Axel Lauer, </a:t>
            </a:r>
            <a:r>
              <a:rPr lang="en-GB" sz="1600" b="1" i="1" dirty="0">
                <a:latin typeface="Arial" charset="0"/>
                <a:cs typeface="Arial" charset="0"/>
              </a:rPr>
              <a:t>Mattia </a:t>
            </a:r>
            <a:r>
              <a:rPr lang="en-GB" sz="1600" b="1" i="1" dirty="0" smtClean="0">
                <a:latin typeface="Arial" charset="0"/>
                <a:cs typeface="Arial" charset="0"/>
              </a:rPr>
              <a:t>Righi, Veronika Eyring, and Johannes Hendricks</a:t>
            </a:r>
            <a:endParaRPr lang="en-GB" sz="1600" b="1" i="1" baseline="30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sz="1600" i="1" dirty="0" smtClean="0">
                <a:latin typeface="Arial" charset="0"/>
                <a:cs typeface="Arial" charset="0"/>
              </a:rPr>
              <a:t>Deutsches </a:t>
            </a:r>
            <a:r>
              <a:rPr lang="de-DE" sz="1600" i="1" dirty="0">
                <a:latin typeface="Arial" charset="0"/>
                <a:cs typeface="Arial" charset="0"/>
              </a:rPr>
              <a:t>Zentrum für Luft- und Raumfahrt e.V. (DLR</a:t>
            </a:r>
            <a:r>
              <a:rPr lang="de-DE" sz="1600" i="1" dirty="0" smtClean="0">
                <a:latin typeface="Arial" charset="0"/>
                <a:cs typeface="Arial" charset="0"/>
              </a:rPr>
              <a:t>)</a:t>
            </a:r>
            <a:r>
              <a:rPr lang="en-GB" sz="1600" i="1" dirty="0" smtClean="0">
                <a:latin typeface="Arial" charset="0"/>
                <a:cs typeface="Arial" charset="0"/>
              </a:rPr>
              <a:t>, </a:t>
            </a:r>
            <a:r>
              <a:rPr lang="en-GB" sz="1600" i="1" dirty="0" err="1" smtClean="0">
                <a:latin typeface="Arial" charset="0"/>
                <a:cs typeface="Arial" charset="0"/>
              </a:rPr>
              <a:t>Oberpfaffenhofen</a:t>
            </a:r>
            <a:r>
              <a:rPr lang="en-GB" sz="1600" i="1" dirty="0" smtClean="0">
                <a:latin typeface="Arial" charset="0"/>
                <a:cs typeface="Arial" charset="0"/>
              </a:rPr>
              <a:t>, Germany</a:t>
            </a:r>
          </a:p>
          <a:p>
            <a:pPr eaLnBrk="1" hangingPunct="1"/>
            <a:endParaRPr lang="en-GB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27 May 2015</a:t>
            </a: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Next steps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73305"/>
            <a:ext cx="6868319" cy="55274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-1586769" y="2899626"/>
            <a:ext cx="517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Example</a:t>
            </a:r>
            <a:endParaRPr lang="de-DE" b="1" dirty="0" smtClean="0"/>
          </a:p>
          <a:p>
            <a:pPr algn="ctr"/>
            <a:r>
              <a:rPr lang="de-DE" dirty="0" smtClean="0"/>
              <a:t>20-yr </a:t>
            </a:r>
            <a:r>
              <a:rPr lang="de-DE" dirty="0" err="1" smtClean="0"/>
              <a:t>average</a:t>
            </a:r>
            <a:r>
              <a:rPr lang="de-DE" dirty="0" smtClean="0"/>
              <a:t> LWP (1986-2005) CMIP5 in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Uwisc</a:t>
            </a:r>
            <a:r>
              <a:rPr lang="de-DE" dirty="0" smtClean="0"/>
              <a:t> </a:t>
            </a:r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climatology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4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342188" cy="741362"/>
          </a:xfrm>
        </p:spPr>
        <p:txBody>
          <a:bodyPr anchor="ctr"/>
          <a:lstStyle/>
          <a:p>
            <a:pPr algn="ctr" eaLnBrk="1" hangingPunct="1"/>
            <a:r>
              <a:rPr lang="en-US" sz="4800" dirty="0" smtClean="0">
                <a:solidFill>
                  <a:srgbClr val="33CC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026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442143" y="388396"/>
            <a:ext cx="8280920" cy="5416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33CCFF"/>
                </a:solidFill>
              </a:rPr>
              <a:t>Scientific Questions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/>
              <a:t>is the interrelation between different </a:t>
            </a:r>
            <a:r>
              <a:rPr lang="en-US" b="1" dirty="0"/>
              <a:t>aerosols</a:t>
            </a:r>
            <a:r>
              <a:rPr lang="en-US" dirty="0"/>
              <a:t>, </a:t>
            </a:r>
            <a:r>
              <a:rPr lang="en-US" b="1" dirty="0"/>
              <a:t>cloud</a:t>
            </a:r>
            <a:r>
              <a:rPr lang="en-US" dirty="0"/>
              <a:t> and </a:t>
            </a:r>
            <a:r>
              <a:rPr lang="en-US" b="1" dirty="0"/>
              <a:t>radiation</a:t>
            </a:r>
            <a:r>
              <a:rPr lang="en-US" dirty="0"/>
              <a:t> ECVs </a:t>
            </a:r>
            <a:r>
              <a:rPr lang="en-US" dirty="0" smtClean="0"/>
              <a:t>in </a:t>
            </a:r>
            <a:r>
              <a:rPr lang="en-US" dirty="0"/>
              <a:t>CCI data and Earth System </a:t>
            </a:r>
            <a:r>
              <a:rPr lang="en-US" dirty="0" smtClean="0"/>
              <a:t>Models?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do the </a:t>
            </a:r>
            <a:r>
              <a:rPr lang="en-US" b="1" dirty="0"/>
              <a:t>CMIP5</a:t>
            </a:r>
            <a:r>
              <a:rPr lang="en-US" dirty="0"/>
              <a:t> models perform in comparison to a more detailed aerosol global model (</a:t>
            </a:r>
            <a:r>
              <a:rPr lang="en-US" b="1" dirty="0"/>
              <a:t>EMAC-MADE</a:t>
            </a:r>
            <a:r>
              <a:rPr lang="en-US" dirty="0"/>
              <a:t>) in the representation of processes related to aerosol-radiation and aerosol-clouds interactions</a:t>
            </a:r>
            <a:r>
              <a:rPr lang="en-US" dirty="0" smtClean="0"/>
              <a:t>?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33CCFF"/>
                </a:solidFill>
              </a:rPr>
              <a:t>Tasks to be performed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dirty="0"/>
              <a:t>Perform a </a:t>
            </a:r>
            <a:r>
              <a:rPr lang="en-US" b="1" dirty="0"/>
              <a:t>transient simulation </a:t>
            </a:r>
            <a:r>
              <a:rPr lang="en-US" dirty="0"/>
              <a:t>with the EMAC-MADE global aerosol model, using the same boundary conditions as the CMIP5 models.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Cross</a:t>
            </a:r>
            <a:r>
              <a:rPr lang="en-US" dirty="0"/>
              <a:t>-assessment of aerosols, clouds, and radiation in the ESA CCI </a:t>
            </a:r>
            <a:r>
              <a:rPr lang="en-US" dirty="0" smtClean="0"/>
              <a:t>data </a:t>
            </a:r>
            <a:r>
              <a:rPr lang="en-US" dirty="0"/>
              <a:t>compared to </a:t>
            </a:r>
            <a:r>
              <a:rPr lang="en-US" b="1" dirty="0"/>
              <a:t>CMIP5</a:t>
            </a:r>
            <a:r>
              <a:rPr lang="en-US" dirty="0"/>
              <a:t> models and </a:t>
            </a:r>
            <a:r>
              <a:rPr lang="en-US" b="1" dirty="0" smtClean="0"/>
              <a:t>EMAC/</a:t>
            </a:r>
            <a:r>
              <a:rPr lang="en-US" b="1" dirty="0" smtClean="0"/>
              <a:t>MADE</a:t>
            </a:r>
            <a:r>
              <a:rPr lang="en-US" dirty="0" smtClean="0"/>
              <a:t>.</a:t>
            </a:r>
            <a:endParaRPr lang="en-US" dirty="0" smtClean="0"/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33CCFF"/>
                </a:solidFill>
              </a:rPr>
              <a:t>Expected added value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To improve </a:t>
            </a:r>
            <a:r>
              <a:rPr lang="en-US" b="1" dirty="0" smtClean="0"/>
              <a:t>process-level</a:t>
            </a:r>
            <a:r>
              <a:rPr lang="en-US" dirty="0" smtClean="0"/>
              <a:t> understanding </a:t>
            </a:r>
            <a:r>
              <a:rPr lang="en-US" dirty="0"/>
              <a:t>of aerosol-radiation and aerosol-cloud interactions through the ESA CCI data.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To assess </a:t>
            </a:r>
            <a:r>
              <a:rPr lang="en-US" b="1" dirty="0"/>
              <a:t>consistency</a:t>
            </a:r>
            <a:r>
              <a:rPr lang="en-US" dirty="0"/>
              <a:t> of aerosols, clouds, and radiation ESA CCI data in comparison to other available observations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4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6079438" y="4797152"/>
            <a:ext cx="2837029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One </a:t>
            </a:r>
            <a:r>
              <a:rPr lang="en-US" sz="1600" i="1" dirty="0"/>
              <a:t>goal is to update related evaluation assessments </a:t>
            </a:r>
            <a:r>
              <a:rPr lang="en-US" sz="1600" i="1" dirty="0" smtClean="0"/>
              <a:t>from IPCC Chapter </a:t>
            </a:r>
            <a:r>
              <a:rPr lang="en-US" sz="1600" i="1" dirty="0"/>
              <a:t>9 </a:t>
            </a:r>
            <a:r>
              <a:rPr lang="en-US" sz="1600" i="1" dirty="0" smtClean="0"/>
              <a:t>with </a:t>
            </a:r>
            <a:r>
              <a:rPr lang="en-US" sz="1600" i="1" dirty="0"/>
              <a:t>the ESA CCI data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564903"/>
            <a:ext cx="5827920" cy="3456385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Cross-assessment of aerosol, cloud and radiation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048" y="943560"/>
            <a:ext cx="3912420" cy="1323439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Characterization of </a:t>
            </a:r>
            <a:r>
              <a:rPr lang="en-US" sz="1600" dirty="0"/>
              <a:t>the role of aerosol in the atmospheric and climate system and </a:t>
            </a:r>
            <a:r>
              <a:rPr lang="en-US" sz="1600" dirty="0" smtClean="0"/>
              <a:t>performing a </a:t>
            </a:r>
            <a:r>
              <a:rPr lang="en-US" sz="1600" dirty="0"/>
              <a:t>cross-assessment of these ECVs in the ESA CCI data and the CMIP5 </a:t>
            </a:r>
            <a:r>
              <a:rPr lang="en-US" sz="1600" dirty="0" smtClean="0"/>
              <a:t>models</a:t>
            </a:r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19" y="943560"/>
            <a:ext cx="3888433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Aerosol </a:t>
            </a:r>
            <a:r>
              <a:rPr lang="en-US" sz="1600" dirty="0"/>
              <a:t>O</a:t>
            </a:r>
            <a:r>
              <a:rPr lang="en-US" sz="1600" dirty="0" smtClean="0"/>
              <a:t>ptical </a:t>
            </a:r>
            <a:r>
              <a:rPr lang="en-US" sz="1600" dirty="0"/>
              <a:t>D</a:t>
            </a:r>
            <a:r>
              <a:rPr lang="en-US" sz="1600" dirty="0" smtClean="0"/>
              <a:t>epth </a:t>
            </a:r>
            <a:r>
              <a:rPr lang="en-US" sz="1600" dirty="0"/>
              <a:t>(AOD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Top-of-the-atmosphere </a:t>
            </a:r>
            <a:r>
              <a:rPr lang="en-US" sz="1600" dirty="0"/>
              <a:t>all-sky radiation </a:t>
            </a:r>
            <a:r>
              <a:rPr lang="en-US" sz="1600" dirty="0" smtClean="0"/>
              <a:t>(shortwave </a:t>
            </a:r>
            <a:r>
              <a:rPr lang="en-US" sz="1600" dirty="0"/>
              <a:t>and </a:t>
            </a:r>
            <a:r>
              <a:rPr lang="en-US" sz="1600" dirty="0" err="1" smtClean="0"/>
              <a:t>longwave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Top-of-the-atmosphere </a:t>
            </a:r>
            <a:r>
              <a:rPr lang="en-US" sz="1600" dirty="0"/>
              <a:t>cloud-radiative-effects </a:t>
            </a:r>
            <a:r>
              <a:rPr lang="en-US" sz="1600" dirty="0" smtClean="0"/>
              <a:t>(CRE)</a:t>
            </a:r>
            <a:endParaRPr lang="en-US" sz="1600" dirty="0"/>
          </a:p>
        </p:txBody>
      </p:sp>
      <p:sp>
        <p:nvSpPr>
          <p:cNvPr id="3" name="Pfeil nach rechts 2"/>
          <p:cNvSpPr/>
          <p:nvPr/>
        </p:nvSpPr>
        <p:spPr bwMode="auto">
          <a:xfrm>
            <a:off x="4211960" y="1425259"/>
            <a:ext cx="696092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01675" y="336079"/>
            <a:ext cx="7813675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ESA-CCI aerosol dataset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95536" y="980728"/>
            <a:ext cx="8496944" cy="5078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First aerosol data from ESA-CCI now available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Long term climate data record based on 2 data sets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ERS2</a:t>
            </a:r>
            <a:r>
              <a:rPr lang="en-US" sz="1600" b="1" dirty="0" smtClean="0">
                <a:solidFill>
                  <a:srgbClr val="FF0000"/>
                </a:solidFill>
              </a:rPr>
              <a:t>-ATSR2 </a:t>
            </a:r>
            <a:r>
              <a:rPr lang="en-US" sz="1600" dirty="0" smtClean="0"/>
              <a:t>(1996-2003)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ENVISAT-AATSR</a:t>
            </a:r>
            <a:r>
              <a:rPr lang="en-US" sz="1600" b="1" dirty="0" smtClean="0"/>
              <a:t> </a:t>
            </a:r>
            <a:r>
              <a:rPr lang="en-US" sz="1600" dirty="0" smtClean="0"/>
              <a:t>(2002-2012)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Satellite data processed with </a:t>
            </a:r>
            <a:r>
              <a:rPr lang="en-US" b="1" dirty="0" smtClean="0"/>
              <a:t>different algorithms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Data provided as Level 3 daily data.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The dataset includes the following variables: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3CCFF"/>
                </a:solidFill>
              </a:rPr>
              <a:t>AOD</a:t>
            </a:r>
            <a:r>
              <a:rPr lang="en-US" sz="1600" b="1" dirty="0" smtClean="0"/>
              <a:t> </a:t>
            </a:r>
            <a:r>
              <a:rPr lang="en-US" sz="1600" dirty="0" smtClean="0"/>
              <a:t>at 550, 555, 659, 865, 1610 nm (mean, uncertainty and std. dev.)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3CCFF"/>
                </a:solidFill>
              </a:rPr>
              <a:t>Angstrom </a:t>
            </a:r>
            <a:r>
              <a:rPr lang="en-US" sz="1600" b="1" dirty="0" smtClean="0">
                <a:solidFill>
                  <a:srgbClr val="33CCFF"/>
                </a:solidFill>
              </a:rPr>
              <a:t>exponent</a:t>
            </a:r>
            <a:r>
              <a:rPr lang="en-US" sz="1600" b="1" dirty="0" smtClean="0"/>
              <a:t> </a:t>
            </a:r>
            <a:r>
              <a:rPr lang="en-US" sz="1600" dirty="0" smtClean="0"/>
              <a:t>555/659 and 555/865  </a:t>
            </a:r>
            <a:r>
              <a:rPr lang="en-US" sz="1600" dirty="0"/>
              <a:t>(mean, uncertainty and </a:t>
            </a:r>
            <a:r>
              <a:rPr lang="en-US" sz="1600" dirty="0" smtClean="0"/>
              <a:t>std. dev.)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3CCFF"/>
                </a:solidFill>
              </a:rPr>
              <a:t>Fine mode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AOD, </a:t>
            </a:r>
            <a:r>
              <a:rPr lang="en-US" sz="1600" b="1" dirty="0" smtClean="0">
                <a:solidFill>
                  <a:srgbClr val="33CCFF"/>
                </a:solidFill>
              </a:rPr>
              <a:t>absorbing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AOD, </a:t>
            </a:r>
            <a:r>
              <a:rPr lang="en-US" sz="1600" b="1" dirty="0" smtClean="0">
                <a:solidFill>
                  <a:srgbClr val="33CCFF"/>
                </a:solidFill>
              </a:rPr>
              <a:t>dust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AOD (mean and std. dev.)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3CCFF"/>
                </a:solidFill>
              </a:rPr>
              <a:t>Surface reflectance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at 555, 659, 865, 1610 nm (mean and std. dev.)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3CCFF"/>
                </a:solidFill>
              </a:rPr>
              <a:t>Cloud fraction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(mean and std. dev.)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3CCFF"/>
                </a:solidFill>
              </a:rPr>
              <a:t>Land area fraction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smtClean="0"/>
              <a:t>mean and std. dev.)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dirty="0" smtClean="0"/>
              <a:t>Solar and satellite </a:t>
            </a:r>
            <a:r>
              <a:rPr lang="en-US" sz="1600" b="1" dirty="0" smtClean="0">
                <a:solidFill>
                  <a:srgbClr val="33CCFF"/>
                </a:solidFill>
              </a:rPr>
              <a:t>zenith angle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smtClean="0"/>
              <a:t>mean and std. dev.)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1600" dirty="0" smtClean="0"/>
              <a:t>Relative </a:t>
            </a:r>
            <a:r>
              <a:rPr lang="en-US" sz="1600" b="1" dirty="0" smtClean="0">
                <a:solidFill>
                  <a:srgbClr val="33CCFF"/>
                </a:solidFill>
              </a:rPr>
              <a:t>azimuth angle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smtClean="0"/>
              <a:t>mean and std. dev.)</a:t>
            </a:r>
          </a:p>
        </p:txBody>
      </p:sp>
    </p:spTree>
    <p:extLst>
      <p:ext uri="{BB962C8B-B14F-4D97-AF65-F5344CB8AC3E}">
        <p14:creationId xmlns:p14="http://schemas.microsoft.com/office/powerpoint/2010/main" val="36093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24936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Combining the 2 data sets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880844"/>
            <a:ext cx="8640960" cy="2169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ATSR2</a:t>
            </a:r>
            <a:r>
              <a:rPr lang="en-US" sz="2000" dirty="0" smtClean="0"/>
              <a:t>: Jun 1995 to May 2003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AATSR</a:t>
            </a:r>
            <a:r>
              <a:rPr lang="en-US" sz="2000" dirty="0" smtClean="0"/>
              <a:t>: Aug 2002 to Mar 2012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US" sz="2000" dirty="0" smtClean="0"/>
              <a:t>Data missing in the period Jan-Jun 1996 </a:t>
            </a:r>
            <a:r>
              <a:rPr lang="en-US" sz="2000" dirty="0" smtClean="0">
                <a:sym typeface="Wingdings" panose="05000000000000000000" pitchFamily="2" charset="2"/>
              </a:rPr>
              <a:t> we consider ATSR2 data starting from Jan 1997 (we need complete years for our analysis)</a:t>
            </a:r>
          </a:p>
          <a:p>
            <a:pPr algn="just">
              <a:spcAft>
                <a:spcPts val="600"/>
              </a:spcAft>
            </a:pPr>
            <a:r>
              <a:rPr lang="en-US" sz="2000" b="1" dirty="0" smtClean="0">
                <a:sym typeface="Wingdings" panose="05000000000000000000" pitchFamily="2" charset="2"/>
              </a:rPr>
              <a:t>Overlapping period Aug 2002-May 2003</a:t>
            </a:r>
            <a:endParaRPr lang="en-US" sz="2000" b="1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251520" y="3140968"/>
            <a:ext cx="5476875" cy="2690080"/>
            <a:chOff x="2195736" y="3429000"/>
            <a:chExt cx="5476875" cy="269008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t="16935" r="6805" b="43839"/>
            <a:stretch/>
          </p:blipFill>
          <p:spPr>
            <a:xfrm>
              <a:off x="2195736" y="3429000"/>
              <a:ext cx="5476875" cy="269008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699792" y="4774040"/>
              <a:ext cx="100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</a:rPr>
                <a:t>ATSR2</a:t>
              </a:r>
              <a:endParaRPr lang="en-US" b="1" dirty="0">
                <a:solidFill>
                  <a:srgbClr val="CC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292080" y="3876357"/>
              <a:ext cx="1889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AATSR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4139952" y="3876357"/>
              <a:ext cx="648072" cy="99280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944419" y="3403446"/>
            <a:ext cx="2876053" cy="196977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/>
              <a:t>Minor differences </a:t>
            </a:r>
            <a:r>
              <a:rPr lang="en-US" sz="1600" dirty="0" smtClean="0"/>
              <a:t>between the two data sets, due to the different </a:t>
            </a:r>
            <a:r>
              <a:rPr lang="en-US" sz="1600" b="1" dirty="0" smtClean="0"/>
              <a:t>spatial coverage </a:t>
            </a:r>
            <a:r>
              <a:rPr lang="en-US" sz="1600" dirty="0" smtClean="0"/>
              <a:t>of the two instruments.</a:t>
            </a:r>
          </a:p>
          <a:p>
            <a:r>
              <a:rPr lang="en-US" sz="1600" dirty="0" smtClean="0"/>
              <a:t>We generated the complete dataset using </a:t>
            </a:r>
            <a:r>
              <a:rPr lang="en-US" sz="1600" b="1" dirty="0" smtClean="0"/>
              <a:t>ATSR2 until 2002 </a:t>
            </a:r>
            <a:r>
              <a:rPr lang="en-US" sz="1600" dirty="0" smtClean="0"/>
              <a:t>and </a:t>
            </a:r>
            <a:r>
              <a:rPr lang="en-US" sz="1600" b="1" dirty="0" smtClean="0"/>
              <a:t>AATSR from 2003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5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01675" y="332656"/>
            <a:ext cx="7813675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Spatial and temporal coverage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1008"/>
            <a:ext cx="4365671" cy="252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716016" y="1012374"/>
            <a:ext cx="4032448" cy="2200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Temporal coverage is good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# of days-per-month with available measurements (1997-2011):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&gt; 90% for 64% of the months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&gt; 80% for 84% of the months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&gt; 70% for 93% of the months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Similar coverage in ATSR2 and AATSR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296"/>
            <a:ext cx="4365671" cy="2519999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716016" y="3604662"/>
            <a:ext cx="4032448" cy="1877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Average spatial coverage is 43.4%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(on a monthly-mean basis)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Significant improvement in AATSR (wider observing swath):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ATSR2 (1997-2002): </a:t>
            </a:r>
            <a:r>
              <a:rPr lang="en-US" sz="1600" b="1" dirty="0" smtClean="0">
                <a:solidFill>
                  <a:srgbClr val="FF0000"/>
                </a:solidFill>
              </a:rPr>
              <a:t>36.1%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AATSR (2003-2011): </a:t>
            </a:r>
            <a:r>
              <a:rPr lang="en-US" sz="1600" b="1" dirty="0" smtClean="0">
                <a:solidFill>
                  <a:srgbClr val="0000FF"/>
                </a:solidFill>
              </a:rPr>
              <a:t>48.2%</a:t>
            </a: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2267744" y="4149080"/>
            <a:ext cx="2160240" cy="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827584" y="4301304"/>
            <a:ext cx="144016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1043608" y="4005064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ATSR2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93988" y="3779748"/>
            <a:ext cx="188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AATSR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9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52928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Comparison against AERONET ground network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67594"/>
            <a:ext cx="5214432" cy="36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7594"/>
            <a:ext cx="3334508" cy="360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494116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Overall good agreement between ESA-CCI and AERONET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Overestimate of AOD at some stations (Sahara, Arabia, South America).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agreement in marine stations.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827584" y="2492896"/>
            <a:ext cx="936104" cy="992803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644008" y="2679436"/>
            <a:ext cx="1008112" cy="101492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 flipV="1">
            <a:off x="6236568" y="2596400"/>
            <a:ext cx="440500" cy="619723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 flipH="1" flipV="1">
            <a:off x="7092280" y="2564904"/>
            <a:ext cx="144016" cy="863479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245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Assessment of CMIP5 models with new data</a:t>
            </a:r>
          </a:p>
        </p:txBody>
      </p:sp>
      <p:pic>
        <p:nvPicPr>
          <p:cNvPr id="1026" name="Picture 2" descr="tsline_od550aer_ocean_1850-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15981" r="1138" b="13916"/>
          <a:stretch>
            <a:fillRect/>
          </a:stretch>
        </p:blipFill>
        <p:spPr bwMode="auto">
          <a:xfrm>
            <a:off x="971600" y="1124744"/>
            <a:ext cx="7244983" cy="42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27784" y="5570076"/>
            <a:ext cx="633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As in Fig. 9.29 of IPCC Chapter 9.</a:t>
            </a:r>
          </a:p>
          <a:p>
            <a:pPr algn="r"/>
            <a:r>
              <a:rPr lang="en-US" sz="1400" dirty="0" smtClean="0"/>
              <a:t>AOD integrated over the oceans for CMIP5 models, MODIS and ESA-CCI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239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467544" y="980728"/>
            <a:ext cx="8136904" cy="49346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Strengths and weaknesses of the CMIP multi-model ensemble will be further investigated, by means of dedicated </a:t>
            </a:r>
            <a:r>
              <a:rPr lang="en-US" b="1" dirty="0" smtClean="0">
                <a:solidFill>
                  <a:srgbClr val="FF0000"/>
                </a:solidFill>
              </a:rPr>
              <a:t>sensitivity experiments </a:t>
            </a:r>
            <a:r>
              <a:rPr lang="en-US" dirty="0" smtClean="0"/>
              <a:t>with the </a:t>
            </a:r>
            <a:r>
              <a:rPr lang="en-US" b="1" dirty="0" smtClean="0"/>
              <a:t>EMAC-MADE</a:t>
            </a:r>
            <a:r>
              <a:rPr lang="en-US" dirty="0" smtClean="0"/>
              <a:t> global aerosol model.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EMAC-MADE is able to track the aerosol dynamical processes in much </a:t>
            </a:r>
            <a:r>
              <a:rPr lang="en-US" b="1" dirty="0" smtClean="0"/>
              <a:t>more detail </a:t>
            </a:r>
            <a:r>
              <a:rPr lang="en-US" dirty="0" smtClean="0"/>
              <a:t>than most of the CMIP5 models and can also simulate the </a:t>
            </a:r>
            <a:r>
              <a:rPr lang="en-US" b="1" dirty="0" smtClean="0">
                <a:solidFill>
                  <a:srgbClr val="FF0000"/>
                </a:solidFill>
              </a:rPr>
              <a:t>aerosol-cloud and aerosol-radiation interactions</a:t>
            </a:r>
            <a:r>
              <a:rPr lang="en-US" dirty="0" smtClean="0"/>
              <a:t>, using specific parameterizations of the involved processes.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Comparing the performances of the CMIP5 ensemble versus the results obtained with different configurations of EMAC-MADE will provide insights on the </a:t>
            </a:r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processes</a:t>
            </a:r>
            <a:r>
              <a:rPr lang="en-US" dirty="0" smtClean="0"/>
              <a:t> driving the aerosol and related quantities in the climate system.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We provide a comparison of the new </a:t>
            </a:r>
            <a:r>
              <a:rPr lang="en-US" b="1" dirty="0">
                <a:solidFill>
                  <a:srgbClr val="FF0000"/>
                </a:solidFill>
              </a:rPr>
              <a:t>ESA CCI products </a:t>
            </a:r>
            <a:r>
              <a:rPr lang="en-US" dirty="0"/>
              <a:t>with </a:t>
            </a:r>
            <a:r>
              <a:rPr lang="en-US" b="1" dirty="0"/>
              <a:t>previous</a:t>
            </a:r>
            <a:r>
              <a:rPr lang="en-US" dirty="0"/>
              <a:t> datasets (e.g., MODIS, MISR, CERES, and ERBE) to characterize </a:t>
            </a:r>
            <a:r>
              <a:rPr lang="en-US" b="1" dirty="0">
                <a:solidFill>
                  <a:srgbClr val="FF0000"/>
                </a:solidFill>
              </a:rPr>
              <a:t>uncertainties in the observations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analysis will distinguish between </a:t>
            </a:r>
            <a:r>
              <a:rPr lang="en-US" b="1" dirty="0">
                <a:solidFill>
                  <a:srgbClr val="FF0000"/>
                </a:solidFill>
              </a:rPr>
              <a:t>land and </a:t>
            </a:r>
            <a:r>
              <a:rPr lang="en-US" b="1" dirty="0" smtClean="0">
                <a:solidFill>
                  <a:srgbClr val="FF0000"/>
                </a:solidFill>
              </a:rPr>
              <a:t>ocean</a:t>
            </a:r>
            <a:r>
              <a:rPr lang="en-US" dirty="0" smtClean="0"/>
              <a:t> (different relevant sources </a:t>
            </a:r>
            <a:r>
              <a:rPr lang="en-US" dirty="0"/>
              <a:t>and </a:t>
            </a:r>
            <a:r>
              <a:rPr lang="en-US" dirty="0" smtClean="0"/>
              <a:t>processes).</a:t>
            </a:r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428625"/>
          </a:xfrm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rgbClr val="33CCFF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921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920</Words>
  <Application>Microsoft Macintosh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Standarddesign</vt:lpstr>
      <vt:lpstr>Atmosphere ECV assessment: Aerosol, clouds (WP3.7)</vt:lpstr>
      <vt:lpstr>PowerPoint Presentation</vt:lpstr>
      <vt:lpstr>Cross-assessment of aerosol, cloud and radiation</vt:lpstr>
      <vt:lpstr>ESA-CCI aerosol dataset</vt:lpstr>
      <vt:lpstr>Combining the 2 data sets</vt:lpstr>
      <vt:lpstr>Spatial and temporal coverage</vt:lpstr>
      <vt:lpstr>Comparison against AERONET ground network</vt:lpstr>
      <vt:lpstr>Assessment of CMIP5 models with new data</vt:lpstr>
      <vt:lpstr>Next steps</vt:lpstr>
      <vt:lpstr>Next steps</vt:lpstr>
      <vt:lpstr>Thank you!</vt:lpstr>
    </vt:vector>
  </TitlesOfParts>
  <Company>T-Systems SfR (im Auftrag des 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(Englisch)</dc:title>
  <dc:subject>DLR CD-Vorlagen</dc:subject>
  <dc:creator>Hendricks, Johannes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Axel Lauer</cp:lastModifiedBy>
  <cp:revision>442</cp:revision>
  <cp:lastPrinted>2015-05-21T15:47:58Z</cp:lastPrinted>
  <dcterms:created xsi:type="dcterms:W3CDTF">2003-10-01T09:44:24Z</dcterms:created>
  <dcterms:modified xsi:type="dcterms:W3CDTF">2015-05-26T20:22:15Z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