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23"/>
  </p:notesMasterIdLst>
  <p:sldIdLst>
    <p:sldId id="256" r:id="rId5"/>
    <p:sldId id="260" r:id="rId6"/>
    <p:sldId id="257" r:id="rId7"/>
    <p:sldId id="258" r:id="rId8"/>
    <p:sldId id="273" r:id="rId9"/>
    <p:sldId id="268" r:id="rId10"/>
    <p:sldId id="261" r:id="rId11"/>
    <p:sldId id="269" r:id="rId12"/>
    <p:sldId id="262" r:id="rId13"/>
    <p:sldId id="264" r:id="rId14"/>
    <p:sldId id="267" r:id="rId15"/>
    <p:sldId id="272" r:id="rId16"/>
    <p:sldId id="270" r:id="rId17"/>
    <p:sldId id="271" r:id="rId18"/>
    <p:sldId id="274" r:id="rId19"/>
    <p:sldId id="266" r:id="rId20"/>
    <p:sldId id="259" r:id="rId21"/>
    <p:sldId id="26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9" autoAdjust="0"/>
    <p:restoredTop sz="94660"/>
  </p:normalViewPr>
  <p:slideViewPr>
    <p:cSldViewPr snapToGrid="0" snapToObjects="1">
      <p:cViewPr>
        <p:scale>
          <a:sx n="110" d="100"/>
          <a:sy n="110" d="100"/>
        </p:scale>
        <p:origin x="-592" y="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2D08A-EAE1-9A4D-9B0F-3C67C192A58D}" type="datetimeFigureOut">
              <a:rPr lang="en-US" smtClean="0"/>
              <a:t>02/06/2014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9FC90-5603-194B-AFD3-37F1FF766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2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series of 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between September 1997 to June 2012, after removing the annual cycle, when comparing (a) OC-CCI with single mission records, i.e.,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SeaWiFS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MODIS-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Aqua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orange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MERIS-OC (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yellow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and, (b) OC-CCI with multi-mission records, i.e., GC-AVW (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 green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GC-GSM (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and,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GB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both panels the comparison between SST (and ocean colour independent measurement) and OC-CCI (both were standardized before the comparison) is represented in </a:t>
            </a:r>
            <a:r>
              <a:rPr lang="en-GB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grey</a:t>
            </a:r>
            <a:r>
              <a:rPr lang="en-GB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smtClean="0">
                <a:effectLst/>
              </a:rPr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EE92F-EE76-EA4B-94A2-D561CF4A523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040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C13C-7CFC-6C49-B031-BEFD154DC1BB}" type="datetimeFigureOut">
              <a:rPr lang="en-US" smtClean="0"/>
              <a:t>02/06/2014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3EBA-794E-254E-86A8-ECDADB2D1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3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C13C-7CFC-6C49-B031-BEFD154DC1BB}" type="datetimeFigureOut">
              <a:rPr lang="en-US" smtClean="0"/>
              <a:t>02/06/2014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3EBA-794E-254E-86A8-ECDADB2D1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2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C13C-7CFC-6C49-B031-BEFD154DC1BB}" type="datetimeFigureOut">
              <a:rPr lang="en-US" smtClean="0"/>
              <a:t>02/06/2014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3EBA-794E-254E-86A8-ECDADB2D1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6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PT_Header01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8" descr="glaciers_CCI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563" y="6203950"/>
            <a:ext cx="51117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9" descr="landcover_CCI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6203950"/>
            <a:ext cx="5080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" descr="ghg_CCI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5" y="6203950"/>
            <a:ext cx="4778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fire_CCI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50" y="6203950"/>
            <a:ext cx="4968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2" descr="clouds_CCI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6203950"/>
            <a:ext cx="49371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3" descr="oceancolour_CCI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888" y="6203950"/>
            <a:ext cx="490537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4" descr="ozone_CCI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25" y="6203950"/>
            <a:ext cx="49371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5" descr="sst_CCI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188" y="6203950"/>
            <a:ext cx="4953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6" descr="sealevel_CCI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138" y="6203950"/>
            <a:ext cx="5032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7" descr="aereosol_CCI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6300" y="6203950"/>
            <a:ext cx="485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8" descr="cmug_CCI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0825" y="6203950"/>
            <a:ext cx="4746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9" descr="seaice_CCI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9550" y="6203950"/>
            <a:ext cx="4857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3" y="3886200"/>
            <a:ext cx="7772400" cy="419100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2574925"/>
            <a:ext cx="7772400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261536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1" y="117468"/>
            <a:ext cx="7213600" cy="95410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174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2" y="3759202"/>
            <a:ext cx="8269287" cy="1938992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2590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8113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5951" y="209800"/>
            <a:ext cx="6105525" cy="76944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7496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18026" y="1673225"/>
            <a:ext cx="375126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529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30695"/>
            <a:ext cx="8229600" cy="430887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05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800" y="117468"/>
            <a:ext cx="7480300" cy="95410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6073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309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9438"/>
            <a:ext cx="3008313" cy="10156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2759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C13C-7CFC-6C49-B031-BEFD154DC1BB}" type="datetimeFigureOut">
              <a:rPr lang="en-US" smtClean="0"/>
              <a:t>02/06/2014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3EBA-794E-254E-86A8-ECDADB2D1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03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659452"/>
            <a:ext cx="5486400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87393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5951" y="209800"/>
            <a:ext cx="6105525" cy="76944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184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81932" y="381002"/>
            <a:ext cx="861774" cy="56102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15950" y="381002"/>
            <a:ext cx="5588000" cy="56102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920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26E137-3008-EC48-A37A-71C7ADF876FE}" type="slidenum">
              <a:rPr lang="en-CA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708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4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PT_Header01" hidden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3" y="3886200"/>
            <a:ext cx="7772400" cy="421975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2572256"/>
            <a:ext cx="7772400" cy="58477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6861731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000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234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435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6"/>
            <a:ext cx="37496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8026" y="1673226"/>
            <a:ext cx="375126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349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695"/>
            <a:ext cx="8229600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606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27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C13C-7CFC-6C49-B031-BEFD154DC1BB}" type="datetimeFigureOut">
              <a:rPr lang="en-US" smtClean="0"/>
              <a:t>02/06/2014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3EBA-794E-254E-86A8-ECDADB2D1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55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315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27215"/>
            <a:ext cx="3008313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010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29"/>
            <a:ext cx="54864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316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530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1208" y="381001"/>
            <a:ext cx="523220" cy="5610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1" y="381001"/>
            <a:ext cx="5588000" cy="5610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332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EA3D-B34A-1C49-8700-EEAEC2CD7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02/06/2014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351D-D513-284C-B5F8-D400471750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49474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EA3D-B34A-1C49-8700-EEAEC2CD7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02/06/2014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351D-D513-284C-B5F8-D400471750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1520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EA3D-B34A-1C49-8700-EEAEC2CD7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02/06/2014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351D-D513-284C-B5F8-D400471750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236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EA3D-B34A-1C49-8700-EEAEC2CD7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02/06/2014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351D-D513-284C-B5F8-D400471750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6651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EA3D-B34A-1C49-8700-EEAEC2CD7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02/06/2014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351D-D513-284C-B5F8-D400471750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42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C13C-7CFC-6C49-B031-BEFD154DC1BB}" type="datetimeFigureOut">
              <a:rPr lang="en-US" smtClean="0"/>
              <a:t>02/06/2014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3EBA-794E-254E-86A8-ECDADB2D1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2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EA3D-B34A-1C49-8700-EEAEC2CD7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02/06/2014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351D-D513-284C-B5F8-D400471750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7487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EA3D-B34A-1C49-8700-EEAEC2CD7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02/06/2014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351D-D513-284C-B5F8-D400471750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122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EA3D-B34A-1C49-8700-EEAEC2CD7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02/06/2014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351D-D513-284C-B5F8-D400471750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987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EA3D-B34A-1C49-8700-EEAEC2CD7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02/06/2014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351D-D513-284C-B5F8-D400471750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6727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EA3D-B34A-1C49-8700-EEAEC2CD7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02/06/2014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351D-D513-284C-B5F8-D400471750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741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EA3D-B34A-1C49-8700-EEAEC2CD7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02/06/2014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351D-D513-284C-B5F8-D400471750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502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C13C-7CFC-6C49-B031-BEFD154DC1BB}" type="datetimeFigureOut">
              <a:rPr lang="en-US" smtClean="0"/>
              <a:t>02/06/2014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3EBA-794E-254E-86A8-ECDADB2D1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6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C13C-7CFC-6C49-B031-BEFD154DC1BB}" type="datetimeFigureOut">
              <a:rPr lang="en-US" smtClean="0"/>
              <a:t>02/06/2014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3EBA-794E-254E-86A8-ECDADB2D1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6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C13C-7CFC-6C49-B031-BEFD154DC1BB}" type="datetimeFigureOut">
              <a:rPr lang="en-US" smtClean="0"/>
              <a:t>02/06/2014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3EBA-794E-254E-86A8-ECDADB2D1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3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C13C-7CFC-6C49-B031-BEFD154DC1BB}" type="datetimeFigureOut">
              <a:rPr lang="en-US" smtClean="0"/>
              <a:t>02/06/2014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3EBA-794E-254E-86A8-ECDADB2D1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50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C13C-7CFC-6C49-B031-BEFD154DC1BB}" type="datetimeFigureOut">
              <a:rPr lang="en-US" smtClean="0"/>
              <a:t>02/06/2014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3EBA-794E-254E-86A8-ECDADB2D1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image" Target="../media/image7.png"/><Relationship Id="rId21" Type="http://schemas.openxmlformats.org/officeDocument/2006/relationships/image" Target="../media/image8.png"/><Relationship Id="rId22" Type="http://schemas.openxmlformats.org/officeDocument/2006/relationships/image" Target="../media/image9.png"/><Relationship Id="rId23" Type="http://schemas.openxmlformats.org/officeDocument/2006/relationships/image" Target="../media/image10.png"/><Relationship Id="rId24" Type="http://schemas.openxmlformats.org/officeDocument/2006/relationships/image" Target="../media/image11.png"/><Relationship Id="rId25" Type="http://schemas.openxmlformats.org/officeDocument/2006/relationships/image" Target="../media/image12.png"/><Relationship Id="rId26" Type="http://schemas.openxmlformats.org/officeDocument/2006/relationships/image" Target="../media/image13.png"/><Relationship Id="rId27" Type="http://schemas.openxmlformats.org/officeDocument/2006/relationships/image" Target="../media/image14.png"/><Relationship Id="rId28" Type="http://schemas.openxmlformats.org/officeDocument/2006/relationships/image" Target="../media/image15.png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8" Type="http://schemas.openxmlformats.org/officeDocument/2006/relationships/image" Target="../media/image5.png"/><Relationship Id="rId19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DC13C-7CFC-6C49-B031-BEFD154DC1BB}" type="datetimeFigureOut">
              <a:rPr lang="en-US" smtClean="0"/>
              <a:t>02/06/2014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73EBA-794E-254E-86A8-ECDADB2D1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4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 descr="PPT_Header01" hidden="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6533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1" name="Text Box 49"/>
          <p:cNvSpPr txBox="1">
            <a:spLocks noChangeArrowheads="1"/>
          </p:cNvSpPr>
          <p:nvPr userDrawn="1"/>
        </p:nvSpPr>
        <p:spPr bwMode="auto">
          <a:xfrm>
            <a:off x="8424863" y="6454775"/>
            <a:ext cx="693737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800" smtClean="0">
                <a:solidFill>
                  <a:srgbClr val="4D4F53"/>
                </a:solidFill>
                <a:cs typeface="ＭＳ Ｐゴシック" charset="0"/>
              </a:rPr>
              <a:t>Slide </a:t>
            </a:r>
            <a:fld id="{35B14E5B-1825-0343-85D9-48C3DA870595}" type="slidenum">
              <a:rPr lang="es-ES" sz="800" smtClean="0">
                <a:solidFill>
                  <a:srgbClr val="4D4F53"/>
                </a:solidFill>
                <a:cs typeface="ＭＳ Ｐゴシック" charset="0"/>
              </a:rPr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sz="800" noProof="1" smtClean="0">
              <a:solidFill>
                <a:srgbClr val="4D4F53"/>
              </a:solidFill>
              <a:cs typeface="ＭＳ Ｐゴシック" charset="0"/>
            </a:endParaRPr>
          </a:p>
        </p:txBody>
      </p:sp>
      <p:pic>
        <p:nvPicPr>
          <p:cNvPr id="1032" name="Picture 50" descr="glaciers_CCI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563" y="6203950"/>
            <a:ext cx="51117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51" descr="landcover_CCI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6203950"/>
            <a:ext cx="5080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52" descr="ghg_CCI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5" y="6203950"/>
            <a:ext cx="4778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53" descr="fire_CCI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50" y="6203950"/>
            <a:ext cx="4968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54" descr="clouds_CCI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6203950"/>
            <a:ext cx="49371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55" descr="oceancolour_CCI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888" y="6203950"/>
            <a:ext cx="490537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56" descr="ozone_CCI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25" y="6203950"/>
            <a:ext cx="49371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57" descr="sst_CCI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188" y="6203950"/>
            <a:ext cx="4953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58" descr="sealevel_CCI"/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138" y="6203950"/>
            <a:ext cx="5032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59" descr="aereosol_CCI"/>
          <p:cNvPicPr>
            <a:picLocks noChangeAspect="1" noChangeArrowheads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6300" y="6203950"/>
            <a:ext cx="485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60" descr="cmug_CCI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0825" y="6203950"/>
            <a:ext cx="4746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61" descr="seaice_CCI"/>
          <p:cNvPicPr>
            <a:picLocks noChangeAspect="1" noChangeArrowheads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9550" y="6203950"/>
            <a:ext cx="4857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AutoNum type="arabicPeriod"/>
        <a:defRPr sz="1600">
          <a:solidFill>
            <a:schemeClr val="bg2"/>
          </a:solidFill>
          <a:latin typeface="+mn-lt"/>
          <a:ea typeface="ＭＳ Ｐゴシック" charset="0"/>
          <a:cs typeface="ＭＳ Ｐゴシック" charset="0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AutoNum type="alphaLcPeriod"/>
        <a:defRPr sz="1600">
          <a:solidFill>
            <a:schemeClr val="bg2"/>
          </a:solidFill>
          <a:latin typeface="+mn-lt"/>
          <a:ea typeface="ＭＳ Ｐゴシック" charset="0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 descr="PPT_Header01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4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49" y="1673226"/>
            <a:ext cx="7653339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379076"/>
            <a:ext cx="6105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EA3D-B34A-1C49-8700-EEAEC2CD72A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02/06/2014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C351D-D513-284C-B5F8-D400471750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780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tiff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57.emf"/><Relationship Id="rId7" Type="http://schemas.openxmlformats.org/officeDocument/2006/relationships/image" Target="../media/image5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tiff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95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ESA_logo_bl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205277"/>
            <a:ext cx="1188271" cy="4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71588" y="173038"/>
            <a:ext cx="6348921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600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Ocean </a:t>
            </a:r>
            <a:r>
              <a:rPr lang="it-IT" sz="36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Colour</a:t>
            </a:r>
            <a:r>
              <a:rPr lang="it-IT" sz="3600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 ECV</a:t>
            </a:r>
            <a:endParaRPr lang="it-IT" sz="3600" b="1" dirty="0">
              <a:solidFill>
                <a:schemeClr val="bg1"/>
              </a:solidFill>
              <a:latin typeface="Verdana"/>
              <a:ea typeface="MS PGothic" charset="0"/>
              <a:cs typeface="Verdana"/>
            </a:endParaRPr>
          </a:p>
        </p:txBody>
      </p:sp>
      <p:sp>
        <p:nvSpPr>
          <p:cNvPr id="7" name="AutoShape 5"/>
          <p:cNvSpPr>
            <a:spLocks noChangeAspect="1" noChangeArrowheads="1" noTextEdit="1"/>
          </p:cNvSpPr>
          <p:nvPr/>
        </p:nvSpPr>
        <p:spPr bwMode="auto">
          <a:xfrm>
            <a:off x="312126" y="1643450"/>
            <a:ext cx="8478837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2126" y="1643450"/>
            <a:ext cx="15716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27907" y="1593862"/>
            <a:ext cx="505267" cy="276999"/>
          </a:xfrm>
          <a:prstGeom prst="rect">
            <a:avLst/>
          </a:prstGeom>
          <a:noFill/>
          <a:ln w="12700" cmpd="sng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1F497D"/>
                </a:solidFill>
                <a:latin typeface="Verdana"/>
                <a:cs typeface="Verdana"/>
              </a:rPr>
              <a:t>ESA</a:t>
            </a:r>
            <a:endParaRPr lang="en-GB" sz="12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7399" y="2093174"/>
            <a:ext cx="3986284" cy="276999"/>
          </a:xfrm>
          <a:prstGeom prst="rect">
            <a:avLst/>
          </a:prstGeom>
          <a:noFill/>
          <a:ln w="12700" cmpd="sng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solidFill>
                  <a:srgbClr val="1F497D"/>
                </a:solidFill>
                <a:latin typeface="Verdana"/>
                <a:cs typeface="Verdana"/>
              </a:rPr>
              <a:t>Shubha</a:t>
            </a:r>
            <a:r>
              <a:rPr lang="en-GB" sz="1200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en-GB" sz="1200" dirty="0" err="1" smtClean="0">
                <a:solidFill>
                  <a:srgbClr val="1F497D"/>
                </a:solidFill>
                <a:latin typeface="Verdana"/>
                <a:cs typeface="Verdana"/>
              </a:rPr>
              <a:t>Sathyendranath</a:t>
            </a:r>
            <a:r>
              <a:rPr lang="en-GB" sz="1200" dirty="0" smtClean="0">
                <a:solidFill>
                  <a:srgbClr val="1F497D"/>
                </a:solidFill>
                <a:latin typeface="Verdana"/>
                <a:cs typeface="Verdana"/>
              </a:rPr>
              <a:t>, Science Lead, PML, UK </a:t>
            </a:r>
            <a:endParaRPr lang="en-GB" sz="12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577" y="3270968"/>
            <a:ext cx="4548908" cy="30162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tx2"/>
            </a:solidFill>
            <a:prstDash val="solid"/>
            <a:round/>
          </a:ln>
          <a:effectLst>
            <a:softEdge rad="31750"/>
          </a:effectLst>
        </p:spPr>
        <p:txBody>
          <a:bodyPr wrap="square" numCol="2" rtlCol="0">
            <a:spAutoFit/>
          </a:bodyPr>
          <a:lstStyle/>
          <a:p>
            <a:r>
              <a:rPr lang="en-GB" sz="1000" b="1" dirty="0" smtClean="0">
                <a:solidFill>
                  <a:srgbClr val="1F497D"/>
                </a:solidFill>
                <a:latin typeface="Verdana"/>
                <a:cs typeface="Verdana"/>
              </a:rPr>
              <a:t>EO Science Team</a:t>
            </a:r>
          </a:p>
          <a:p>
            <a:endParaRPr lang="en-GB" sz="1000" dirty="0" smtClean="0">
              <a:solidFill>
                <a:srgbClr val="1F497D"/>
              </a:solidFill>
              <a:latin typeface="Verdana"/>
              <a:cs typeface="Verdana"/>
            </a:endParaRPr>
          </a:p>
          <a:p>
            <a:r>
              <a:rPr lang="en-GB" sz="1000" b="1" dirty="0" smtClean="0">
                <a:solidFill>
                  <a:srgbClr val="1F497D"/>
                </a:solidFill>
                <a:latin typeface="Verdana"/>
                <a:cs typeface="Verdana"/>
              </a:rPr>
              <a:t>European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		</a:t>
            </a:r>
            <a:endParaRPr lang="en-GB" sz="1000" b="1" dirty="0" smtClean="0">
              <a:solidFill>
                <a:srgbClr val="1F497D"/>
              </a:solidFill>
              <a:latin typeface="Verdana"/>
              <a:cs typeface="Verdana"/>
            </a:endParaRPr>
          </a:p>
          <a:p>
            <a:pPr>
              <a:tabLst>
                <a:tab pos="0" algn="l"/>
                <a:tab pos="1080000" algn="l"/>
              </a:tabLst>
            </a:pPr>
            <a:endParaRPr lang="en-GB" sz="1000" dirty="0">
              <a:solidFill>
                <a:srgbClr val="1F497D"/>
              </a:solidFill>
              <a:latin typeface="Verdana"/>
              <a:cs typeface="Verdana"/>
            </a:endParaRP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R. Brewin, PML, 	UK	</a:t>
            </a:r>
            <a:endParaRPr lang="en-GB" sz="1000" dirty="0">
              <a:solidFill>
                <a:srgbClr val="1F497D"/>
              </a:solidFill>
              <a:latin typeface="Verdana"/>
              <a:cs typeface="Verdana"/>
            </a:endParaRP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C</a:t>
            </a: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. </a:t>
            </a:r>
            <a:r>
              <a:rPr lang="en-GB" sz="1000" dirty="0" err="1">
                <a:solidFill>
                  <a:srgbClr val="1F497D"/>
                </a:solidFill>
                <a:latin typeface="Verdana"/>
                <a:cs typeface="Verdana"/>
              </a:rPr>
              <a:t>Brockmann</a:t>
            </a: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, BC, Germany 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R. </a:t>
            </a:r>
            <a:r>
              <a:rPr lang="en-GB" sz="1000" dirty="0" err="1" smtClean="0">
                <a:solidFill>
                  <a:srgbClr val="1F497D"/>
                </a:solidFill>
                <a:latin typeface="Verdana"/>
                <a:cs typeface="Verdana"/>
              </a:rPr>
              <a:t>Doerffer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, BC, Germany 	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S</a:t>
            </a: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. Groom, PML, UK 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	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H</a:t>
            </a: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. </a:t>
            </a:r>
            <a:r>
              <a:rPr lang="en-GB" sz="1000" dirty="0" err="1" smtClean="0">
                <a:solidFill>
                  <a:srgbClr val="1F497D"/>
                </a:solidFill>
                <a:latin typeface="Verdana"/>
                <a:cs typeface="Verdana"/>
              </a:rPr>
              <a:t>Krasemann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, </a:t>
            </a: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HZG, Germany 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F</a:t>
            </a: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. </a:t>
            </a:r>
            <a:r>
              <a:rPr lang="en-GB" sz="1000" dirty="0" err="1">
                <a:solidFill>
                  <a:srgbClr val="1F497D"/>
                </a:solidFill>
                <a:latin typeface="Verdana"/>
                <a:cs typeface="Verdana"/>
              </a:rPr>
              <a:t>Mélin</a:t>
            </a: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, JRC, EU 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	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D</a:t>
            </a: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. 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Müller</a:t>
            </a: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, HZG, Germany 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	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M. Peters, BC, Germany</a:t>
            </a:r>
            <a:endParaRPr lang="en-GB" sz="1000" dirty="0" smtClean="0">
              <a:solidFill>
                <a:srgbClr val="1F497D"/>
              </a:solidFill>
              <a:latin typeface="Verdana"/>
              <a:cs typeface="Verdana"/>
            </a:endParaRP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D. Ramon, HYGEOS, France	</a:t>
            </a:r>
            <a:endParaRPr lang="en-GB" sz="1000" dirty="0">
              <a:solidFill>
                <a:srgbClr val="1F497D"/>
              </a:solidFill>
              <a:latin typeface="Verdana"/>
              <a:cs typeface="Verdana"/>
            </a:endParaRP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L. </a:t>
            </a:r>
            <a:r>
              <a:rPr lang="en-GB" sz="1000" dirty="0" err="1">
                <a:solidFill>
                  <a:srgbClr val="1F497D"/>
                </a:solidFill>
                <a:latin typeface="Verdana"/>
                <a:cs typeface="Verdana"/>
              </a:rPr>
              <a:t>Santoleri</a:t>
            </a: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, CNR, 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Italy	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T. Storm, BC, Germany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T. Platt, PML, UK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F. Steinmetz, HYGEOS, France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P.-Y. </a:t>
            </a:r>
            <a:r>
              <a:rPr lang="en-GB" sz="1000" dirty="0" err="1" smtClean="0">
                <a:solidFill>
                  <a:srgbClr val="1F497D"/>
                </a:solidFill>
                <a:latin typeface="Verdana"/>
                <a:cs typeface="Verdana"/>
              </a:rPr>
              <a:t>Deschamps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, HYGEOS, France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M. Dowell, Observer, JRC, 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Italy</a:t>
            </a:r>
          </a:p>
          <a:p>
            <a:pPr>
              <a:tabLst>
                <a:tab pos="0" algn="l"/>
                <a:tab pos="1080000" algn="l"/>
              </a:tabLst>
            </a:pPr>
            <a:endParaRPr lang="en-GB" sz="1000" b="1" dirty="0">
              <a:latin typeface="Verdana"/>
              <a:cs typeface="Verdana"/>
            </a:endParaRPr>
          </a:p>
          <a:p>
            <a:pPr>
              <a:tabLst>
                <a:tab pos="0" algn="l"/>
                <a:tab pos="1080000" algn="l"/>
              </a:tabLst>
            </a:pPr>
            <a:endParaRPr lang="en-GB" sz="1000" b="1" dirty="0" smtClean="0">
              <a:latin typeface="Verdana"/>
              <a:cs typeface="Verdana"/>
            </a:endParaRP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b="1" dirty="0" smtClean="0">
                <a:solidFill>
                  <a:srgbClr val="1F497D"/>
                </a:solidFill>
                <a:latin typeface="Verdana"/>
                <a:cs typeface="Verdana"/>
              </a:rPr>
              <a:t>Non</a:t>
            </a:r>
            <a:r>
              <a:rPr lang="en-GB" sz="1000" b="1" dirty="0">
                <a:solidFill>
                  <a:srgbClr val="1F497D"/>
                </a:solidFill>
                <a:latin typeface="Verdana"/>
                <a:cs typeface="Verdana"/>
              </a:rPr>
              <a:t>-European</a:t>
            </a:r>
          </a:p>
          <a:p>
            <a:pPr>
              <a:tabLst>
                <a:tab pos="0" algn="l"/>
                <a:tab pos="1080000" algn="l"/>
              </a:tabLst>
            </a:pPr>
            <a:endParaRPr lang="en-GB" sz="1000" b="1" dirty="0">
              <a:solidFill>
                <a:srgbClr val="1F497D"/>
              </a:solidFill>
              <a:latin typeface="Verdana"/>
              <a:cs typeface="Verdana"/>
            </a:endParaRP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E. </a:t>
            </a:r>
            <a:r>
              <a:rPr lang="en-GB" sz="1000" dirty="0" err="1">
                <a:solidFill>
                  <a:srgbClr val="1F497D"/>
                </a:solidFill>
                <a:latin typeface="Verdana"/>
                <a:cs typeface="Verdana"/>
              </a:rPr>
              <a:t>Devred</a:t>
            </a: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, LU, Canada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G. Feldman, NASA, USA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B. Franz, NASA, USA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Z.-P. Lee, BU, USA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T. Hirata, HU, Japan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T. Moore, UNH, USA</a:t>
            </a:r>
          </a:p>
          <a:p>
            <a:pPr>
              <a:tabLst>
                <a:tab pos="0" algn="l"/>
                <a:tab pos="1080000" algn="l"/>
              </a:tabLst>
            </a:pPr>
            <a:r>
              <a:rPr lang="en-GB" sz="1000" dirty="0">
                <a:solidFill>
                  <a:srgbClr val="1F497D"/>
                </a:solidFill>
                <a:latin typeface="Verdana"/>
                <a:cs typeface="Verdana"/>
              </a:rPr>
              <a:t>M. Wang, NOAA, USA</a:t>
            </a:r>
          </a:p>
          <a:p>
            <a:pPr>
              <a:tabLst>
                <a:tab pos="0" algn="l"/>
                <a:tab pos="1080000" algn="l"/>
              </a:tabLst>
            </a:pPr>
            <a:endParaRPr lang="en-GB" sz="10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1068" y="3270968"/>
            <a:ext cx="2133918" cy="1477328"/>
          </a:xfrm>
          <a:prstGeom prst="rect">
            <a:avLst/>
          </a:prstGeom>
          <a:solidFill>
            <a:srgbClr val="D9FECA"/>
          </a:solidFill>
          <a:ln>
            <a:solidFill>
              <a:srgbClr val="008542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1F497D"/>
                </a:solidFill>
                <a:latin typeface="Verdana"/>
                <a:cs typeface="Verdana"/>
              </a:rPr>
              <a:t>Climate Research Group</a:t>
            </a:r>
          </a:p>
          <a:p>
            <a:endParaRPr lang="en-GB" sz="1000" dirty="0">
              <a:solidFill>
                <a:srgbClr val="1F497D"/>
              </a:solidFill>
              <a:latin typeface="Verdana"/>
              <a:cs typeface="Verdana"/>
            </a:endParaRPr>
          </a:p>
          <a:p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I. Allen, PML, UK</a:t>
            </a:r>
          </a:p>
          <a:p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L. </a:t>
            </a:r>
            <a:r>
              <a:rPr lang="en-GB" sz="1000" dirty="0" err="1" smtClean="0">
                <a:solidFill>
                  <a:srgbClr val="1F497D"/>
                </a:solidFill>
                <a:latin typeface="Verdana"/>
                <a:cs typeface="Verdana"/>
              </a:rPr>
              <a:t>Bertino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, NERSC, Norway</a:t>
            </a:r>
          </a:p>
          <a:p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W. Gregg, NASA, USA</a:t>
            </a:r>
          </a:p>
          <a:p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T. Hirata, HU, Japan</a:t>
            </a:r>
          </a:p>
          <a:p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C. Le </a:t>
            </a:r>
            <a:r>
              <a:rPr lang="en-GB" sz="1000" dirty="0" err="1" smtClean="0">
                <a:solidFill>
                  <a:srgbClr val="1F497D"/>
                </a:solidFill>
                <a:latin typeface="Verdana"/>
                <a:cs typeface="Verdana"/>
              </a:rPr>
              <a:t>Quéré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, UEA, UK</a:t>
            </a:r>
          </a:p>
          <a:p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E. Simon, NERSC, Norway</a:t>
            </a:r>
          </a:p>
          <a:p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H. Von </a:t>
            </a:r>
            <a:r>
              <a:rPr lang="en-GB" sz="1000" dirty="0" err="1" smtClean="0">
                <a:solidFill>
                  <a:srgbClr val="1F497D"/>
                </a:solidFill>
                <a:latin typeface="Verdana"/>
                <a:cs typeface="Verdana"/>
              </a:rPr>
              <a:t>Storch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, HZG, Germany</a:t>
            </a:r>
            <a:endParaRPr lang="en-GB" sz="10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50972" y="3270968"/>
            <a:ext cx="1962397" cy="1354217"/>
          </a:xfrm>
          <a:prstGeom prst="rect">
            <a:avLst/>
          </a:prstGeom>
          <a:solidFill>
            <a:srgbClr val="F4E5FF"/>
          </a:solidFill>
          <a:ln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1F497D"/>
                </a:solidFill>
                <a:latin typeface="Verdana"/>
                <a:cs typeface="Verdana"/>
              </a:rPr>
              <a:t>System Engineering</a:t>
            </a:r>
          </a:p>
          <a:p>
            <a:endParaRPr lang="en-GB" sz="1000" dirty="0" smtClean="0">
              <a:solidFill>
                <a:srgbClr val="1F497D"/>
              </a:solidFill>
              <a:latin typeface="Verdana"/>
              <a:cs typeface="Verdana"/>
            </a:endParaRPr>
          </a:p>
          <a:p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M. Boettcher, BC, Germany</a:t>
            </a:r>
            <a:endParaRPr lang="en-GB" sz="1000" dirty="0">
              <a:solidFill>
                <a:srgbClr val="1F497D"/>
              </a:solidFill>
              <a:latin typeface="Verdana"/>
              <a:cs typeface="Verdana"/>
            </a:endParaRPr>
          </a:p>
          <a:p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N. </a:t>
            </a:r>
            <a:r>
              <a:rPr lang="en-GB" sz="1000" dirty="0" err="1" smtClean="0">
                <a:solidFill>
                  <a:srgbClr val="1F497D"/>
                </a:solidFill>
                <a:latin typeface="Verdana"/>
                <a:cs typeface="Verdana"/>
              </a:rPr>
              <a:t>Formferra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, BC, Germany</a:t>
            </a:r>
          </a:p>
          <a:p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M. Grant, PML, UK</a:t>
            </a:r>
          </a:p>
          <a:p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A. Horseman, PML, UK</a:t>
            </a:r>
          </a:p>
          <a:p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J. </a:t>
            </a:r>
            <a:r>
              <a:rPr lang="en-GB" sz="1000" dirty="0" err="1" smtClean="0">
                <a:solidFill>
                  <a:srgbClr val="1F497D"/>
                </a:solidFill>
                <a:latin typeface="Verdana"/>
                <a:cs typeface="Verdana"/>
              </a:rPr>
              <a:t>Swinton</a:t>
            </a:r>
            <a:r>
              <a:rPr lang="en-GB" sz="1000" dirty="0" smtClean="0">
                <a:solidFill>
                  <a:srgbClr val="1F497D"/>
                </a:solidFill>
                <a:latin typeface="Verdana"/>
                <a:cs typeface="Verdana"/>
              </a:rPr>
              <a:t>, TPZ Vega, UK</a:t>
            </a:r>
          </a:p>
          <a:p>
            <a:endParaRPr lang="en-GB" sz="1100" dirty="0">
              <a:latin typeface="Verdana"/>
              <a:cs typeface="Verda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54401" y="2552195"/>
            <a:ext cx="429985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1F497D"/>
                </a:solidFill>
                <a:latin typeface="Verdana"/>
                <a:cs typeface="Verdana"/>
              </a:rPr>
              <a:t>John </a:t>
            </a:r>
            <a:r>
              <a:rPr lang="en-GB" sz="1200" dirty="0" err="1" smtClean="0">
                <a:solidFill>
                  <a:srgbClr val="1F497D"/>
                </a:solidFill>
                <a:latin typeface="Verdana"/>
                <a:cs typeface="Verdana"/>
              </a:rPr>
              <a:t>Swinton</a:t>
            </a:r>
            <a:r>
              <a:rPr lang="en-GB" sz="1200" dirty="0" smtClean="0">
                <a:solidFill>
                  <a:srgbClr val="1F497D"/>
                </a:solidFill>
                <a:latin typeface="Verdana"/>
                <a:cs typeface="Verdana"/>
              </a:rPr>
              <a:t>, Project Manager, TPZ Vega, UK</a:t>
            </a:r>
            <a:endParaRPr lang="en-GB" sz="12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cxnSp>
        <p:nvCxnSpPr>
          <p:cNvPr id="15" name="Straight Connector 14"/>
          <p:cNvCxnSpPr>
            <a:stCxn id="9" idx="2"/>
            <a:endCxn id="10" idx="0"/>
          </p:cNvCxnSpPr>
          <p:nvPr/>
        </p:nvCxnSpPr>
        <p:spPr>
          <a:xfrm>
            <a:off x="4080541" y="1870861"/>
            <a:ext cx="0" cy="222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0" idx="2"/>
          </p:cNvCxnSpPr>
          <p:nvPr/>
        </p:nvCxnSpPr>
        <p:spPr>
          <a:xfrm flipH="1">
            <a:off x="4073597" y="2370173"/>
            <a:ext cx="6944" cy="542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362660" y="2912656"/>
            <a:ext cx="55695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1" idx="0"/>
          </p:cNvCxnSpPr>
          <p:nvPr/>
        </p:nvCxnSpPr>
        <p:spPr>
          <a:xfrm>
            <a:off x="2362660" y="2912656"/>
            <a:ext cx="14371" cy="358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0"/>
          </p:cNvCxnSpPr>
          <p:nvPr/>
        </p:nvCxnSpPr>
        <p:spPr>
          <a:xfrm flipV="1">
            <a:off x="5798027" y="2912656"/>
            <a:ext cx="0" cy="358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3" idx="0"/>
          </p:cNvCxnSpPr>
          <p:nvPr/>
        </p:nvCxnSpPr>
        <p:spPr>
          <a:xfrm flipH="1" flipV="1">
            <a:off x="7932170" y="2912656"/>
            <a:ext cx="1" cy="358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4" idx="1"/>
          </p:cNvCxnSpPr>
          <p:nvPr/>
        </p:nvCxnSpPr>
        <p:spPr>
          <a:xfrm flipH="1" flipV="1">
            <a:off x="4073597" y="2690694"/>
            <a:ext cx="68080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OColour cop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51" y="0"/>
            <a:ext cx="1192741" cy="1195200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9" y="5055514"/>
            <a:ext cx="4067243" cy="124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63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95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ESA_logo_bl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205277"/>
            <a:ext cx="1188271" cy="4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71588" y="173038"/>
            <a:ext cx="6348921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000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GCOS </a:t>
            </a:r>
            <a:r>
              <a:rPr lang="it-IT" sz="30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Requirements</a:t>
            </a:r>
            <a:endParaRPr lang="it-IT" sz="3000" b="1" dirty="0">
              <a:solidFill>
                <a:schemeClr val="bg1"/>
              </a:solidFill>
              <a:latin typeface="Verdana"/>
              <a:ea typeface="MS PGothic" charset="0"/>
              <a:cs typeface="Verdana"/>
            </a:endParaRPr>
          </a:p>
        </p:txBody>
      </p:sp>
      <p:pic>
        <p:nvPicPr>
          <p:cNvPr id="7" name="Picture 6" descr="OColour cop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51" y="0"/>
            <a:ext cx="1192741" cy="1195200"/>
          </a:xfrm>
          <a:prstGeom prst="rect">
            <a:avLst/>
          </a:prstGeom>
        </p:spPr>
      </p:pic>
      <p:pic>
        <p:nvPicPr>
          <p:cNvPr id="8" name="Picture 7" descr="Product_Rrs443_Annual_200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92" y="1200925"/>
            <a:ext cx="3376014" cy="1688007"/>
          </a:xfrm>
          <a:prstGeom prst="rect">
            <a:avLst/>
          </a:prstGeom>
        </p:spPr>
      </p:pic>
      <p:pic>
        <p:nvPicPr>
          <p:cNvPr id="9" name="Picture 8" descr="Product_Rrs443_RMS_Annual_200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35" y="3172440"/>
            <a:ext cx="3385416" cy="1692708"/>
          </a:xfrm>
          <a:prstGeom prst="rect">
            <a:avLst/>
          </a:prstGeom>
        </p:spPr>
      </p:pic>
      <p:pic>
        <p:nvPicPr>
          <p:cNvPr id="10" name="Picture 9" descr="Product_Rrs443_BIAS_Annual_200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35" y="5165158"/>
            <a:ext cx="3385417" cy="16927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70614" y="5956521"/>
            <a:ext cx="2550022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</a:rPr>
              <a:t>GCOS Accuracy requirement=5%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12365" y="2435010"/>
            <a:ext cx="110836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F497D"/>
                </a:solidFill>
              </a:rPr>
              <a:t>First of its kind, based on user feedback, according to a method based on optical water classification (Moore et al. 2009). Initial results, to be confirmed.</a:t>
            </a:r>
            <a:endParaRPr lang="en-US" sz="1200" dirty="0">
              <a:solidFill>
                <a:srgbClr val="1F497D"/>
              </a:solidFill>
            </a:endParaRPr>
          </a:p>
        </p:txBody>
      </p:sp>
      <p:pic>
        <p:nvPicPr>
          <p:cNvPr id="2" name="Picture 1" descr="Rrs_443_global_err_his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10" y="1466358"/>
            <a:ext cx="3705958" cy="2165336"/>
          </a:xfrm>
          <a:prstGeom prst="rect">
            <a:avLst/>
          </a:prstGeom>
        </p:spPr>
      </p:pic>
      <p:pic>
        <p:nvPicPr>
          <p:cNvPr id="18" name="Picture 17" descr="Rrs_555_global_err_his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36" y="3729191"/>
            <a:ext cx="3718367" cy="217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4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l_matched_water_cl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8364" y="5218551"/>
            <a:ext cx="2324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RMSD on log </a:t>
            </a:r>
            <a:r>
              <a:rPr lang="en-US" dirty="0" err="1" smtClean="0"/>
              <a:t>chl</a:t>
            </a:r>
            <a:r>
              <a:rPr lang="en-US" dirty="0" smtClean="0"/>
              <a:t> 0.303</a:t>
            </a:r>
          </a:p>
          <a:p>
            <a:r>
              <a:rPr lang="en-US" dirty="0" smtClean="0"/>
              <a:t>Bias on log </a:t>
            </a:r>
            <a:r>
              <a:rPr lang="en-US" dirty="0" err="1" smtClean="0"/>
              <a:t>chl</a:t>
            </a:r>
            <a:r>
              <a:rPr lang="en-US" dirty="0" smtClean="0"/>
              <a:t>    -0.019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5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68" y="1407890"/>
            <a:ext cx="4292758" cy="31198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98" y="1434349"/>
            <a:ext cx="4432754" cy="31413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8835" y="6458271"/>
            <a:ext cx="6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Andre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Bel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Couto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and colleagues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804" y="349600"/>
            <a:ext cx="8111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Time series of RMS difference between OC-CCI chlorophyll product (after log transformation) and corresponding </a:t>
            </a:r>
            <a:r>
              <a:rPr lang="en-US" sz="2000" dirty="0" err="1" smtClean="0">
                <a:solidFill>
                  <a:srgbClr val="0000FF"/>
                </a:solidFill>
                <a:latin typeface="Calibri"/>
              </a:rPr>
              <a:t>percursor</a:t>
            </a:r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 datasets</a:t>
            </a:r>
            <a:endParaRPr lang="en-US" sz="20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804" y="4710798"/>
            <a:ext cx="193856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Merged Products</a:t>
            </a:r>
          </a:p>
          <a:p>
            <a:r>
              <a:rPr lang="en-US" dirty="0" smtClean="0">
                <a:solidFill>
                  <a:srgbClr val="0000FF"/>
                </a:solidFill>
                <a:latin typeface="Calibri"/>
              </a:rPr>
              <a:t>Blue: 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MEaSURES</a:t>
            </a:r>
            <a:endParaRPr lang="en-US" dirty="0" smtClean="0">
              <a:solidFill>
                <a:srgbClr val="0000FF"/>
              </a:solidFill>
              <a:latin typeface="Calibri"/>
            </a:endParaRPr>
          </a:p>
          <a:p>
            <a:r>
              <a:rPr lang="en-US" dirty="0" smtClean="0">
                <a:solidFill>
                  <a:srgbClr val="445422"/>
                </a:solidFill>
                <a:latin typeface="Calibri"/>
              </a:rPr>
              <a:t>Green: </a:t>
            </a:r>
            <a:r>
              <a:rPr lang="en-US" dirty="0" err="1" smtClean="0">
                <a:solidFill>
                  <a:srgbClr val="445422"/>
                </a:solidFill>
                <a:latin typeface="Calibri"/>
              </a:rPr>
              <a:t>GlobColour</a:t>
            </a:r>
            <a:endParaRPr lang="en-US" dirty="0" smtClean="0">
              <a:solidFill>
                <a:srgbClr val="445422"/>
              </a:solidFill>
              <a:latin typeface="Calibri"/>
            </a:endParaRPr>
          </a:p>
          <a:p>
            <a:r>
              <a:rPr lang="en-US" dirty="0" smtClean="0">
                <a:solidFill>
                  <a:srgbClr val="008000"/>
                </a:solidFill>
                <a:latin typeface="Calibri"/>
              </a:rPr>
              <a:t>Green: </a:t>
            </a:r>
            <a:r>
              <a:rPr lang="en-US" dirty="0" err="1" smtClean="0">
                <a:solidFill>
                  <a:srgbClr val="008000"/>
                </a:solidFill>
                <a:latin typeface="Calibri"/>
              </a:rPr>
              <a:t>GlobColour</a:t>
            </a:r>
            <a:endParaRPr lang="en-US" dirty="0" smtClean="0">
              <a:solidFill>
                <a:srgbClr val="008000"/>
              </a:solidFill>
              <a:latin typeface="Calibri"/>
            </a:endParaRPr>
          </a:p>
          <a:p>
            <a:r>
              <a:rPr lang="en-US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Grey: SST </a:t>
            </a:r>
            <a:endParaRPr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3471" y="4710798"/>
            <a:ext cx="2201068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Individual Sensors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Red: </a:t>
            </a:r>
            <a:r>
              <a:rPr lang="en-US" dirty="0" err="1" smtClean="0">
                <a:solidFill>
                  <a:srgbClr val="FF0000"/>
                </a:solidFill>
                <a:latin typeface="Calibri"/>
              </a:rPr>
              <a:t>SeaWiFS</a:t>
            </a:r>
            <a:endParaRPr lang="en-US" dirty="0" smtClean="0">
              <a:solidFill>
                <a:srgbClr val="FF0000"/>
              </a:solidFill>
              <a:latin typeface="Calibri"/>
            </a:endParaRPr>
          </a:p>
          <a:p>
            <a:r>
              <a:rPr lang="en-US" dirty="0" smtClean="0">
                <a:solidFill>
                  <a:srgbClr val="FF6600"/>
                </a:solidFill>
                <a:latin typeface="Calibri"/>
              </a:rPr>
              <a:t>Orange: MODIS-Aqua</a:t>
            </a:r>
          </a:p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MERIS: Yellow</a:t>
            </a:r>
          </a:p>
          <a:p>
            <a:r>
              <a:rPr lang="en-US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Grey: SST</a:t>
            </a:r>
            <a:endParaRPr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42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39" y="179021"/>
            <a:ext cx="6105525" cy="830997"/>
          </a:xfrm>
        </p:spPr>
        <p:txBody>
          <a:bodyPr/>
          <a:lstStyle/>
          <a:p>
            <a:r>
              <a:rPr lang="en-GB" sz="2400" dirty="0"/>
              <a:t>Data assimilation of </a:t>
            </a:r>
            <a:r>
              <a:rPr lang="en-GB" sz="2400" dirty="0" smtClean="0"/>
              <a:t>OC-CCI data</a:t>
            </a:r>
            <a:br>
              <a:rPr lang="en-GB" sz="2400" dirty="0" smtClean="0"/>
            </a:br>
            <a:r>
              <a:rPr lang="en-GB" sz="2400" dirty="0" smtClean="0"/>
              <a:t> </a:t>
            </a:r>
            <a:r>
              <a:rPr lang="en-GB" sz="2400" dirty="0"/>
              <a:t>in marine ecosystem </a:t>
            </a:r>
            <a:r>
              <a:rPr lang="en-GB" sz="2400" dirty="0" smtClean="0"/>
              <a:t>models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69602" y="1195754"/>
            <a:ext cx="940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AACAEA">
                    <a:lumMod val="50000"/>
                  </a:srgbClr>
                </a:solidFill>
                <a:latin typeface="Verdana" pitchFamily="34" charset="0"/>
              </a:rPr>
              <a:t>Reanalysis </a:t>
            </a:r>
            <a:r>
              <a:rPr lang="en-GB" sz="2400" b="1" dirty="0">
                <a:solidFill>
                  <a:srgbClr val="AACAEA">
                    <a:lumMod val="50000"/>
                  </a:srgbClr>
                </a:solidFill>
                <a:latin typeface="Verdana" pitchFamily="34" charset="0"/>
              </a:rPr>
              <a:t>of carbon fluxes in the North East Atlantic</a:t>
            </a:r>
            <a:endParaRPr lang="en-US" sz="2400" dirty="0">
              <a:solidFill>
                <a:srgbClr val="AACAEA">
                  <a:lumMod val="50000"/>
                </a:srgbClr>
              </a:solidFill>
              <a:latin typeface="Verdana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5" r="14622"/>
          <a:stretch>
            <a:fillRect/>
          </a:stretch>
        </p:blipFill>
        <p:spPr bwMode="auto">
          <a:xfrm>
            <a:off x="282569" y="2541339"/>
            <a:ext cx="219894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275" r="146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7404" r="13049" b="5452"/>
          <a:stretch>
            <a:fillRect/>
          </a:stretch>
        </p:blipFill>
        <p:spPr bwMode="auto">
          <a:xfrm>
            <a:off x="1489177" y="3477443"/>
            <a:ext cx="196226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28" t="7404" r="13049" b="54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4"/>
          <a:stretch>
            <a:fillRect/>
          </a:stretch>
        </p:blipFill>
        <p:spPr bwMode="auto">
          <a:xfrm>
            <a:off x="2274012" y="4647862"/>
            <a:ext cx="246400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26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88312" y="2725579"/>
            <a:ext cx="246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  <a:latin typeface="Verdana" pitchFamily="34" charset="0"/>
              </a:rPr>
              <a:t>Model </a:t>
            </a:r>
            <a:r>
              <a:rPr lang="en-GB" sz="1600" b="1" u="sng" dirty="0" smtClean="0">
                <a:solidFill>
                  <a:srgbClr val="000000"/>
                </a:solidFill>
                <a:latin typeface="Verdana" pitchFamily="34" charset="0"/>
              </a:rPr>
              <a:t>without</a:t>
            </a:r>
            <a:r>
              <a:rPr lang="en-GB" sz="1600" b="1" dirty="0" smtClean="0">
                <a:solidFill>
                  <a:srgbClr val="000000"/>
                </a:solidFill>
                <a:latin typeface="Verdana" pitchFamily="34" charset="0"/>
              </a:rPr>
              <a:t> data assimilation</a:t>
            </a:r>
            <a:endParaRPr lang="en-GB" sz="16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415" y="5592287"/>
            <a:ext cx="2025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  <a:latin typeface="Verdana" pitchFamily="34" charset="0"/>
              </a:rPr>
              <a:t>Model </a:t>
            </a:r>
            <a:r>
              <a:rPr lang="en-GB" sz="1600" b="1" u="sng" dirty="0" smtClean="0">
                <a:solidFill>
                  <a:srgbClr val="000000"/>
                </a:solidFill>
                <a:latin typeface="Verdana" pitchFamily="34" charset="0"/>
              </a:rPr>
              <a:t>with</a:t>
            </a:r>
            <a:r>
              <a:rPr lang="en-GB" sz="1600" b="1" dirty="0" smtClean="0">
                <a:solidFill>
                  <a:srgbClr val="000000"/>
                </a:solidFill>
                <a:latin typeface="Verdana" pitchFamily="34" charset="0"/>
              </a:rPr>
              <a:t> data assimilation</a:t>
            </a:r>
            <a:endParaRPr lang="en-GB" sz="16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48" y="4295485"/>
            <a:ext cx="1626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00"/>
                </a:solidFill>
                <a:latin typeface="Verdana" pitchFamily="34" charset="0"/>
              </a:rPr>
              <a:t>OC- CCI data (V1)</a:t>
            </a:r>
            <a:endParaRPr lang="en-GB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794" y="1893267"/>
            <a:ext cx="2673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  <a:latin typeface="Verdana" pitchFamily="34" charset="0"/>
              </a:rPr>
              <a:t>Chlorophyll [mg m</a:t>
            </a:r>
            <a:r>
              <a:rPr lang="en-GB" sz="1600" b="1" baseline="30000" dirty="0" smtClean="0">
                <a:solidFill>
                  <a:srgbClr val="000000"/>
                </a:solidFill>
                <a:latin typeface="Verdana" pitchFamily="34" charset="0"/>
              </a:rPr>
              <a:t>-3</a:t>
            </a:r>
            <a:r>
              <a:rPr lang="en-GB" sz="1600" b="1" dirty="0" smtClean="0">
                <a:solidFill>
                  <a:srgbClr val="000000"/>
                </a:solidFill>
                <a:latin typeface="Verdana" pitchFamily="34" charset="0"/>
              </a:rPr>
              <a:t> ]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  <a:latin typeface="Verdana" pitchFamily="34" charset="0"/>
              </a:rPr>
              <a:t>30 Apr. 2004</a:t>
            </a:r>
            <a:endParaRPr lang="en-GB" sz="16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 rot="19481031">
            <a:off x="3197954" y="5448271"/>
            <a:ext cx="872715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544" y="2390031"/>
            <a:ext cx="288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928" y="4694527"/>
            <a:ext cx="288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74658" y="1837161"/>
            <a:ext cx="4969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  <a:latin typeface="Verdana" pitchFamily="34" charset="0"/>
              </a:rPr>
              <a:t>Changes in simulated C fluxes, May 2004</a:t>
            </a:r>
            <a:endParaRPr lang="en-GB" sz="16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5164835" y="4630651"/>
            <a:ext cx="4119825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rgbClr val="000000"/>
                </a:solidFill>
                <a:latin typeface="Verdana" pitchFamily="34" charset="0"/>
              </a:rPr>
              <a:t>Air-sea </a:t>
            </a:r>
            <a:r>
              <a:rPr lang="en-GB" altLang="en-US" sz="1600" b="1" dirty="0" smtClean="0">
                <a:solidFill>
                  <a:srgbClr val="000000"/>
                </a:solidFill>
                <a:latin typeface="Verdana" pitchFamily="34" charset="0"/>
              </a:rPr>
              <a:t>flux [</a:t>
            </a:r>
            <a:r>
              <a:rPr lang="en-GB" altLang="en-US" sz="1600" b="1" dirty="0" err="1">
                <a:solidFill>
                  <a:srgbClr val="000000"/>
                </a:solidFill>
                <a:latin typeface="Verdana" pitchFamily="34" charset="0"/>
              </a:rPr>
              <a:t>mol</a:t>
            </a:r>
            <a:r>
              <a:rPr lang="en-GB" altLang="en-US" sz="1600" b="1" dirty="0">
                <a:solidFill>
                  <a:srgbClr val="000000"/>
                </a:solidFill>
                <a:latin typeface="Verdana" pitchFamily="34" charset="0"/>
              </a:rPr>
              <a:t> C </a:t>
            </a:r>
            <a:r>
              <a:rPr lang="en-GB" altLang="en-US" sz="1600" b="1" dirty="0" smtClean="0">
                <a:solidFill>
                  <a:srgbClr val="000000"/>
                </a:solidFill>
                <a:latin typeface="Verdana" pitchFamily="34" charset="0"/>
              </a:rPr>
              <a:t> m</a:t>
            </a:r>
            <a:r>
              <a:rPr lang="en-GB" altLang="en-US" sz="1600" b="1" baseline="30000" dirty="0" smtClean="0">
                <a:solidFill>
                  <a:srgbClr val="000000"/>
                </a:solidFill>
                <a:latin typeface="Verdana" pitchFamily="34" charset="0"/>
              </a:rPr>
              <a:t>-2</a:t>
            </a:r>
            <a:r>
              <a:rPr lang="en-GB" altLang="en-US" sz="1600" b="1" dirty="0" smtClean="0">
                <a:solidFill>
                  <a:srgbClr val="000000"/>
                </a:solidFill>
                <a:latin typeface="Verdana" pitchFamily="34" charset="0"/>
              </a:rPr>
              <a:t> month</a:t>
            </a:r>
            <a:r>
              <a:rPr lang="en-GB" altLang="en-US" sz="1600" b="1" baseline="30000" dirty="0" smtClean="0">
                <a:solidFill>
                  <a:srgbClr val="000000"/>
                </a:solidFill>
                <a:latin typeface="Verdana" pitchFamily="34" charset="0"/>
              </a:rPr>
              <a:t>-1</a:t>
            </a:r>
            <a:r>
              <a:rPr lang="en-GB" altLang="en-US" sz="1600" b="1" dirty="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787776" y="2267501"/>
            <a:ext cx="345668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 smtClean="0">
                <a:solidFill>
                  <a:srgbClr val="000000"/>
                </a:solidFill>
                <a:latin typeface="Verdana" pitchFamily="34" charset="0"/>
              </a:rPr>
              <a:t>Net PP [</a:t>
            </a:r>
            <a:r>
              <a:rPr lang="en-GB" altLang="en-US" sz="1600" b="1" dirty="0" err="1">
                <a:solidFill>
                  <a:srgbClr val="000000"/>
                </a:solidFill>
                <a:latin typeface="Verdana" pitchFamily="34" charset="0"/>
              </a:rPr>
              <a:t>mol</a:t>
            </a:r>
            <a:r>
              <a:rPr lang="en-GB" altLang="en-US" sz="1600" b="1" dirty="0">
                <a:solidFill>
                  <a:srgbClr val="000000"/>
                </a:solidFill>
                <a:latin typeface="Verdana" pitchFamily="34" charset="0"/>
              </a:rPr>
              <a:t> C </a:t>
            </a:r>
            <a:r>
              <a:rPr lang="en-GB" altLang="en-US" sz="1600" b="1" dirty="0" smtClean="0">
                <a:solidFill>
                  <a:srgbClr val="000000"/>
                </a:solidFill>
                <a:latin typeface="Verdana" pitchFamily="34" charset="0"/>
              </a:rPr>
              <a:t> m</a:t>
            </a:r>
            <a:r>
              <a:rPr lang="en-GB" altLang="en-US" sz="1600" b="1" baseline="30000" dirty="0" smtClean="0">
                <a:solidFill>
                  <a:srgbClr val="000000"/>
                </a:solidFill>
                <a:latin typeface="Verdana" pitchFamily="34" charset="0"/>
              </a:rPr>
              <a:t>-2</a:t>
            </a:r>
            <a:r>
              <a:rPr lang="en-GB" altLang="en-US" sz="1600" b="1" dirty="0" smtClean="0">
                <a:solidFill>
                  <a:srgbClr val="000000"/>
                </a:solidFill>
                <a:latin typeface="Verdana" pitchFamily="34" charset="0"/>
              </a:rPr>
              <a:t> month</a:t>
            </a:r>
            <a:r>
              <a:rPr lang="en-GB" altLang="en-US" sz="1600" b="1" baseline="30000" dirty="0" smtClean="0">
                <a:solidFill>
                  <a:srgbClr val="000000"/>
                </a:solidFill>
                <a:latin typeface="Verdana" pitchFamily="34" charset="0"/>
              </a:rPr>
              <a:t>-1</a:t>
            </a:r>
            <a:r>
              <a:rPr lang="en-GB" altLang="en-US" sz="1600" b="1" dirty="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261664" y="3689550"/>
            <a:ext cx="1386258" cy="62257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409" y="6466749"/>
            <a:ext cx="3215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9999"/>
                </a:solidFill>
                <a:latin typeface="Verdana" pitchFamily="34" charset="0"/>
              </a:rPr>
              <a:t>a</a:t>
            </a:r>
            <a:r>
              <a:rPr lang="en-US" sz="1400" b="1" dirty="0" smtClean="0">
                <a:solidFill>
                  <a:srgbClr val="009999"/>
                </a:solidFill>
                <a:latin typeface="Verdana" pitchFamily="34" charset="0"/>
              </a:rPr>
              <a:t>fter </a:t>
            </a:r>
            <a:r>
              <a:rPr lang="en-US" sz="1400" b="1" dirty="0" err="1" smtClean="0">
                <a:solidFill>
                  <a:srgbClr val="009999"/>
                </a:solidFill>
                <a:latin typeface="Verdana" pitchFamily="34" charset="0"/>
              </a:rPr>
              <a:t>Ciavatta</a:t>
            </a:r>
            <a:r>
              <a:rPr lang="en-US" sz="1400" b="1" dirty="0" smtClean="0">
                <a:solidFill>
                  <a:srgbClr val="009999"/>
                </a:solidFill>
                <a:latin typeface="Verdana" pitchFamily="34" charset="0"/>
              </a:rPr>
              <a:t> et al. </a:t>
            </a:r>
            <a:r>
              <a:rPr lang="en-US" sz="1400" b="1" i="1" dirty="0" smtClean="0">
                <a:solidFill>
                  <a:srgbClr val="009999"/>
                </a:solidFill>
                <a:latin typeface="Verdana" pitchFamily="34" charset="0"/>
              </a:rPr>
              <a:t>JGR</a:t>
            </a:r>
            <a:r>
              <a:rPr lang="en-US" sz="1400" b="1" dirty="0" smtClean="0">
                <a:solidFill>
                  <a:srgbClr val="009999"/>
                </a:solidFill>
                <a:latin typeface="Verdana" pitchFamily="34" charset="0"/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72874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1" y="332909"/>
            <a:ext cx="6779636" cy="523220"/>
          </a:xfrm>
        </p:spPr>
        <p:txBody>
          <a:bodyPr/>
          <a:lstStyle/>
          <a:p>
            <a:r>
              <a:rPr lang="en-US" sz="2800" dirty="0" smtClean="0"/>
              <a:t>Models / Satellite Comparisons</a:t>
            </a:r>
            <a:endParaRPr lang="en-US" sz="2800" dirty="0"/>
          </a:p>
        </p:txBody>
      </p:sp>
      <p:pic>
        <p:nvPicPr>
          <p:cNvPr id="11266" name="Picture 2" descr="E:\Data\melinfr\Documents\CCI\IOCCG\phenolog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9"/>
          <a:stretch/>
        </p:blipFill>
        <p:spPr bwMode="auto">
          <a:xfrm>
            <a:off x="753626" y="1222181"/>
            <a:ext cx="8189407" cy="553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409" y="6466749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9999"/>
                </a:solidFill>
                <a:latin typeface="Verdana" pitchFamily="34" charset="0"/>
              </a:rPr>
              <a:t>Saux-Picart</a:t>
            </a:r>
            <a:r>
              <a:rPr lang="en-US" sz="1400" b="1" dirty="0" smtClean="0">
                <a:solidFill>
                  <a:srgbClr val="009999"/>
                </a:solidFill>
                <a:latin typeface="Verdana" pitchFamily="34" charset="0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12788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326" y="6222522"/>
            <a:ext cx="8910083" cy="571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344314" y="-26987"/>
            <a:ext cx="8142287" cy="124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 anchor="ctr"/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 conclusion</a:t>
            </a:r>
            <a:endParaRPr lang="en-US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77787" y="1336676"/>
            <a:ext cx="8938621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/>
          <a:p>
            <a:pPr marL="529200" indent="-457200" defTabSz="91440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98DB"/>
              </a:buClr>
              <a:buFont typeface="Courier New" pitchFamily="49" charset="0"/>
              <a:buChar char="o"/>
            </a:pPr>
            <a:endParaRPr lang="en-GB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 defTabSz="91440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98DB"/>
              </a:buClr>
              <a:buFont typeface="Courier New" pitchFamily="49" charset="0"/>
              <a:buChar char="o"/>
            </a:pPr>
            <a:endParaRPr lang="en-GB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188" y="1094504"/>
            <a:ext cx="8934149" cy="5700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600"/>
              </a:spcAft>
              <a:buClr>
                <a:srgbClr val="0098DB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Looking back:</a:t>
            </a:r>
          </a:p>
          <a:p>
            <a:pPr marL="285750" indent="-285750" defTabSz="914400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600"/>
              </a:spcAft>
              <a:buClr>
                <a:srgbClr val="0098DB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Study of the merged time-series products has revealed the importance of MERIS data. </a:t>
            </a:r>
          </a:p>
          <a:p>
            <a:pPr marL="285750" indent="-285750" defTabSz="914400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600"/>
              </a:spcAft>
              <a:buClr>
                <a:srgbClr val="0098DB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The data reveal high level of consistency with previous products, but bring added values (enhanced coverage, error-</a:t>
            </a:r>
            <a:r>
              <a:rPr lang="en-US" sz="1400" kern="0" dirty="0" err="1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characterised</a:t>
            </a: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 fields, time series corrected for inter-sensor bias).</a:t>
            </a:r>
          </a:p>
          <a:p>
            <a:pPr marL="285750" indent="-285750" defTabSz="914400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600"/>
              </a:spcAft>
              <a:buClr>
                <a:srgbClr val="0098DB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A key to success was an open, inclusive approach, and many contributions from non-team members are gratefully acknowledged.</a:t>
            </a:r>
          </a:p>
          <a:p>
            <a:pPr marL="285750" indent="-285750" defTabSz="914400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600"/>
              </a:spcAft>
              <a:buClr>
                <a:srgbClr val="0098DB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Development of objective, quantitative methodologies for the various steps (e.g. algorithm selection) was at least as important as the products themselves.</a:t>
            </a:r>
          </a:p>
          <a:p>
            <a:pPr marL="285750" indent="-285750" defTabSz="914400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600"/>
              </a:spcAft>
              <a:buClr>
                <a:srgbClr val="0098DB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Investment in developing a system capable of rapid and complete processing was important.</a:t>
            </a:r>
          </a:p>
          <a:p>
            <a:pPr marL="285750" indent="-285750" defTabSz="914400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600"/>
              </a:spcAft>
              <a:buClr>
                <a:srgbClr val="0098DB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A very productive period (12 presentations at LPS; some 15 papers published/submitted).</a:t>
            </a:r>
          </a:p>
          <a:p>
            <a:pPr defTabSz="914400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600"/>
              </a:spcAft>
              <a:buClr>
                <a:srgbClr val="0098DB"/>
              </a:buClr>
            </a:pPr>
            <a:endParaRPr lang="en-US" sz="1400" kern="0" dirty="0">
              <a:solidFill>
                <a:srgbClr val="4D4F53"/>
              </a:solidFill>
              <a:latin typeface="Verdana"/>
              <a:ea typeface="MS PGothic" pitchFamily="34" charset="-128"/>
            </a:endParaRPr>
          </a:p>
          <a:p>
            <a:pPr marL="285750" indent="-285750" defTabSz="914400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600"/>
              </a:spcAft>
              <a:buClr>
                <a:srgbClr val="0098DB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Looking forward: </a:t>
            </a:r>
          </a:p>
          <a:p>
            <a:pPr marL="285750" indent="-285750" defTabSz="914400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600"/>
              </a:spcAft>
              <a:buClr>
                <a:srgbClr val="0098DB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The products </a:t>
            </a: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continue to be evaluated </a:t>
            </a: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internally</a:t>
            </a: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.</a:t>
            </a:r>
            <a:endParaRPr lang="en-US" sz="1400" kern="0" dirty="0" smtClean="0">
              <a:solidFill>
                <a:srgbClr val="4D4F53"/>
              </a:solidFill>
              <a:latin typeface="Verdana"/>
              <a:ea typeface="MS PGothic" pitchFamily="34" charset="-128"/>
            </a:endParaRPr>
          </a:p>
          <a:p>
            <a:pPr marL="285750" indent="-285750" defTabSz="914400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600"/>
              </a:spcAft>
              <a:buClr>
                <a:srgbClr val="0098DB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The loss of MERIS and the delays with Sentinel-3 is felt acutely.</a:t>
            </a:r>
          </a:p>
          <a:p>
            <a:pPr marL="285750" indent="-285750" defTabSz="914400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600"/>
              </a:spcAft>
              <a:buClr>
                <a:srgbClr val="0098DB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Strength of CCI is that it brings together multiple ECVs and </a:t>
            </a:r>
            <a:r>
              <a:rPr lang="en-US" sz="1400" kern="0" dirty="0" err="1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modellers</a:t>
            </a: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 under a single umbrella: golden opportunity to explore the Earth System perspective.</a:t>
            </a:r>
          </a:p>
          <a:p>
            <a:pPr marL="285750" indent="-285750" defTabSz="914400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600"/>
              </a:spcAft>
              <a:buClr>
                <a:srgbClr val="0098DB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Cyclical approach to progress is very important: </a:t>
            </a:r>
            <a:r>
              <a:rPr lang="en-US" sz="1400" kern="0" dirty="0" smtClean="0">
                <a:solidFill>
                  <a:srgbClr val="4D4F53"/>
                </a:solidFill>
                <a:latin typeface="Verdana"/>
                <a:ea typeface="MS PGothic" pitchFamily="34" charset="-128"/>
              </a:rPr>
              <a:t>an integral part of Phase 2</a:t>
            </a:r>
            <a:endParaRPr lang="en-US" sz="1400" kern="0" dirty="0" smtClean="0">
              <a:solidFill>
                <a:srgbClr val="4D4F53"/>
              </a:solidFill>
              <a:latin typeface="Verdana"/>
              <a:ea typeface="MS PGothic" pitchFamily="34" charset="-128"/>
            </a:endParaRPr>
          </a:p>
          <a:p>
            <a:pPr marL="285750" indent="-285750" defTabSz="914400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600"/>
              </a:spcAft>
              <a:buClr>
                <a:srgbClr val="0098DB"/>
              </a:buClr>
              <a:buFont typeface="Arial" pitchFamily="34" charset="0"/>
              <a:buChar char="•"/>
            </a:pPr>
            <a:endParaRPr lang="en-US" sz="1400" kern="0" dirty="0">
              <a:solidFill>
                <a:srgbClr val="4D4F53"/>
              </a:solidFill>
              <a:latin typeface="Verdana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122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95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ESA_logo_bl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205277"/>
            <a:ext cx="1188271" cy="4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71588" y="173038"/>
            <a:ext cx="6348921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Planned</a:t>
            </a:r>
            <a:r>
              <a:rPr lang="it-IT" sz="2800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Phase</a:t>
            </a:r>
            <a:r>
              <a:rPr lang="it-IT" sz="2800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 2 </a:t>
            </a:r>
            <a:r>
              <a:rPr lang="it-IT" sz="28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Activities</a:t>
            </a:r>
            <a:endParaRPr lang="it-IT" sz="2800" b="1" dirty="0">
              <a:solidFill>
                <a:schemeClr val="bg1"/>
              </a:solidFill>
              <a:latin typeface="Verdana"/>
              <a:ea typeface="MS PGothic" charset="0"/>
              <a:cs typeface="Verdana"/>
            </a:endParaRPr>
          </a:p>
        </p:txBody>
      </p:sp>
      <p:pic>
        <p:nvPicPr>
          <p:cNvPr id="7" name="Picture 6" descr="OColour cop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51" y="0"/>
            <a:ext cx="1192741" cy="1195200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396585" y="1745786"/>
            <a:ext cx="8516506" cy="431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900"/>
              </a:spcAft>
              <a:buFont typeface="Arial"/>
              <a:buChar char="•"/>
            </a:pP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Extension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of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OC-CCI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products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to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Case-2 (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optically-complex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coastal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)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waters</a:t>
            </a:r>
            <a:endParaRPr lang="de-DE" dirty="0" smtClean="0">
              <a:solidFill>
                <a:srgbClr val="1F497D"/>
              </a:solidFill>
              <a:latin typeface="Verdana"/>
              <a:cs typeface="Verdana"/>
            </a:endParaRPr>
          </a:p>
          <a:p>
            <a:pPr marL="285750" indent="-285750" algn="l">
              <a:spcBef>
                <a:spcPts val="0"/>
              </a:spcBef>
              <a:spcAft>
                <a:spcPts val="900"/>
              </a:spcAft>
              <a:buFont typeface="Arial"/>
              <a:buChar char="•"/>
            </a:pP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Improved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auxiliary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data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incorporation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in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processing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chain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(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atmospheric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correction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)</a:t>
            </a:r>
            <a:endParaRPr lang="de-DE" dirty="0" smtClean="0">
              <a:solidFill>
                <a:srgbClr val="1F497D"/>
              </a:solidFill>
              <a:latin typeface="Verdana"/>
              <a:cs typeface="Verdana"/>
            </a:endParaRPr>
          </a:p>
          <a:p>
            <a:pPr marL="285750" indent="-285750" algn="l">
              <a:spcBef>
                <a:spcPts val="0"/>
              </a:spcBef>
              <a:spcAft>
                <a:spcPts val="900"/>
              </a:spcAft>
              <a:buFont typeface="Arial"/>
              <a:buChar char="•"/>
            </a:pP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Harmonise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atmospheric-correction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algorithms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across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all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sensors</a:t>
            </a:r>
            <a:endParaRPr lang="de-DE" dirty="0" smtClean="0">
              <a:solidFill>
                <a:srgbClr val="1F497D"/>
              </a:solidFill>
              <a:latin typeface="Verdana"/>
              <a:cs typeface="Verdana"/>
            </a:endParaRPr>
          </a:p>
          <a:p>
            <a:pPr marL="285750" indent="-285750" algn="l">
              <a:spcBef>
                <a:spcPts val="0"/>
              </a:spcBef>
              <a:spcAft>
                <a:spcPts val="900"/>
              </a:spcAft>
              <a:buFont typeface="Arial"/>
              <a:buChar char="•"/>
            </a:pP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Extend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time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frame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through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use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of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Sentinel-3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and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other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sensors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,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notably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VIIRS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and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possibly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OCM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-2</a:t>
            </a:r>
          </a:p>
          <a:p>
            <a:pPr marL="285750" indent="-285750" algn="l">
              <a:spcBef>
                <a:spcPts val="0"/>
              </a:spcBef>
              <a:spcAft>
                <a:spcPts val="900"/>
              </a:spcAft>
              <a:buFont typeface="Arial"/>
              <a:buChar char="•"/>
            </a:pP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Invoke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iterative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loop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in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algorithm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selection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chain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,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to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ensure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CCI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products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keep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abreast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of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new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developments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in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field</a:t>
            </a:r>
            <a:endParaRPr lang="de-DE" dirty="0" smtClean="0">
              <a:solidFill>
                <a:srgbClr val="1F497D"/>
              </a:solidFill>
              <a:latin typeface="Verdana"/>
              <a:cs typeface="Verdana"/>
            </a:endParaRPr>
          </a:p>
          <a:p>
            <a:pPr marL="285750" indent="-285750" algn="l">
              <a:spcBef>
                <a:spcPts val="0"/>
              </a:spcBef>
              <a:spcAft>
                <a:spcPts val="900"/>
              </a:spcAft>
              <a:buFont typeface="Arial"/>
              <a:buChar char="•"/>
            </a:pP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Improve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error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characterisation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in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each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of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the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major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optical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classes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through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incorporation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of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additional in situ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data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,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especially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in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poorly-represented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classes</a:t>
            </a:r>
            <a:endParaRPr lang="de-DE" dirty="0" smtClean="0">
              <a:solidFill>
                <a:srgbClr val="1F497D"/>
              </a:solidFill>
              <a:latin typeface="Verdana"/>
              <a:cs typeface="Verdana"/>
            </a:endParaRPr>
          </a:p>
          <a:p>
            <a:pPr marL="285750" indent="-285750" algn="l">
              <a:spcBef>
                <a:spcPts val="0"/>
              </a:spcBef>
              <a:spcAft>
                <a:spcPts val="900"/>
              </a:spcAft>
              <a:buFont typeface="Arial"/>
              <a:buChar char="•"/>
            </a:pP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Develop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and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exploit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synergy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with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other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CCI ECVs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to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address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climate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issues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 (</a:t>
            </a:r>
            <a:r>
              <a:rPr lang="de-DE" dirty="0" err="1" smtClean="0">
                <a:solidFill>
                  <a:srgbClr val="1F497D"/>
                </a:solidFill>
                <a:latin typeface="Verdana"/>
                <a:cs typeface="Verdana"/>
              </a:rPr>
              <a:t>options</a:t>
            </a:r>
            <a:r>
              <a:rPr lang="de-DE" dirty="0" smtClean="0">
                <a:solidFill>
                  <a:srgbClr val="1F497D"/>
                </a:solidFill>
                <a:latin typeface="Verdana"/>
                <a:cs typeface="Verdana"/>
              </a:rPr>
              <a:t>)</a:t>
            </a:r>
            <a:endParaRPr lang="de-DE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2824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95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ESA_logo_bl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205277"/>
            <a:ext cx="1188271" cy="4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71588" y="173038"/>
            <a:ext cx="6348921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000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OC_CCI data </a:t>
            </a:r>
            <a:r>
              <a:rPr lang="it-IT" sz="30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inputs</a:t>
            </a:r>
            <a:r>
              <a:rPr lang="it-IT" sz="3000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 and time </a:t>
            </a:r>
            <a:r>
              <a:rPr lang="it-IT" sz="30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periods</a:t>
            </a:r>
            <a:endParaRPr lang="it-IT" sz="3000" b="1" dirty="0">
              <a:solidFill>
                <a:schemeClr val="bg1"/>
              </a:solidFill>
              <a:latin typeface="Verdana"/>
              <a:ea typeface="MS PGothic" charset="0"/>
              <a:cs typeface="Verdana"/>
            </a:endParaRPr>
          </a:p>
        </p:txBody>
      </p:sp>
      <p:pic>
        <p:nvPicPr>
          <p:cNvPr id="7" name="Picture 6" descr="OColour copy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51" y="0"/>
            <a:ext cx="1192741" cy="1195200"/>
          </a:xfrm>
          <a:prstGeom prst="rect">
            <a:avLst/>
          </a:prstGeom>
        </p:spPr>
      </p:pic>
      <p:graphicFrame>
        <p:nvGraphicFramePr>
          <p:cNvPr id="16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2208238"/>
              </p:ext>
            </p:extLst>
          </p:nvPr>
        </p:nvGraphicFramePr>
        <p:xfrm>
          <a:off x="698500" y="1201738"/>
          <a:ext cx="3638550" cy="254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Worksheet" r:id="rId5" imgW="9499320" imgH="4232880" progId="Excel.Sheet.8">
                  <p:embed/>
                </p:oleObj>
              </mc:Choice>
              <mc:Fallback>
                <p:oleObj name="Worksheet" r:id="rId5" imgW="9499320" imgH="423288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" y="1201738"/>
                        <a:ext cx="3638550" cy="2546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3452467" y="1743668"/>
            <a:ext cx="1030363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1F497D"/>
                </a:solidFill>
                <a:latin typeface="Verdana"/>
                <a:cs typeface="Verdana"/>
              </a:rPr>
              <a:t>Projected</a:t>
            </a: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1131713" y="3029225"/>
            <a:ext cx="2272177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1F497D"/>
                </a:solidFill>
                <a:latin typeface="Verdana"/>
                <a:cs typeface="Verdana"/>
              </a:rPr>
              <a:t>Sensors and Periods</a:t>
            </a:r>
          </a:p>
        </p:txBody>
      </p:sp>
      <p:pic>
        <p:nvPicPr>
          <p:cNvPr id="19" name="Picture 7" descr="S19972442003273.L3m_CU_CHLO.moll70W.smal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8613" y="1668463"/>
            <a:ext cx="35814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5386388" y="1270000"/>
            <a:ext cx="1962697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1F497D"/>
                </a:solidFill>
                <a:latin typeface="Verdana"/>
                <a:cs typeface="Verdana"/>
              </a:rPr>
              <a:t>Coverage: Global</a:t>
            </a: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737567" y="3978523"/>
            <a:ext cx="2520642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1F497D"/>
                </a:solidFill>
                <a:latin typeface="Verdana"/>
                <a:cs typeface="Verdana"/>
              </a:rPr>
              <a:t>In-situ Reference Data</a:t>
            </a:r>
            <a:endParaRPr lang="en-US" sz="16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2778" y="4418525"/>
            <a:ext cx="83210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t">
              <a:buFont typeface="Arial"/>
              <a:buChar char="•"/>
            </a:pP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MERMAID (MERIS Match up in-situ </a:t>
            </a:r>
            <a:r>
              <a:rPr lang="en-GB" sz="1400" dirty="0" smtClean="0">
                <a:solidFill>
                  <a:srgbClr val="1F497D"/>
                </a:solidFill>
                <a:latin typeface="Verdana"/>
                <a:cs typeface="Verdana"/>
              </a:rPr>
              <a:t>Data: 2007 </a:t>
            </a: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- Present</a:t>
            </a:r>
          </a:p>
          <a:p>
            <a:pPr marL="285750" indent="-285750" fontAlgn="t">
              <a:buFont typeface="Arial"/>
              <a:buChar char="•"/>
            </a:pP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MOBY (Marine Optical Buoy program</a:t>
            </a:r>
            <a:r>
              <a:rPr lang="en-GB" sz="1400" dirty="0" smtClean="0">
                <a:solidFill>
                  <a:srgbClr val="1F497D"/>
                </a:solidFill>
                <a:latin typeface="Verdana"/>
                <a:cs typeface="Verdana"/>
              </a:rPr>
              <a:t>):1996 </a:t>
            </a: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- Present</a:t>
            </a:r>
          </a:p>
          <a:p>
            <a:pPr marL="285750" indent="-285750" fontAlgn="t">
              <a:buFont typeface="Arial"/>
              <a:buChar char="•"/>
            </a:pP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NOMAD (NASA bio-Optical Marine Algorithm Data</a:t>
            </a:r>
            <a:r>
              <a:rPr lang="en-GB" sz="1400" dirty="0" smtClean="0">
                <a:solidFill>
                  <a:srgbClr val="1F497D"/>
                </a:solidFill>
                <a:latin typeface="Verdana"/>
                <a:cs typeface="Verdana"/>
              </a:rPr>
              <a:t>): 1997 </a:t>
            </a: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– 2007</a:t>
            </a:r>
          </a:p>
          <a:p>
            <a:pPr marL="285750" indent="-285750" fontAlgn="t">
              <a:buFont typeface="Arial"/>
              <a:buChar char="•"/>
            </a:pPr>
            <a:r>
              <a:rPr lang="en-GB" sz="1400" dirty="0" err="1">
                <a:solidFill>
                  <a:srgbClr val="1F497D"/>
                </a:solidFill>
                <a:latin typeface="Verdana"/>
                <a:cs typeface="Verdana"/>
              </a:rPr>
              <a:t>SeaBASS</a:t>
            </a: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 (</a:t>
            </a:r>
            <a:r>
              <a:rPr lang="en-GB" sz="1400" dirty="0" err="1">
                <a:solidFill>
                  <a:srgbClr val="1F497D"/>
                </a:solidFill>
                <a:latin typeface="Verdana"/>
                <a:cs typeface="Verdana"/>
              </a:rPr>
              <a:t>SeaWiFS</a:t>
            </a: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 Bio-optical Archive and Storage System</a:t>
            </a:r>
            <a:r>
              <a:rPr lang="en-GB" sz="1400" dirty="0" smtClean="0">
                <a:solidFill>
                  <a:srgbClr val="1F497D"/>
                </a:solidFill>
                <a:latin typeface="Verdana"/>
                <a:cs typeface="Verdana"/>
              </a:rPr>
              <a:t>):1997 </a:t>
            </a: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– 2012</a:t>
            </a:r>
          </a:p>
          <a:p>
            <a:pPr marL="285750" indent="-285750" fontAlgn="t">
              <a:buFont typeface="Arial"/>
              <a:buChar char="•"/>
            </a:pP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AMT (Atlantic </a:t>
            </a:r>
            <a:r>
              <a:rPr lang="en-GB" sz="1400" dirty="0" err="1" smtClean="0">
                <a:solidFill>
                  <a:srgbClr val="1F497D"/>
                </a:solidFill>
                <a:latin typeface="Verdana"/>
                <a:cs typeface="Verdana"/>
              </a:rPr>
              <a:t>Meridional</a:t>
            </a:r>
            <a:r>
              <a:rPr lang="en-GB" sz="1400" dirty="0" smtClean="0">
                <a:solidFill>
                  <a:srgbClr val="1F497D"/>
                </a:solidFill>
                <a:latin typeface="Verdana"/>
                <a:cs typeface="Verdana"/>
              </a:rPr>
              <a:t> </a:t>
            </a: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Transect</a:t>
            </a:r>
            <a:r>
              <a:rPr lang="en-GB" sz="1400" dirty="0" smtClean="0">
                <a:solidFill>
                  <a:srgbClr val="1F497D"/>
                </a:solidFill>
                <a:latin typeface="Verdana"/>
                <a:cs typeface="Verdana"/>
              </a:rPr>
              <a:t>):1995 </a:t>
            </a: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– Present</a:t>
            </a:r>
          </a:p>
          <a:p>
            <a:pPr marL="285750" indent="-285750" fontAlgn="t">
              <a:buFont typeface="Arial"/>
              <a:buChar char="•"/>
            </a:pP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AERONET-</a:t>
            </a:r>
            <a:r>
              <a:rPr lang="en-GB" sz="1400" dirty="0" smtClean="0">
                <a:solidFill>
                  <a:srgbClr val="1F497D"/>
                </a:solidFill>
                <a:latin typeface="Verdana"/>
                <a:cs typeface="Verdana"/>
              </a:rPr>
              <a:t>OC: 2001 </a:t>
            </a: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– Present</a:t>
            </a:r>
          </a:p>
          <a:p>
            <a:pPr marL="285750" indent="-285750" fontAlgn="t">
              <a:buFont typeface="Arial"/>
              <a:buChar char="•"/>
            </a:pP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Bedford Institute of Oceanography Bio-optical </a:t>
            </a:r>
            <a:r>
              <a:rPr lang="en-GB" sz="1400" dirty="0" smtClean="0">
                <a:solidFill>
                  <a:srgbClr val="1F497D"/>
                </a:solidFill>
                <a:latin typeface="Verdana"/>
                <a:cs typeface="Verdana"/>
              </a:rPr>
              <a:t>Database:1997 </a:t>
            </a: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– Present</a:t>
            </a:r>
          </a:p>
          <a:p>
            <a:pPr marL="285750" indent="-285750" fontAlgn="t">
              <a:buFont typeface="Arial"/>
              <a:buChar char="•"/>
            </a:pPr>
            <a:r>
              <a:rPr lang="en-GB" sz="1400" dirty="0" err="1">
                <a:solidFill>
                  <a:srgbClr val="1F497D"/>
                </a:solidFill>
                <a:latin typeface="Verdana"/>
                <a:cs typeface="Verdana"/>
              </a:rPr>
              <a:t>Boussole</a:t>
            </a: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 (Buoy for the Acquisition of Long Term Optical Time Series</a:t>
            </a:r>
            <a:r>
              <a:rPr lang="en-GB" sz="1400" dirty="0" smtClean="0">
                <a:solidFill>
                  <a:srgbClr val="1F497D"/>
                </a:solidFill>
                <a:latin typeface="Verdana"/>
                <a:cs typeface="Verdana"/>
              </a:rPr>
              <a:t>): 2005 </a:t>
            </a: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- Present</a:t>
            </a:r>
          </a:p>
          <a:p>
            <a:pPr marL="285750" indent="-285750" fontAlgn="t">
              <a:buFont typeface="Arial"/>
              <a:buChar char="•"/>
            </a:pP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ECMWF (European Centre for Medium-Range Weather Forecasts</a:t>
            </a:r>
            <a:r>
              <a:rPr lang="en-GB" sz="1400" dirty="0" smtClean="0">
                <a:solidFill>
                  <a:srgbClr val="1F497D"/>
                </a:solidFill>
                <a:latin typeface="Verdana"/>
                <a:cs typeface="Verdana"/>
              </a:rPr>
              <a:t>):1979 </a:t>
            </a:r>
            <a:r>
              <a:rPr lang="en-GB" sz="1400" dirty="0">
                <a:solidFill>
                  <a:srgbClr val="1F497D"/>
                </a:solidFill>
                <a:latin typeface="Verdana"/>
                <a:cs typeface="Verdana"/>
              </a:rPr>
              <a:t>- </a:t>
            </a:r>
            <a:r>
              <a:rPr lang="en-GB" sz="1400" dirty="0" smtClean="0">
                <a:solidFill>
                  <a:srgbClr val="1F497D"/>
                </a:solidFill>
                <a:latin typeface="Verdana"/>
                <a:cs typeface="Verdana"/>
              </a:rPr>
              <a:t>Present</a:t>
            </a:r>
            <a:endParaRPr lang="en-GB" sz="14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7396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95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ESA_logo_bl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205277"/>
            <a:ext cx="1188271" cy="4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71588" y="173038"/>
            <a:ext cx="6348921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000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Ocean </a:t>
            </a:r>
            <a:r>
              <a:rPr lang="it-IT" sz="30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Colour</a:t>
            </a:r>
            <a:r>
              <a:rPr lang="it-IT" sz="3000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 CCI </a:t>
            </a:r>
            <a:r>
              <a:rPr lang="it-IT" sz="30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Products</a:t>
            </a:r>
            <a:endParaRPr lang="it-IT" sz="3000" b="1" dirty="0">
              <a:solidFill>
                <a:schemeClr val="bg1"/>
              </a:solidFill>
              <a:latin typeface="Verdana"/>
              <a:ea typeface="MS PGothic" charset="0"/>
              <a:cs typeface="Verdana"/>
            </a:endParaRPr>
          </a:p>
        </p:txBody>
      </p:sp>
      <p:pic>
        <p:nvPicPr>
          <p:cNvPr id="7" name="Picture 6" descr="OColour cop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51" y="0"/>
            <a:ext cx="1192741" cy="1195200"/>
          </a:xfrm>
          <a:prstGeom prst="rect">
            <a:avLst/>
          </a:prstGeom>
        </p:spPr>
      </p:pic>
      <p:pic>
        <p:nvPicPr>
          <p:cNvPr id="8" name="Picture 7" descr="Product_Chl_6th-Januar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" y="1658827"/>
            <a:ext cx="2853765" cy="1426891"/>
          </a:xfrm>
          <a:prstGeom prst="rect">
            <a:avLst/>
          </a:prstGeom>
        </p:spPr>
      </p:pic>
      <p:pic>
        <p:nvPicPr>
          <p:cNvPr id="9" name="Picture 8" descr="Product_Chl_1-8th-Januar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30" y="2600127"/>
            <a:ext cx="3062923" cy="1531462"/>
          </a:xfrm>
          <a:prstGeom prst="rect">
            <a:avLst/>
          </a:prstGeom>
        </p:spPr>
      </p:pic>
      <p:pic>
        <p:nvPicPr>
          <p:cNvPr id="10" name="Picture 9" descr="Product_Chl_January_200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855" y="3678019"/>
            <a:ext cx="3316947" cy="1658474"/>
          </a:xfrm>
          <a:prstGeom prst="rect">
            <a:avLst/>
          </a:prstGeom>
        </p:spPr>
      </p:pic>
      <p:pic>
        <p:nvPicPr>
          <p:cNvPr id="11" name="Picture 10" descr="Product_Chl_Annual_200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987" y="4751618"/>
            <a:ext cx="3660588" cy="1830294"/>
          </a:xfrm>
          <a:prstGeom prst="rect">
            <a:avLst/>
          </a:prstGeom>
        </p:spPr>
      </p:pic>
      <p:pic>
        <p:nvPicPr>
          <p:cNvPr id="12" name="Picture 11" descr="Product_Chl_RMSE_Annual_200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426" y="3959751"/>
            <a:ext cx="2435413" cy="1217707"/>
          </a:xfrm>
          <a:prstGeom prst="rect">
            <a:avLst/>
          </a:prstGeom>
        </p:spPr>
      </p:pic>
      <p:pic>
        <p:nvPicPr>
          <p:cNvPr id="13" name="Picture 12" descr="Product_Chl_BIAS_Annual_200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751" y="5297025"/>
            <a:ext cx="2408476" cy="12042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68233" y="1345204"/>
            <a:ext cx="635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Daily</a:t>
            </a:r>
            <a:endParaRPr lang="en-US" sz="14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2136" y="2264897"/>
            <a:ext cx="82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Weekly</a:t>
            </a:r>
            <a:endParaRPr lang="en-US" sz="14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71638" y="3337872"/>
            <a:ext cx="898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Monthly</a:t>
            </a:r>
            <a:endParaRPr lang="en-US" sz="14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04305" y="4443692"/>
            <a:ext cx="81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Annual</a:t>
            </a:r>
            <a:endParaRPr lang="en-US" sz="14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7694" y="5089665"/>
            <a:ext cx="21541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Error-</a:t>
            </a:r>
            <a:r>
              <a:rPr lang="en-US" sz="1400" dirty="0" err="1" smtClean="0">
                <a:solidFill>
                  <a:srgbClr val="1F497D"/>
                </a:solidFill>
                <a:latin typeface="Verdana"/>
                <a:cs typeface="Verdana"/>
              </a:rPr>
              <a:t>characterisation</a:t>
            </a:r>
            <a:endParaRPr lang="en-US" sz="14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71636" y="2472923"/>
            <a:ext cx="1970576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Improved spatial coverage, even at weekly scale</a:t>
            </a:r>
            <a:endParaRPr lang="en-US" sz="14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>
            <a:off x="3963636" y="2842255"/>
            <a:ext cx="208000" cy="24380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27090" y="2094312"/>
            <a:ext cx="2436091" cy="138499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Error specification (RMSE and bias) based on comparison with match-up in situ data &amp; extrapolation to global ocean</a:t>
            </a:r>
            <a:endParaRPr lang="en-US" sz="14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cxnSp>
        <p:nvCxnSpPr>
          <p:cNvPr id="22" name="Straight Arrow Connector 21"/>
          <p:cNvCxnSpPr>
            <a:stCxn id="21" idx="2"/>
            <a:endCxn id="12" idx="0"/>
          </p:cNvCxnSpPr>
          <p:nvPr/>
        </p:nvCxnSpPr>
        <p:spPr>
          <a:xfrm>
            <a:off x="7845136" y="3479307"/>
            <a:ext cx="17997" cy="48044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24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95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ESA_logo_bl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205277"/>
            <a:ext cx="1188271" cy="4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71588" y="288488"/>
            <a:ext cx="6348921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User </a:t>
            </a:r>
            <a:r>
              <a:rPr lang="it-IT" sz="28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Consultation</a:t>
            </a:r>
            <a:endParaRPr lang="it-IT" sz="2800" b="1" dirty="0">
              <a:solidFill>
                <a:schemeClr val="bg1"/>
              </a:solidFill>
              <a:latin typeface="Verdana"/>
              <a:ea typeface="MS PGothic" charset="0"/>
              <a:cs typeface="Verdana"/>
            </a:endParaRPr>
          </a:p>
        </p:txBody>
      </p:sp>
      <p:pic>
        <p:nvPicPr>
          <p:cNvPr id="7" name="Picture 6" descr="OColour cop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51" y="0"/>
            <a:ext cx="1192741" cy="1195200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79388" y="1371014"/>
            <a:ext cx="866457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CA" sz="1800" dirty="0" smtClean="0">
                <a:solidFill>
                  <a:srgbClr val="1F497D"/>
                </a:solidFill>
                <a:latin typeface="Verdana"/>
                <a:cs typeface="Verdana"/>
              </a:rPr>
              <a:t>UCD: Forward</a:t>
            </a:r>
            <a:r>
              <a:rPr lang="en-CA" sz="1800" dirty="0" smtClean="0">
                <a:solidFill>
                  <a:srgbClr val="1F497D"/>
                </a:solidFill>
                <a:latin typeface="Verdana"/>
                <a:cs typeface="Verdana"/>
              </a:rPr>
              <a:t>-looking document – addressed additional aspects than strictly required by GCOS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CA" sz="1800" dirty="0" smtClean="0">
                <a:solidFill>
                  <a:srgbClr val="1F497D"/>
                </a:solidFill>
                <a:latin typeface="Verdana"/>
                <a:cs typeface="Verdana"/>
              </a:rPr>
              <a:t>First of its kind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CA" sz="1800" dirty="0" smtClean="0">
                <a:solidFill>
                  <a:srgbClr val="1F497D"/>
                </a:solidFill>
                <a:latin typeface="Verdana"/>
                <a:cs typeface="Verdana"/>
              </a:rPr>
              <a:t>Set the goal for the rest of the activities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CA" sz="1800" dirty="0" smtClean="0">
                <a:solidFill>
                  <a:srgbClr val="1F497D"/>
                </a:solidFill>
                <a:latin typeface="Verdana"/>
                <a:cs typeface="Verdana"/>
              </a:rPr>
              <a:t>Clearly identified the need for multiple ocean-colour products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6762" y="3455545"/>
            <a:ext cx="4054475" cy="3108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965581" y="3320460"/>
            <a:ext cx="405447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1F497D"/>
                </a:solidFill>
                <a:latin typeface="Verdana"/>
                <a:cs typeface="Verdana"/>
              </a:rPr>
              <a:t>Partition of the sampled population by location </a:t>
            </a: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77788" y="3752260"/>
            <a:ext cx="4859337" cy="463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987" tIns="46292" rIns="88987" bIns="46292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1F497D"/>
                </a:solidFill>
                <a:latin typeface="Verdana"/>
                <a:cs typeface="Verdana"/>
              </a:rPr>
              <a:t>Area of research interest from climate modellers  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8" y="4134995"/>
            <a:ext cx="4859337" cy="2344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96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95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ESA_logo_bl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205277"/>
            <a:ext cx="1188271" cy="4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71588" y="173038"/>
            <a:ext cx="6348921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000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ECV Product </a:t>
            </a:r>
            <a:r>
              <a:rPr lang="it-IT" sz="30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Tables</a:t>
            </a:r>
            <a:endParaRPr lang="it-IT" sz="3000" b="1" dirty="0">
              <a:solidFill>
                <a:schemeClr val="bg1"/>
              </a:solidFill>
              <a:latin typeface="Verdana"/>
              <a:ea typeface="MS PGothic" charset="0"/>
              <a:cs typeface="Verdana"/>
            </a:endParaRPr>
          </a:p>
        </p:txBody>
      </p:sp>
      <p:pic>
        <p:nvPicPr>
          <p:cNvPr id="7" name="Picture 6" descr="OColour cop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51" y="0"/>
            <a:ext cx="1192741" cy="11952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522524"/>
              </p:ext>
            </p:extLst>
          </p:nvPr>
        </p:nvGraphicFramePr>
        <p:xfrm>
          <a:off x="89647" y="1465320"/>
          <a:ext cx="8926763" cy="4690225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404471"/>
                <a:gridCol w="714601"/>
                <a:gridCol w="1077463"/>
                <a:gridCol w="710722"/>
                <a:gridCol w="845275"/>
                <a:gridCol w="857015"/>
                <a:gridCol w="939195"/>
                <a:gridCol w="2378021"/>
              </a:tblGrid>
              <a:tr h="285826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ECV Product Name: </a:t>
                      </a:r>
                      <a:r>
                        <a:rPr lang="en-GB" sz="900" b="1" dirty="0" err="1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Biogeophysical</a:t>
                      </a: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 Products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69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Parameter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Sensors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Spatial coverage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Spatial grid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Temporal coverage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Temporal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resolution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Total Data Volume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Verdana"/>
                          <a:ea typeface="MS Mincho"/>
                          <a:cs typeface="Verdana"/>
                        </a:rPr>
                        <a:t>Explanatory Text</a:t>
                      </a:r>
                      <a:endParaRPr kumimoji="0" lang="en-GB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Verdana"/>
                        <a:ea typeface="MS Mincho"/>
                        <a:cs typeface="Verdan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005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Phytoplankton Chlorophyll-a concentration (</a:t>
                      </a:r>
                      <a:r>
                        <a:rPr lang="en-GB" sz="900" b="1" dirty="0" err="1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Chl</a:t>
                      </a: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-a) [mg m</a:t>
                      </a:r>
                      <a:r>
                        <a:rPr lang="en-GB" sz="900" b="1" baseline="300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-3</a:t>
                      </a:r>
                      <a:r>
                        <a:rPr lang="en-GB" sz="900" b="1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]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GCOS Climate Variable</a:t>
                      </a:r>
                      <a:endParaRPr lang="en-GB" sz="11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MERIS, MODIS,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SeaWiFS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Global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 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4x4km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1997-2012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daily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2 TB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Verdana"/>
                          <a:ea typeface="MS Mincho"/>
                          <a:cs typeface="Verdana"/>
                        </a:rPr>
                        <a:t>These are level 3 binned, multi-sensor merged, daily composites (primary product, others not listed).  Uncertainty layers are also included.  This is one of the main OC products.</a:t>
                      </a:r>
                      <a:endParaRPr kumimoji="0" lang="en-GB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Verdana"/>
                        <a:ea typeface="MS Mincho"/>
                        <a:cs typeface="Verdan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Water-leaving </a:t>
                      </a:r>
                      <a:r>
                        <a:rPr lang="en-GB" sz="900" b="1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Radiance at six wavelengths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0" dirty="0" smtClean="0">
                          <a:solidFill>
                            <a:srgbClr val="558ED5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GCOS Climate Variable</a:t>
                      </a:r>
                      <a:endParaRPr lang="en-GB" sz="1100" b="0" dirty="0">
                        <a:solidFill>
                          <a:srgbClr val="558ED5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MERIS, MODIS,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SeaWiFS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Global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 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4x4km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1997-2012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daily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12 TB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Verdana"/>
                          <a:ea typeface="MS Mincho"/>
                          <a:cs typeface="Verdana"/>
                        </a:rPr>
                        <a:t>These are level 3 binned, multi-sensor merged, daily composites (primary product, others not listed).  Uncertainty layers are also included.</a:t>
                      </a:r>
                      <a:endParaRPr kumimoji="0" lang="en-GB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7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Spectral attenuation coefficient for </a:t>
                      </a:r>
                      <a:r>
                        <a:rPr lang="en-GB" sz="900" b="1" dirty="0" err="1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downwelling</a:t>
                      </a: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 irradiance (</a:t>
                      </a:r>
                      <a:r>
                        <a:rPr lang="en-GB" sz="900" b="1" dirty="0" err="1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K</a:t>
                      </a:r>
                      <a:r>
                        <a:rPr lang="en-GB" sz="900" b="1" baseline="-25000" dirty="0" err="1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d</a:t>
                      </a: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) </a:t>
                      </a:r>
                      <a:r>
                        <a:rPr lang="en-GB" sz="900" b="1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[m</a:t>
                      </a:r>
                      <a:r>
                        <a:rPr lang="en-GB" sz="900" b="1" baseline="30000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-1</a:t>
                      </a:r>
                      <a:r>
                        <a:rPr lang="en-GB" sz="900" b="1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]</a:t>
                      </a:r>
                      <a:endParaRPr lang="en-GB" sz="1100" b="1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 </a:t>
                      </a:r>
                      <a:r>
                        <a:rPr kumimoji="0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Verdana"/>
                          <a:ea typeface="MS Mincho"/>
                          <a:cs typeface="Verdana"/>
                        </a:rPr>
                        <a:t>MERIS, MODIS,</a:t>
                      </a:r>
                      <a:endParaRPr kumimoji="0" lang="en-GB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Verdana"/>
                        <a:ea typeface="MS Mincho"/>
                        <a:cs typeface="Verdan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Verdana"/>
                          <a:ea typeface="MS Mincho"/>
                          <a:cs typeface="Verdana"/>
                        </a:rPr>
                        <a:t>SeaWiFS</a:t>
                      </a:r>
                      <a:endParaRPr kumimoji="0" lang="en-GB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Verdana"/>
                          <a:ea typeface="MS Mincho"/>
                          <a:cs typeface="Verdana"/>
                        </a:rPr>
                        <a:t>Global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Verdana"/>
                          <a:ea typeface="MS Mincho"/>
                          <a:cs typeface="Verdana"/>
                        </a:rPr>
                        <a:t>4x4km</a:t>
                      </a:r>
                      <a:endParaRPr kumimoji="0" lang="en-GB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Verdana"/>
                          <a:ea typeface="MS Mincho"/>
                          <a:cs typeface="Verdana"/>
                        </a:rPr>
                        <a:t>1997-2012</a:t>
                      </a:r>
                      <a:endParaRPr kumimoji="0" lang="en-GB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daily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2 TB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Verdana"/>
                          <a:ea typeface="MS Mincho"/>
                          <a:cs typeface="Verdana"/>
                        </a:rPr>
                        <a:t>These are level 3 binned, multi-sensor merged, daily composites (primary product, others not listed).  Uncertainty layers are also included.</a:t>
                      </a:r>
                      <a:endParaRPr kumimoji="0" lang="en-GB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6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Total absorption </a:t>
                      </a: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(a) and backscattering coefficients (b</a:t>
                      </a:r>
                      <a:r>
                        <a:rPr lang="en-GB" sz="900" b="1" baseline="-250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b</a:t>
                      </a: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) </a:t>
                      </a:r>
                      <a:r>
                        <a:rPr lang="en-GB" sz="900" b="1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/>
                      </a:r>
                      <a:br>
                        <a:rPr lang="en-GB" sz="900" b="1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</a:br>
                      <a:r>
                        <a:rPr lang="en-GB" sz="900" b="1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[</a:t>
                      </a: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m</a:t>
                      </a:r>
                      <a:r>
                        <a:rPr lang="en-GB" sz="900" b="1" baseline="300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-1</a:t>
                      </a:r>
                      <a:r>
                        <a:rPr lang="en-GB" sz="900" b="1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] at six wavelengths</a:t>
                      </a:r>
                      <a:endParaRPr lang="en-GB" sz="1100" b="1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MERIS, MODIS,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SeaWiFS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Global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 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4x4km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1997-2012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daily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48 TB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Verdana"/>
                          <a:ea typeface="MS Mincho"/>
                          <a:cs typeface="Verdana"/>
                        </a:rPr>
                        <a:t>These are level 3 binned, multi-sensor merged, daily composites (primary product, others not listed).  Uncertainty layers are also included.  This is one of the main OC products.</a:t>
                      </a:r>
                      <a:endParaRPr kumimoji="0" lang="en-GB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55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Coloured dissolved organic matter absorption (a</a:t>
                      </a:r>
                      <a:r>
                        <a:rPr lang="en-GB" sz="900" b="1" baseline="-250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CDOM</a:t>
                      </a: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) </a:t>
                      </a:r>
                      <a:r>
                        <a:rPr lang="en-GB" sz="900" b="1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[m</a:t>
                      </a:r>
                      <a:r>
                        <a:rPr lang="en-GB" sz="900" b="1" baseline="30000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-1</a:t>
                      </a:r>
                      <a:r>
                        <a:rPr lang="en-GB" sz="900" b="1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] </a:t>
                      </a:r>
                      <a:endParaRPr lang="en-GB" sz="1100" b="1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MERIS, MODIS,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SeaWiFS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Global</a:t>
                      </a:r>
                      <a:endParaRPr lang="en-GB" sz="110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 </a:t>
                      </a:r>
                      <a:endParaRPr lang="en-GB" sz="110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4x4km</a:t>
                      </a:r>
                      <a:endParaRPr lang="en-GB" sz="110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1997-2012</a:t>
                      </a:r>
                      <a:endParaRPr lang="en-GB" sz="110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daily</a:t>
                      </a:r>
                      <a:endParaRPr lang="en-GB" sz="1100" dirty="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1F497D"/>
                          </a:solidFill>
                          <a:effectLst/>
                          <a:latin typeface="Verdana"/>
                          <a:ea typeface="MS Mincho"/>
                          <a:cs typeface="Verdana"/>
                        </a:rPr>
                        <a:t>2TB</a:t>
                      </a:r>
                      <a:endParaRPr lang="en-GB" sz="1100">
                        <a:solidFill>
                          <a:srgbClr val="1F497D"/>
                        </a:solidFill>
                        <a:effectLst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Verdana"/>
                          <a:ea typeface="MS Mincho"/>
                          <a:cs typeface="Verdana"/>
                        </a:rPr>
                        <a:t>These are level 3 binned, multi-sensor merged, daily composites (primary product, others not listed).</a:t>
                      </a:r>
                      <a:endParaRPr kumimoji="0" lang="en-GB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Verdana"/>
                        <a:ea typeface="MS Mincho"/>
                        <a:cs typeface="Verdana"/>
                      </a:endParaRPr>
                    </a:p>
                  </a:txBody>
                  <a:tcPr marL="66347" marR="66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86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95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ESA_logo_bl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205277"/>
            <a:ext cx="1188271" cy="4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71588" y="173038"/>
            <a:ext cx="6348921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000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System </a:t>
            </a:r>
            <a:r>
              <a:rPr lang="it-IT" sz="30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Prototype</a:t>
            </a:r>
            <a:endParaRPr lang="it-IT" sz="3000" b="1" dirty="0">
              <a:solidFill>
                <a:schemeClr val="bg1"/>
              </a:solidFill>
              <a:latin typeface="Verdana"/>
              <a:ea typeface="MS PGothic" charset="0"/>
              <a:cs typeface="Verdana"/>
            </a:endParaRPr>
          </a:p>
        </p:txBody>
      </p:sp>
      <p:pic>
        <p:nvPicPr>
          <p:cNvPr id="7" name="Picture 6" descr="OColour cop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51" y="0"/>
            <a:ext cx="1192741" cy="11952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57772" y="1318420"/>
            <a:ext cx="1180229" cy="672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79061" y="1471256"/>
            <a:ext cx="646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  <a:latin typeface="Verdana"/>
                <a:cs typeface="Verdana"/>
              </a:rPr>
              <a:t>MERIS</a:t>
            </a:r>
            <a:endParaRPr lang="en-GB" sz="11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78560" y="1784114"/>
            <a:ext cx="1180229" cy="672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2" name="TextBox 11"/>
          <p:cNvSpPr txBox="1"/>
          <p:nvPr/>
        </p:nvSpPr>
        <p:spPr>
          <a:xfrm>
            <a:off x="1350966" y="1954181"/>
            <a:ext cx="8055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 smtClean="0">
                <a:solidFill>
                  <a:schemeClr val="bg1"/>
                </a:solidFill>
                <a:latin typeface="Verdana"/>
                <a:cs typeface="Verdana"/>
              </a:rPr>
              <a:t>SeaWiFS</a:t>
            </a:r>
            <a:endParaRPr lang="en-GB" sz="11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96065" y="2264918"/>
            <a:ext cx="1180229" cy="672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4" name="TextBox 13"/>
          <p:cNvSpPr txBox="1"/>
          <p:nvPr/>
        </p:nvSpPr>
        <p:spPr>
          <a:xfrm>
            <a:off x="1821258" y="2456343"/>
            <a:ext cx="679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  <a:latin typeface="Verdana"/>
                <a:cs typeface="Verdana"/>
              </a:rPr>
              <a:t>MODIS</a:t>
            </a:r>
            <a:endParaRPr lang="en-GB" sz="11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62012" y="2062106"/>
            <a:ext cx="2262105" cy="5174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tx2"/>
                </a:solidFill>
                <a:latin typeface="Verdana"/>
                <a:cs typeface="Verdana"/>
              </a:rPr>
              <a:t>Atmospheric Correction using best algorithms from round-robin comparison</a:t>
            </a:r>
            <a:endParaRPr lang="en-GB" sz="110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62012" y="2782186"/>
            <a:ext cx="2262105" cy="5174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tx2"/>
                </a:solidFill>
                <a:latin typeface="Verdana"/>
                <a:cs typeface="Verdana"/>
              </a:rPr>
              <a:t>Merging, Bias Correction</a:t>
            </a:r>
            <a:endParaRPr lang="en-GB" sz="110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17" name="Flowchart: Magnetic Disk 12"/>
          <p:cNvSpPr/>
          <p:nvPr/>
        </p:nvSpPr>
        <p:spPr>
          <a:xfrm>
            <a:off x="3933335" y="4351421"/>
            <a:ext cx="1780606" cy="691740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tx2"/>
                </a:solidFill>
                <a:latin typeface="Verdana"/>
                <a:cs typeface="Verdana"/>
              </a:rPr>
              <a:t/>
            </a:r>
            <a:br>
              <a:rPr lang="en-GB" sz="1100" dirty="0" smtClean="0">
                <a:solidFill>
                  <a:schemeClr val="tx2"/>
                </a:solidFill>
                <a:latin typeface="Verdana"/>
                <a:cs typeface="Verdana"/>
              </a:rPr>
            </a:br>
            <a:r>
              <a:rPr lang="en-GB" sz="1100" dirty="0" smtClean="0">
                <a:solidFill>
                  <a:schemeClr val="tx2"/>
                </a:solidFill>
                <a:latin typeface="Verdana"/>
                <a:cs typeface="Verdana"/>
              </a:rPr>
              <a:t>Unified multi-sensor </a:t>
            </a:r>
          </a:p>
          <a:p>
            <a:pPr algn="ctr"/>
            <a:r>
              <a:rPr lang="en-GB" sz="1100" dirty="0" smtClean="0">
                <a:solidFill>
                  <a:schemeClr val="tx2"/>
                </a:solidFill>
                <a:latin typeface="Verdana"/>
                <a:cs typeface="Verdana"/>
              </a:rPr>
              <a:t>Products</a:t>
            </a:r>
            <a:endParaRPr lang="en-GB" sz="110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10867" y="4438583"/>
            <a:ext cx="1788225" cy="5174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tx2"/>
                </a:solidFill>
                <a:latin typeface="Verdana"/>
                <a:cs typeface="Verdana"/>
              </a:rPr>
              <a:t>Uncertainty characterisation</a:t>
            </a:r>
            <a:endParaRPr lang="en-GB" sz="110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510719" y="1999439"/>
            <a:ext cx="1180229" cy="6726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tx2"/>
                </a:solidFill>
                <a:latin typeface="Verdana"/>
                <a:cs typeface="Verdana"/>
              </a:rPr>
              <a:t>Global In-situ database</a:t>
            </a:r>
            <a:endParaRPr lang="en-GB" sz="110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01772" y="4448108"/>
            <a:ext cx="1788225" cy="5174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tx2"/>
                </a:solidFill>
                <a:latin typeface="Verdana"/>
                <a:cs typeface="Verdana"/>
              </a:rPr>
              <a:t>Quality Control and Scientific Analysis</a:t>
            </a:r>
            <a:endParaRPr lang="en-GB" sz="110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77836" y="5382999"/>
            <a:ext cx="1967048" cy="517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dirty="0" smtClean="0">
                <a:solidFill>
                  <a:schemeClr val="tx2"/>
                </a:solidFill>
                <a:latin typeface="Verdana"/>
                <a:cs typeface="Verdana"/>
              </a:rPr>
              <a:t>Modellers</a:t>
            </a:r>
            <a:endParaRPr lang="en-GB" sz="110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30236" y="5743039"/>
            <a:ext cx="1967048" cy="517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tx2"/>
                </a:solidFill>
                <a:latin typeface="Verdana"/>
                <a:cs typeface="Verdana"/>
              </a:rPr>
              <a:t>Oceanographic Scientists</a:t>
            </a:r>
            <a:endParaRPr lang="en-GB" sz="110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82636" y="6175087"/>
            <a:ext cx="1967048" cy="5174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tx2"/>
                </a:solidFill>
                <a:latin typeface="Verdana"/>
                <a:cs typeface="Verdana"/>
              </a:rPr>
              <a:t>Earth Observation Scientists</a:t>
            </a:r>
            <a:endParaRPr lang="en-GB" sz="110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849836" y="5299989"/>
            <a:ext cx="5931000" cy="14847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238076" y="5396380"/>
            <a:ext cx="1907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  <a:latin typeface="Verdana"/>
                <a:cs typeface="Verdana"/>
              </a:rPr>
              <a:t>User Community</a:t>
            </a:r>
            <a:endParaRPr lang="en-GB" sz="160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800089" y="1654754"/>
            <a:ext cx="1" cy="40735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2"/>
            <a:endCxn id="16" idx="0"/>
          </p:cNvCxnSpPr>
          <p:nvPr/>
        </p:nvCxnSpPr>
        <p:spPr>
          <a:xfrm>
            <a:off x="4793065" y="2579543"/>
            <a:ext cx="0" cy="202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18" idx="0"/>
          </p:cNvCxnSpPr>
          <p:nvPr/>
        </p:nvCxnSpPr>
        <p:spPr>
          <a:xfrm>
            <a:off x="7100834" y="2672107"/>
            <a:ext cx="4146" cy="17664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2"/>
            <a:endCxn id="20" idx="3"/>
          </p:cNvCxnSpPr>
          <p:nvPr/>
        </p:nvCxnSpPr>
        <p:spPr>
          <a:xfrm flipH="1">
            <a:off x="3289997" y="4697291"/>
            <a:ext cx="643338" cy="95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5400000" flipH="1" flipV="1">
            <a:off x="2338784" y="3124881"/>
            <a:ext cx="2115072" cy="531383"/>
          </a:xfrm>
          <a:prstGeom prst="bentConnector3">
            <a:avLst>
              <a:gd name="adj1" fmla="val 10003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G:\for_syseng_slide\Product_Chl_1-8th-January-mik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172" y="5765713"/>
            <a:ext cx="1853624" cy="92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G:\for_syseng_slide\buoy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999092" y="1984661"/>
            <a:ext cx="605437" cy="90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G:\for_syseng_slide\Product_Chl_RMSE_1-8th-January-mik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7593" y="3485567"/>
            <a:ext cx="1702007" cy="85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G:\for_syseng_slide\S20030012003008.L3m_8D_CHL_chlor_a_9km-mik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79" y="2071547"/>
            <a:ext cx="1056635" cy="49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G:\for_syseng_slide\A20030012003008.L3m_8D_CHL_chlor_a_9km-mik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21" y="2556279"/>
            <a:ext cx="1048128" cy="52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G:\for_syseng_slide\A20030012003008.L3m_8D_CHL_chlor_a_9km-mik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153" y="3060114"/>
            <a:ext cx="1048128" cy="52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3525062" y="3488885"/>
            <a:ext cx="2589895" cy="6285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tx2"/>
                </a:solidFill>
                <a:latin typeface="Verdana"/>
                <a:cs typeface="Verdana"/>
              </a:rPr>
              <a:t>O</a:t>
            </a:r>
            <a:r>
              <a:rPr lang="en-GB" sz="1200" dirty="0" smtClean="0">
                <a:solidFill>
                  <a:schemeClr val="tx2"/>
                </a:solidFill>
                <a:latin typeface="Verdana"/>
                <a:cs typeface="Verdana"/>
              </a:rPr>
              <a:t>cean </a:t>
            </a:r>
            <a:r>
              <a:rPr lang="en-GB" sz="1200" dirty="0">
                <a:solidFill>
                  <a:schemeClr val="tx2"/>
                </a:solidFill>
                <a:latin typeface="Verdana"/>
                <a:cs typeface="Verdana"/>
              </a:rPr>
              <a:t>products using best algorithms from round-robin comparisons</a:t>
            </a:r>
          </a:p>
        </p:txBody>
      </p:sp>
      <p:cxnSp>
        <p:nvCxnSpPr>
          <p:cNvPr id="38" name="Straight Arrow Connector 37"/>
          <p:cNvCxnSpPr>
            <a:stCxn id="37" idx="2"/>
            <a:endCxn id="17" idx="1"/>
          </p:cNvCxnSpPr>
          <p:nvPr/>
        </p:nvCxnSpPr>
        <p:spPr>
          <a:xfrm>
            <a:off x="4820010" y="4117460"/>
            <a:ext cx="3628" cy="2339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8" idx="1"/>
            <a:endCxn id="17" idx="4"/>
          </p:cNvCxnSpPr>
          <p:nvPr/>
        </p:nvCxnSpPr>
        <p:spPr>
          <a:xfrm flipH="1" flipV="1">
            <a:off x="5713941" y="4697291"/>
            <a:ext cx="496926" cy="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800089" y="5067563"/>
            <a:ext cx="15247" cy="232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804789" y="3282924"/>
            <a:ext cx="0" cy="202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3" idx="3"/>
          </p:cNvCxnSpPr>
          <p:nvPr/>
        </p:nvCxnSpPr>
        <p:spPr>
          <a:xfrm flipV="1">
            <a:off x="2776294" y="1672906"/>
            <a:ext cx="148670" cy="928346"/>
          </a:xfrm>
          <a:prstGeom prst="bentConnector2">
            <a:avLst/>
          </a:prstGeom>
          <a:ln w="222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flipV="1">
            <a:off x="2369209" y="1661766"/>
            <a:ext cx="555755" cy="389200"/>
          </a:xfrm>
          <a:prstGeom prst="bentConnector3">
            <a:avLst>
              <a:gd name="adj1" fmla="val 50000"/>
            </a:avLst>
          </a:prstGeom>
          <a:ln w="222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949815" y="1654754"/>
            <a:ext cx="2862089" cy="0"/>
          </a:xfrm>
          <a:prstGeom prst="line">
            <a:avLst/>
          </a:prstGeom>
          <a:ln w="222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96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RPOLY_20031006_Rrs443_L3-bin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21" y="674223"/>
            <a:ext cx="3788588" cy="1881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5395" y="2351984"/>
            <a:ext cx="206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MERIS Radiance</a:t>
            </a:r>
            <a:endParaRPr lang="en-US" dirty="0"/>
          </a:p>
        </p:txBody>
      </p:sp>
      <p:pic>
        <p:nvPicPr>
          <p:cNvPr id="8" name="Picture 7" descr="MODISA_20031006_Rrs443_L3-bin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5228" y="658553"/>
            <a:ext cx="3825351" cy="19220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9849" y="2367664"/>
            <a:ext cx="237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MODIS-A Radiance</a:t>
            </a:r>
            <a:endParaRPr lang="en-US" dirty="0"/>
          </a:p>
        </p:txBody>
      </p:sp>
      <p:pic>
        <p:nvPicPr>
          <p:cNvPr id="10" name="Picture 9" descr="SeaWiFS_20031006_Rrs443_L3-bin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879" y="3039726"/>
            <a:ext cx="3731285" cy="1883765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2508076" y="3669099"/>
            <a:ext cx="679" cy="5526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66805" y="3214381"/>
            <a:ext cx="368322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Band-shifting, bias correction,</a:t>
            </a:r>
          </a:p>
          <a:p>
            <a:pPr algn="ctr"/>
            <a:r>
              <a:rPr lang="en-US" dirty="0" smtClean="0"/>
              <a:t>Merged product</a:t>
            </a:r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6427844" y="2689956"/>
            <a:ext cx="60" cy="22650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508427" y="2916463"/>
            <a:ext cx="3903739" cy="1568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524105" y="3072169"/>
            <a:ext cx="2053774" cy="167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ESACCI-OC-L3S-OC_PRODUCTS-MERGED-1D_DAILY_4km_PML_OC4v6_QAA-20031006-fv0.95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38" y="4221760"/>
            <a:ext cx="3982154" cy="2410849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>
            <a:off x="2508415" y="2721316"/>
            <a:ext cx="0" cy="49306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609234" y="4939171"/>
            <a:ext cx="3699930" cy="470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37675" y="156798"/>
            <a:ext cx="328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Merged Product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564909" y="4941467"/>
            <a:ext cx="189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SeaWiFS</a:t>
            </a:r>
            <a:r>
              <a:rPr lang="en-US" dirty="0" smtClean="0"/>
              <a:t> Radiance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15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1" y="332911"/>
            <a:ext cx="7213600" cy="523220"/>
          </a:xfrm>
        </p:spPr>
        <p:txBody>
          <a:bodyPr/>
          <a:lstStyle/>
          <a:p>
            <a:r>
              <a:rPr lang="en-US" dirty="0" smtClean="0"/>
              <a:t>Data Dissemination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9783" r="10231" b="20404"/>
          <a:stretch/>
        </p:blipFill>
        <p:spPr bwMode="auto">
          <a:xfrm>
            <a:off x="128593" y="2368146"/>
            <a:ext cx="8449493" cy="448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36614" y="425798"/>
            <a:ext cx="3392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</a:rPr>
              <a:t>http://oceancolour.org/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48" y="1300262"/>
            <a:ext cx="39805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</a:rPr>
              <a:t>Portfolio of access modes: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70C0"/>
                </a:solidFill>
                <a:latin typeface="Verdana" pitchFamily="34" charset="0"/>
              </a:rPr>
              <a:t>f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</a:rPr>
              <a:t>or discovery, </a:t>
            </a:r>
            <a:r>
              <a:rPr lang="en-US" sz="2000" b="1" dirty="0" err="1" smtClean="0">
                <a:solidFill>
                  <a:srgbClr val="0070C0"/>
                </a:solidFill>
                <a:latin typeface="Verdana" pitchFamily="34" charset="0"/>
              </a:rPr>
              <a:t>subsetting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</a:rPr>
              <a:t>,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</a:rPr>
              <a:t>download, analysis…</a:t>
            </a:r>
            <a:endParaRPr lang="en-US" sz="2000" b="1" dirty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70383" y="1330948"/>
            <a:ext cx="1808921" cy="946850"/>
          </a:xfrm>
          <a:prstGeom prst="roundRect">
            <a:avLst/>
          </a:prstGeom>
          <a:solidFill>
            <a:srgbClr val="FFCC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98DB">
                    <a:lumMod val="50000"/>
                  </a:srgbClr>
                </a:solidFill>
                <a:latin typeface="Verdana"/>
              </a:rPr>
              <a:t>ftp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98DB">
                    <a:lumMod val="50000"/>
                  </a:srgbClr>
                </a:solidFill>
                <a:latin typeface="Verdana"/>
              </a:rPr>
              <a:t>d</a:t>
            </a:r>
            <a:r>
              <a:rPr lang="en-US" b="1" dirty="0" smtClean="0">
                <a:solidFill>
                  <a:srgbClr val="0098DB">
                    <a:lumMod val="50000"/>
                  </a:srgbClr>
                </a:solidFill>
                <a:latin typeface="Verdana"/>
              </a:rPr>
              <a:t>irectory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98DB">
                    <a:lumMod val="50000"/>
                  </a:srgbClr>
                </a:solidFill>
                <a:latin typeface="Verdana"/>
              </a:rPr>
              <a:t>structure</a:t>
            </a:r>
            <a:endParaRPr lang="en-US" b="1" dirty="0">
              <a:solidFill>
                <a:srgbClr val="0098DB">
                  <a:lumMod val="50000"/>
                </a:srgbClr>
              </a:solidFill>
              <a:latin typeface="Verdana"/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7474843" y="2277798"/>
            <a:ext cx="1" cy="1320167"/>
          </a:xfrm>
          <a:prstGeom prst="straightConnector1">
            <a:avLst/>
          </a:prstGeom>
          <a:ln w="57150">
            <a:solidFill>
              <a:srgbClr val="FFCC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601820" y="1710310"/>
            <a:ext cx="1594219" cy="560863"/>
          </a:xfrm>
          <a:prstGeom prst="roundRect">
            <a:avLst/>
          </a:prstGeom>
          <a:solidFill>
            <a:srgbClr val="FFCC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0098DB">
                    <a:lumMod val="50000"/>
                  </a:srgbClr>
                </a:solidFill>
                <a:latin typeface="Verdana"/>
              </a:rPr>
              <a:t>OPeNDAP</a:t>
            </a:r>
            <a:endParaRPr lang="en-US" b="1" dirty="0" smtClean="0">
              <a:solidFill>
                <a:srgbClr val="0098DB">
                  <a:lumMod val="50000"/>
                </a:srgbClr>
              </a:solidFill>
              <a:latin typeface="Verdana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5398929" y="2271173"/>
            <a:ext cx="1" cy="1326792"/>
          </a:xfrm>
          <a:prstGeom prst="straightConnector1">
            <a:avLst/>
          </a:prstGeom>
          <a:ln w="57150">
            <a:solidFill>
              <a:srgbClr val="FFCC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2138864" y="5173316"/>
            <a:ext cx="2323803" cy="1565413"/>
          </a:xfrm>
          <a:prstGeom prst="roundRect">
            <a:avLst/>
          </a:prstGeom>
          <a:solidFill>
            <a:srgbClr val="FFCC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98DB">
                    <a:lumMod val="50000"/>
                  </a:srgbClr>
                </a:solidFill>
                <a:latin typeface="Verdana"/>
              </a:rPr>
              <a:t>Open Geospatial Consortium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98DB">
                    <a:lumMod val="50000"/>
                  </a:srgbClr>
                </a:solidFill>
                <a:latin typeface="Verdana"/>
              </a:rPr>
              <a:t>w</a:t>
            </a:r>
            <a:r>
              <a:rPr lang="en-US" b="1" dirty="0" smtClean="0">
                <a:solidFill>
                  <a:srgbClr val="0098DB">
                    <a:lumMod val="50000"/>
                  </a:srgbClr>
                </a:solidFill>
                <a:latin typeface="Verdana"/>
              </a:rPr>
              <a:t>eb map &amp; functionalities</a:t>
            </a:r>
            <a:endParaRPr lang="en-US" b="1" dirty="0">
              <a:solidFill>
                <a:srgbClr val="0098DB">
                  <a:lumMod val="50000"/>
                </a:srgbClr>
              </a:solidFill>
              <a:latin typeface="Verdana"/>
            </a:endParaRPr>
          </a:p>
        </p:txBody>
      </p:sp>
      <p:cxnSp>
        <p:nvCxnSpPr>
          <p:cNvPr id="23" name="Straight Arrow Connector 22"/>
          <p:cNvCxnSpPr>
            <a:stCxn id="19" idx="0"/>
          </p:cNvCxnSpPr>
          <p:nvPr/>
        </p:nvCxnSpPr>
        <p:spPr>
          <a:xfrm flipH="1" flipV="1">
            <a:off x="3300765" y="4383157"/>
            <a:ext cx="1" cy="790159"/>
          </a:xfrm>
          <a:prstGeom prst="straightConnector1">
            <a:avLst/>
          </a:prstGeom>
          <a:ln w="57150">
            <a:solidFill>
              <a:srgbClr val="FFCC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31769" y="5009328"/>
            <a:ext cx="2025630" cy="1003852"/>
          </a:xfrm>
          <a:prstGeom prst="roundRect">
            <a:avLst/>
          </a:prstGeom>
          <a:solidFill>
            <a:srgbClr val="FFCC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98DB">
                    <a:lumMod val="50000"/>
                  </a:srgbClr>
                </a:solidFill>
                <a:latin typeface="Verdana"/>
              </a:rPr>
              <a:t>w</a:t>
            </a:r>
            <a:r>
              <a:rPr lang="en-US" b="1" dirty="0" smtClean="0">
                <a:solidFill>
                  <a:srgbClr val="0098DB">
                    <a:lumMod val="50000"/>
                  </a:srgbClr>
                </a:solidFill>
                <a:latin typeface="Verdana"/>
              </a:rPr>
              <a:t>eb browser (composites)</a:t>
            </a:r>
            <a:endParaRPr lang="en-US" b="1" dirty="0">
              <a:solidFill>
                <a:srgbClr val="0098DB">
                  <a:lumMod val="50000"/>
                </a:srgbClr>
              </a:solidFill>
              <a:latin typeface="Verdana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044584" y="4374537"/>
            <a:ext cx="0" cy="646701"/>
          </a:xfrm>
          <a:prstGeom prst="straightConnector1">
            <a:avLst/>
          </a:prstGeom>
          <a:ln w="57150">
            <a:solidFill>
              <a:srgbClr val="FFCC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77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9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6" y="952756"/>
            <a:ext cx="4735830" cy="3249156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195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ESA_logo_bl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205277"/>
            <a:ext cx="1188271" cy="4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71588" y="173038"/>
            <a:ext cx="6348921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0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Atmospheric</a:t>
            </a:r>
            <a:r>
              <a:rPr lang="it-IT" sz="3000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 </a:t>
            </a:r>
            <a:r>
              <a:rPr lang="it-IT" sz="30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correction</a:t>
            </a:r>
            <a:r>
              <a:rPr lang="it-IT" sz="3000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 </a:t>
            </a:r>
            <a:r>
              <a:rPr lang="it-IT" sz="3000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algorithm</a:t>
            </a:r>
            <a:endParaRPr lang="it-IT" sz="3000" b="1" dirty="0">
              <a:solidFill>
                <a:schemeClr val="bg1"/>
              </a:solidFill>
              <a:latin typeface="Verdana"/>
              <a:ea typeface="MS PGothic" charset="0"/>
              <a:cs typeface="Verdana"/>
            </a:endParaRPr>
          </a:p>
        </p:txBody>
      </p:sp>
      <p:pic>
        <p:nvPicPr>
          <p:cNvPr id="7" name="Picture 6" descr="OColour copy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51" y="0"/>
            <a:ext cx="1192741" cy="119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545" y="3593029"/>
            <a:ext cx="4814454" cy="33030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9057" y="3897993"/>
            <a:ext cx="29337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F497D"/>
                </a:solidFill>
                <a:latin typeface="Verdana"/>
                <a:cs typeface="Verdana"/>
              </a:rPr>
              <a:t>Chlorophyll concentration (mg m</a:t>
            </a:r>
            <a:r>
              <a:rPr lang="en-US" sz="1200" baseline="30000" dirty="0" smtClean="0">
                <a:solidFill>
                  <a:srgbClr val="1F497D"/>
                </a:solidFill>
                <a:latin typeface="Verdana"/>
                <a:cs typeface="Verdana"/>
              </a:rPr>
              <a:t>-3</a:t>
            </a:r>
            <a:r>
              <a:rPr lang="en-US" sz="1600" dirty="0" smtClean="0">
                <a:solidFill>
                  <a:srgbClr val="1F497D"/>
                </a:solidFill>
                <a:latin typeface="Verdana"/>
                <a:cs typeface="Verdana"/>
              </a:rPr>
              <a:t>)</a:t>
            </a:r>
            <a:endParaRPr lang="en-US" sz="16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7375" y="6560572"/>
            <a:ext cx="33880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Chlorophyll concentration (mg m</a:t>
            </a:r>
            <a:r>
              <a:rPr lang="en-US" sz="1400" baseline="30000" dirty="0" smtClean="0">
                <a:solidFill>
                  <a:srgbClr val="1F497D"/>
                </a:solidFill>
                <a:latin typeface="Verdana"/>
                <a:cs typeface="Verdana"/>
              </a:rPr>
              <a:t>-3</a:t>
            </a:r>
            <a:r>
              <a:rPr lang="en-US" dirty="0" smtClean="0">
                <a:solidFill>
                  <a:srgbClr val="1F497D"/>
                </a:solidFill>
                <a:latin typeface="Verdana"/>
                <a:cs typeface="Verdana"/>
              </a:rPr>
              <a:t>)</a:t>
            </a:r>
            <a:endParaRPr lang="en-US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2198" y="1244525"/>
            <a:ext cx="40082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 smtClean="0">
                <a:solidFill>
                  <a:srgbClr val="1F497D"/>
                </a:solidFill>
                <a:latin typeface="Verdana"/>
                <a:cs typeface="Verdana"/>
              </a:rPr>
              <a:t>POLYMER:</a:t>
            </a:r>
          </a:p>
          <a:p>
            <a:pPr>
              <a:spcAft>
                <a:spcPts val="1200"/>
              </a:spcAft>
            </a:pPr>
            <a:r>
              <a:rPr lang="en-US" sz="1600" dirty="0" smtClean="0">
                <a:solidFill>
                  <a:srgbClr val="1F497D"/>
                </a:solidFill>
                <a:latin typeface="Verdana"/>
                <a:cs typeface="Verdana"/>
              </a:rPr>
              <a:t>Selected Atmospheric Correction Algorithm for MERIS</a:t>
            </a:r>
            <a:endParaRPr lang="en-US" sz="16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2198" y="2259864"/>
            <a:ext cx="40082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One of the advantages: Improved spatial coverage (User Requirement)</a:t>
            </a:r>
          </a:p>
          <a:p>
            <a:endParaRPr lang="en-US" sz="1400" dirty="0">
              <a:solidFill>
                <a:srgbClr val="1F497D"/>
              </a:solidFill>
              <a:latin typeface="Verdana"/>
              <a:cs typeface="Verdana"/>
            </a:endParaRPr>
          </a:p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Note: </a:t>
            </a:r>
            <a:r>
              <a:rPr lang="en-US" sz="1400" dirty="0" err="1" smtClean="0">
                <a:solidFill>
                  <a:srgbClr val="1F497D"/>
                </a:solidFill>
                <a:latin typeface="Verdana"/>
                <a:cs typeface="Verdana"/>
              </a:rPr>
              <a:t>MyOcean</a:t>
            </a:r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 will be using OC-CCI products as standard products</a:t>
            </a:r>
          </a:p>
          <a:p>
            <a:endParaRPr lang="en-US" sz="1400" dirty="0">
              <a:solidFill>
                <a:srgbClr val="1F497D"/>
              </a:solidFill>
              <a:latin typeface="Verdana"/>
              <a:cs typeface="Verdana"/>
            </a:endParaRPr>
          </a:p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Directly applicable to Sentinel-3 OLCI </a:t>
            </a:r>
            <a:endParaRPr lang="en-US" sz="14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253" y="4292853"/>
            <a:ext cx="390601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F497D"/>
                </a:solidFill>
                <a:latin typeface="Verdana"/>
                <a:cs typeface="Verdana"/>
              </a:rPr>
              <a:t>MEGS ocean coverage:35.5%</a:t>
            </a:r>
          </a:p>
          <a:p>
            <a:r>
              <a:rPr lang="en-US" sz="1400" dirty="0">
                <a:solidFill>
                  <a:srgbClr val="1F497D"/>
                </a:solidFill>
                <a:latin typeface="Verdana"/>
                <a:cs typeface="Verdana"/>
              </a:rPr>
              <a:t>POLYMER ocean coverage: 73% </a:t>
            </a:r>
          </a:p>
          <a:p>
            <a:endParaRPr lang="en-US" sz="1400" dirty="0" smtClean="0">
              <a:solidFill>
                <a:srgbClr val="1F497D"/>
              </a:solidFill>
              <a:latin typeface="Verdana"/>
              <a:cs typeface="Verdana"/>
            </a:endParaRPr>
          </a:p>
          <a:p>
            <a:endParaRPr lang="en-US" sz="1400" dirty="0">
              <a:solidFill>
                <a:srgbClr val="1F497D"/>
              </a:solidFill>
              <a:latin typeface="Verdana"/>
              <a:cs typeface="Verdana"/>
            </a:endParaRPr>
          </a:p>
          <a:p>
            <a:endParaRPr lang="en-US" sz="1400" dirty="0" smtClean="0">
              <a:solidFill>
                <a:srgbClr val="1F497D"/>
              </a:solidFill>
              <a:latin typeface="Verdana"/>
              <a:cs typeface="Verdana"/>
            </a:endParaRPr>
          </a:p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Example: Three-day composite </a:t>
            </a:r>
          </a:p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Chlorophyll concentration</a:t>
            </a:r>
          </a:p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(20-03-2003 to 22-03-2003)</a:t>
            </a:r>
          </a:p>
          <a:p>
            <a:endParaRPr lang="en-US" sz="1400" dirty="0">
              <a:solidFill>
                <a:srgbClr val="1F497D"/>
              </a:solidFill>
              <a:latin typeface="Verdana"/>
              <a:cs typeface="Verdana"/>
            </a:endParaRPr>
          </a:p>
          <a:p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Note: Verification on-going. For example, are all high-latitude values reliable?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51143" y="3776582"/>
            <a:ext cx="0" cy="45996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2012" y="4847402"/>
            <a:ext cx="0" cy="35094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2949" y="5190151"/>
            <a:ext cx="3841904" cy="1800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24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84" y="148244"/>
            <a:ext cx="7646795" cy="892552"/>
          </a:xfrm>
        </p:spPr>
        <p:txBody>
          <a:bodyPr/>
          <a:lstStyle/>
          <a:p>
            <a:r>
              <a:rPr lang="en-US" sz="2800" dirty="0" smtClean="0"/>
              <a:t>Spatial Coverage: </a:t>
            </a:r>
            <a:r>
              <a:rPr lang="en-US" sz="2400" dirty="0" smtClean="0"/>
              <a:t>Ex. of the Arabian Sea</a:t>
            </a:r>
            <a:endParaRPr lang="en-US" sz="2400" dirty="0"/>
          </a:p>
        </p:txBody>
      </p:sp>
      <p:pic>
        <p:nvPicPr>
          <p:cNvPr id="10243" name="Picture 3" descr="E:\Data\melinfr\Documents\CCI\IOCCG\L3m_20030701-20030731__GLOB_25_AVW-MERMODSWF_CHL1_MO_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5" t="39262" r="33856" b="47504"/>
          <a:stretch/>
        </p:blipFill>
        <p:spPr bwMode="auto">
          <a:xfrm>
            <a:off x="100483" y="4047581"/>
            <a:ext cx="4376892" cy="265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Data\melinfr\Documents\CCI\IOCCG\S19981822010212.L3m_MC_CHL.arab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1"/>
          <a:stretch/>
        </p:blipFill>
        <p:spPr bwMode="auto">
          <a:xfrm>
            <a:off x="100484" y="1302429"/>
            <a:ext cx="4376891" cy="260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Data\melinfr\Documents\CCI\IOCCG\arabiansea_clip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r="1892" b="6650"/>
          <a:stretch/>
        </p:blipFill>
        <p:spPr bwMode="auto">
          <a:xfrm>
            <a:off x="4654717" y="4047581"/>
            <a:ext cx="4388802" cy="267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:\Data\melinfr\Documents\CCI\IOCCG\A20021822013212.L3m_MC_CHL.arab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1" r="1963" b="-1"/>
          <a:stretch/>
        </p:blipFill>
        <p:spPr bwMode="auto">
          <a:xfrm>
            <a:off x="4654717" y="1304664"/>
            <a:ext cx="4388802" cy="260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67025" y="4057629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Comic Sans MS" pitchFamily="66" charset="0"/>
              </a:rPr>
              <a:t>Jul. 2003</a:t>
            </a:r>
            <a:endParaRPr lang="en-US" sz="20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3169" y="4047581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Comic Sans MS" pitchFamily="66" charset="0"/>
              </a:rPr>
              <a:t>Jul. 2003</a:t>
            </a:r>
            <a:endParaRPr lang="en-US" sz="20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33169" y="1304664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Comic Sans MS" pitchFamily="66" charset="0"/>
              </a:rPr>
              <a:t>Jul. CLIM</a:t>
            </a:r>
            <a:endParaRPr lang="en-US" sz="20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7025" y="1304664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Comic Sans MS" pitchFamily="66" charset="0"/>
              </a:rPr>
              <a:t>Jul. CLIM</a:t>
            </a:r>
            <a:endParaRPr lang="en-US" sz="20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340" y="3297744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C00000"/>
                </a:solidFill>
                <a:latin typeface="Comic Sans MS" pitchFamily="66" charset="0"/>
              </a:rPr>
              <a:t>SeaWiFS</a:t>
            </a:r>
            <a:endParaRPr lang="en-US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4717" y="3292822"/>
            <a:ext cx="130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Comic Sans MS" pitchFamily="66" charset="0"/>
              </a:rPr>
              <a:t>MODIS</a:t>
            </a:r>
            <a:endParaRPr lang="en-US" sz="2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92" y="6102199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0000"/>
                </a:solidFill>
                <a:latin typeface="Comic Sans MS" pitchFamily="66" charset="0"/>
              </a:rPr>
              <a:t>GlobColour</a:t>
            </a:r>
            <a:endParaRPr lang="en-US" sz="2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52693" y="592769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9900"/>
                </a:solidFill>
                <a:latin typeface="Comic Sans MS" pitchFamily="66" charset="0"/>
              </a:rPr>
              <a:t>OC-CCI</a:t>
            </a:r>
            <a:endParaRPr lang="en-US" sz="2400" b="1" dirty="0">
              <a:solidFill>
                <a:srgbClr val="FF99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1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95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ESA_logo_bl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205277"/>
            <a:ext cx="1188271" cy="4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2877" y="173038"/>
            <a:ext cx="84238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Geographic</a:t>
            </a:r>
            <a:r>
              <a:rPr lang="it-IT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distribution</a:t>
            </a:r>
            <a:r>
              <a:rPr lang="it-IT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 of </a:t>
            </a:r>
          </a:p>
          <a:p>
            <a:pPr algn="ctr" eaLnBrk="1" hangingPunct="1"/>
            <a:r>
              <a:rPr lang="it-IT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frequency</a:t>
            </a:r>
            <a:r>
              <a:rPr lang="it-IT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 of </a:t>
            </a:r>
            <a:r>
              <a:rPr lang="it-IT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coverage</a:t>
            </a:r>
            <a:r>
              <a:rPr lang="it-IT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 of </a:t>
            </a:r>
            <a:r>
              <a:rPr lang="it-IT" b="1" dirty="0" err="1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retrieved</a:t>
            </a:r>
            <a:r>
              <a:rPr lang="it-IT" b="1" dirty="0" smtClean="0">
                <a:solidFill>
                  <a:schemeClr val="bg1"/>
                </a:solidFill>
                <a:latin typeface="Verdana"/>
                <a:ea typeface="MS PGothic" charset="0"/>
                <a:cs typeface="Verdana"/>
              </a:rPr>
              <a:t> data</a:t>
            </a:r>
            <a:endParaRPr lang="it-IT" b="1" dirty="0">
              <a:solidFill>
                <a:schemeClr val="bg1"/>
              </a:solidFill>
              <a:latin typeface="Verdana"/>
              <a:ea typeface="MS PGothic" charset="0"/>
              <a:cs typeface="Verdana"/>
            </a:endParaRPr>
          </a:p>
        </p:txBody>
      </p:sp>
      <p:pic>
        <p:nvPicPr>
          <p:cNvPr id="7" name="Picture 6" descr="OColour cop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51" y="0"/>
            <a:ext cx="1192741" cy="1195200"/>
          </a:xfrm>
          <a:prstGeom prst="rect">
            <a:avLst/>
          </a:prstGeom>
        </p:spPr>
      </p:pic>
      <p:pic>
        <p:nvPicPr>
          <p:cNvPr id="8" name="Picture 7" descr="S20030012003365.L3b_N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33" y="1217733"/>
            <a:ext cx="4303059" cy="2151530"/>
          </a:xfrm>
          <a:prstGeom prst="rect">
            <a:avLst/>
          </a:prstGeom>
        </p:spPr>
      </p:pic>
      <p:pic>
        <p:nvPicPr>
          <p:cNvPr id="9" name="Picture 8" descr="A20030012003365.L3b_N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820" y="1210259"/>
            <a:ext cx="4332940" cy="2166470"/>
          </a:xfrm>
          <a:prstGeom prst="rect">
            <a:avLst/>
          </a:prstGeom>
        </p:spPr>
      </p:pic>
      <p:pic>
        <p:nvPicPr>
          <p:cNvPr id="10" name="Picture 9" descr="M20030012003365.L3b_NN.bc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33" y="3391647"/>
            <a:ext cx="4303063" cy="2151532"/>
          </a:xfrm>
          <a:prstGeom prst="rect">
            <a:avLst/>
          </a:prstGeom>
        </p:spPr>
      </p:pic>
      <p:pic>
        <p:nvPicPr>
          <p:cNvPr id="11" name="Picture 10" descr="AMS20030012003365.L3b_N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601" y="3369237"/>
            <a:ext cx="4347882" cy="2173942"/>
          </a:xfrm>
          <a:prstGeom prst="rect">
            <a:avLst/>
          </a:prstGeom>
        </p:spPr>
      </p:pic>
      <p:pic>
        <p:nvPicPr>
          <p:cNvPr id="12" name="Picture 11" descr="percent.GLOB_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210" y="5532223"/>
            <a:ext cx="2853765" cy="8561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69848" y="1211951"/>
            <a:ext cx="222947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Verdana"/>
                <a:cs typeface="Verdana"/>
              </a:rPr>
              <a:t>SeaWiFS-SeaDAS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99449" y="1211606"/>
            <a:ext cx="254303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Verdana"/>
                <a:cs typeface="Verdana"/>
              </a:rPr>
              <a:t>Modis</a:t>
            </a: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 Aqua-</a:t>
            </a:r>
            <a:r>
              <a:rPr lang="en-US" dirty="0" err="1" smtClean="0">
                <a:solidFill>
                  <a:schemeClr val="bg1"/>
                </a:solidFill>
                <a:latin typeface="Verdana"/>
                <a:cs typeface="Verdana"/>
              </a:rPr>
              <a:t>SeaDAS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3269" y="3409329"/>
            <a:ext cx="2121093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MERIS-POLYMER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99191" y="3407961"/>
            <a:ext cx="16676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Merged Data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387" y="5533124"/>
            <a:ext cx="629185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Inter-sensor bias corrected prior to merging, to avoid spurious trends in merged data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Band-shifted to produce consistency in data across sensors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1F497D"/>
                </a:solidFill>
                <a:latin typeface="Verdana"/>
                <a:cs typeface="Verdana"/>
              </a:rPr>
              <a:t>Enhanced contribution from MERIS due to POLYMER capability to deal with sun glint and thin clouds</a:t>
            </a:r>
            <a:endParaRPr lang="en-US" sz="14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5032" y="6223006"/>
            <a:ext cx="173549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F497D"/>
                </a:solidFill>
                <a:latin typeface="Verdana"/>
                <a:cs typeface="Verdana"/>
              </a:rPr>
              <a:t>Daily coverage in %</a:t>
            </a:r>
            <a:endParaRPr lang="en-US" sz="12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2824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Colloc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ESA Collocation template.potx</Template>
  <TotalTime>526</TotalTime>
  <Words>1605</Words>
  <Application>Microsoft Macintosh PowerPoint</Application>
  <PresentationFormat>On-screen Show (4:3)</PresentationFormat>
  <Paragraphs>269</Paragraphs>
  <Slides>18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ESA Collocation template</vt:lpstr>
      <vt:lpstr>4_ESA Presentation</vt:lpstr>
      <vt:lpstr>ESA Presentation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Dissemination</vt:lpstr>
      <vt:lpstr>PowerPoint Presentation</vt:lpstr>
      <vt:lpstr>Spatial Coverage: Ex. of the Arabian Sea</vt:lpstr>
      <vt:lpstr>PowerPoint Presentation</vt:lpstr>
      <vt:lpstr>PowerPoint Presentation</vt:lpstr>
      <vt:lpstr>PowerPoint Presentation</vt:lpstr>
      <vt:lpstr>PowerPoint Presentation</vt:lpstr>
      <vt:lpstr>Data assimilation of OC-CCI data  in marine ecosystem models</vt:lpstr>
      <vt:lpstr>Models / Satellite Comparisons</vt:lpstr>
      <vt:lpstr>PowerPoint Presentation</vt:lpstr>
      <vt:lpstr>PowerPoint Presentation</vt:lpstr>
      <vt:lpstr>PowerPoint Presentation</vt:lpstr>
      <vt:lpstr>PowerPoint Presentation</vt:lpstr>
    </vt:vector>
  </TitlesOfParts>
  <Company>European Space Agency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Downy</dc:creator>
  <cp:lastModifiedBy>shubha</cp:lastModifiedBy>
  <cp:revision>25</cp:revision>
  <dcterms:created xsi:type="dcterms:W3CDTF">2012-09-19T21:50:49Z</dcterms:created>
  <dcterms:modified xsi:type="dcterms:W3CDTF">2014-06-02T14:07:15Z</dcterms:modified>
</cp:coreProperties>
</file>