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</p:sldMasterIdLst>
  <p:notesMasterIdLst>
    <p:notesMasterId r:id="rId23"/>
  </p:notesMasterIdLst>
  <p:handoutMasterIdLst>
    <p:handoutMasterId r:id="rId24"/>
  </p:handoutMasterIdLst>
  <p:sldIdLst>
    <p:sldId id="395" r:id="rId2"/>
    <p:sldId id="406" r:id="rId3"/>
    <p:sldId id="396" r:id="rId4"/>
    <p:sldId id="397" r:id="rId5"/>
    <p:sldId id="398" r:id="rId6"/>
    <p:sldId id="413" r:id="rId7"/>
    <p:sldId id="414" r:id="rId8"/>
    <p:sldId id="407" r:id="rId9"/>
    <p:sldId id="412" r:id="rId10"/>
    <p:sldId id="408" r:id="rId11"/>
    <p:sldId id="409" r:id="rId12"/>
    <p:sldId id="399" r:id="rId13"/>
    <p:sldId id="400" r:id="rId14"/>
    <p:sldId id="415" r:id="rId15"/>
    <p:sldId id="411" r:id="rId16"/>
    <p:sldId id="402" r:id="rId17"/>
    <p:sldId id="401" r:id="rId18"/>
    <p:sldId id="410" r:id="rId19"/>
    <p:sldId id="416" r:id="rId20"/>
    <p:sldId id="419" r:id="rId21"/>
    <p:sldId id="429" r:id="rId22"/>
  </p:sldIdLst>
  <p:sldSz cx="9906000" cy="6858000" type="A4"/>
  <p:notesSz cx="6864350" cy="9996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8D"/>
    <a:srgbClr val="0098DB"/>
    <a:srgbClr val="00549F"/>
    <a:srgbClr val="FFFFCC"/>
    <a:srgbClr val="FFFF99"/>
    <a:srgbClr val="FF0000"/>
    <a:srgbClr val="FDC82F"/>
    <a:srgbClr val="008000"/>
    <a:srgbClr val="CCFFCC"/>
    <a:srgbClr val="D0103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71" autoAdjust="0"/>
    <p:restoredTop sz="91111" autoAdjust="0"/>
  </p:normalViewPr>
  <p:slideViewPr>
    <p:cSldViewPr snapToGrid="0">
      <p:cViewPr varScale="1">
        <p:scale>
          <a:sx n="47" d="100"/>
          <a:sy n="47" d="100"/>
        </p:scale>
        <p:origin x="-1170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5032" cy="49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87" tIns="46143" rIns="92287" bIns="46143" numCol="1" anchor="t" anchorCtr="0" compatLnSpc="1">
            <a:prstTxWarp prst="textNoShape">
              <a:avLst/>
            </a:prstTxWarp>
          </a:bodyPr>
          <a:lstStyle>
            <a:lvl1pPr defTabSz="92203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17" y="0"/>
            <a:ext cx="2975032" cy="49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87" tIns="46143" rIns="92287" bIns="46143" numCol="1" anchor="t" anchorCtr="0" compatLnSpc="1">
            <a:prstTxWarp prst="textNoShape">
              <a:avLst/>
            </a:prstTxWarp>
          </a:bodyPr>
          <a:lstStyle>
            <a:lvl1pPr algn="r" defTabSz="92203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95387"/>
            <a:ext cx="2975032" cy="49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87" tIns="46143" rIns="92287" bIns="46143" numCol="1" anchor="b" anchorCtr="0" compatLnSpc="1">
            <a:prstTxWarp prst="textNoShape">
              <a:avLst/>
            </a:prstTxWarp>
          </a:bodyPr>
          <a:lstStyle>
            <a:lvl1pPr defTabSz="92203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17" y="9495387"/>
            <a:ext cx="2975032" cy="49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87" tIns="46143" rIns="92287" bIns="46143" numCol="1" anchor="b" anchorCtr="0" compatLnSpc="1">
            <a:prstTxWarp prst="textNoShape">
              <a:avLst/>
            </a:prstTxWarp>
          </a:bodyPr>
          <a:lstStyle>
            <a:lvl1pPr algn="r" defTabSz="922034">
              <a:defRPr sz="1200">
                <a:latin typeface="Arial" charset="0"/>
              </a:defRPr>
            </a:lvl1pPr>
          </a:lstStyle>
          <a:p>
            <a:pPr>
              <a:defRPr/>
            </a:pPr>
            <a:fld id="{EADE852A-7621-42A4-ADFC-8D49AD9009B6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73992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7812" cy="52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932" tIns="44467" rIns="88932" bIns="44467" numCol="1" anchor="t" anchorCtr="0" compatLnSpc="1">
            <a:prstTxWarp prst="textNoShape">
              <a:avLst/>
            </a:prstTxWarp>
          </a:bodyPr>
          <a:lstStyle>
            <a:lvl1pPr defTabSz="89007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5330" y="1"/>
            <a:ext cx="2946210" cy="52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932" tIns="44467" rIns="88932" bIns="44467" numCol="1" anchor="t" anchorCtr="0" compatLnSpc="1">
            <a:prstTxWarp prst="textNoShape">
              <a:avLst/>
            </a:prstTxWarp>
          </a:bodyPr>
          <a:lstStyle>
            <a:lvl1pPr algn="r" defTabSz="890074">
              <a:defRPr sz="1200"/>
            </a:lvl1pPr>
          </a:lstStyle>
          <a:p>
            <a:pPr>
              <a:defRPr/>
            </a:pPr>
            <a:fld id="{BA970E28-C4AF-407A-BCDD-EFE4AF374BAA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4700" y="742950"/>
            <a:ext cx="5376863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3864" y="4763653"/>
            <a:ext cx="5083814" cy="446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932" tIns="44467" rIns="88932" bIns="444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27305"/>
            <a:ext cx="2947812" cy="44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932" tIns="44467" rIns="88932" bIns="44467" numCol="1" anchor="b" anchorCtr="0" compatLnSpc="1">
            <a:prstTxWarp prst="textNoShape">
              <a:avLst/>
            </a:prstTxWarp>
          </a:bodyPr>
          <a:lstStyle>
            <a:lvl1pPr defTabSz="89007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5330" y="9527305"/>
            <a:ext cx="2946210" cy="44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932" tIns="44467" rIns="88932" bIns="44467" numCol="1" anchor="b" anchorCtr="0" compatLnSpc="1">
            <a:prstTxWarp prst="textNoShape">
              <a:avLst/>
            </a:prstTxWarp>
          </a:bodyPr>
          <a:lstStyle>
            <a:lvl1pPr algn="r" defTabSz="890074">
              <a:defRPr sz="1200"/>
            </a:lvl1pPr>
          </a:lstStyle>
          <a:p>
            <a:pPr>
              <a:defRPr/>
            </a:pPr>
            <a:fld id="{E9617734-7536-4187-BDDE-B3E0282E45B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1629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617734-7536-4187-BDDE-B3E0282E45B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7673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936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73675" y="4354515"/>
            <a:ext cx="1539875" cy="16843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4051" y="4354515"/>
            <a:ext cx="4467225" cy="16843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8270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1024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3978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4924427"/>
            <a:ext cx="3003550" cy="111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0" y="4924427"/>
            <a:ext cx="3003550" cy="111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774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007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4006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1720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208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36000" tIns="3600" rIns="36000" bIns="3600" anchor="b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0910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 userDrawn="1"/>
        </p:nvSpPr>
        <p:spPr bwMode="auto">
          <a:xfrm>
            <a:off x="0" y="0"/>
            <a:ext cx="9906000" cy="11684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95375" y="4213225"/>
            <a:ext cx="84074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44488" y="150813"/>
            <a:ext cx="813911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pic>
        <p:nvPicPr>
          <p:cNvPr id="1029" name="Picture 29" descr="ozone_CC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5525" y="-25400"/>
            <a:ext cx="12223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0066"/>
        </a:buClr>
        <a:buChar char="•"/>
        <a:defRPr sz="2800" b="1">
          <a:solidFill>
            <a:srgbClr val="00338D"/>
          </a:solidFill>
          <a:latin typeface="Arial" charset="0"/>
          <a:ea typeface="+mn-ea"/>
          <a:cs typeface="+mn-cs"/>
        </a:defRPr>
      </a:lvl1pPr>
      <a:lvl2pPr marL="1227138" indent="-4191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NotesSoft-Bold" pitchFamily="2" charset="0"/>
        <a:buChar char="–"/>
        <a:defRPr sz="2800">
          <a:solidFill>
            <a:srgbClr val="00338D"/>
          </a:solidFill>
          <a:latin typeface="Arial" charset="0"/>
        </a:defRPr>
      </a:lvl2pPr>
      <a:lvl3pPr marL="1825625" indent="-4191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NotesSoft-Bold" pitchFamily="2" charset="0"/>
        <a:buChar char="•"/>
        <a:defRPr sz="2800">
          <a:solidFill>
            <a:srgbClr val="00338D"/>
          </a:solidFill>
          <a:latin typeface="Arial" charset="0"/>
        </a:defRPr>
      </a:lvl3pPr>
      <a:lvl4pPr marL="2424113" indent="-4191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NotesSoft-Bold" pitchFamily="2" charset="0"/>
        <a:buChar char="–"/>
        <a:defRPr sz="2800">
          <a:solidFill>
            <a:srgbClr val="00338D"/>
          </a:solidFill>
          <a:latin typeface="Arial" charset="0"/>
        </a:defRPr>
      </a:lvl4pPr>
      <a:lvl5pPr marL="3022600" indent="-4191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NotesSoft-Bold" pitchFamily="2" charset="0"/>
        <a:buChar char="»"/>
        <a:defRPr sz="2800">
          <a:solidFill>
            <a:srgbClr val="00338D"/>
          </a:solidFill>
          <a:latin typeface="Arial" charset="0"/>
        </a:defRPr>
      </a:lvl5pPr>
      <a:lvl6pPr marL="3479800" indent="-419100" algn="l" rtl="0" fontAlgn="base"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2800">
          <a:solidFill>
            <a:schemeClr val="bg2"/>
          </a:solidFill>
          <a:latin typeface="NotesSoft-Bold" pitchFamily="2" charset="0"/>
        </a:defRPr>
      </a:lvl6pPr>
      <a:lvl7pPr marL="3937000" indent="-419100" algn="l" rtl="0" fontAlgn="base"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2800">
          <a:solidFill>
            <a:schemeClr val="bg2"/>
          </a:solidFill>
          <a:latin typeface="NotesSoft-Bold" pitchFamily="2" charset="0"/>
        </a:defRPr>
      </a:lvl7pPr>
      <a:lvl8pPr marL="4394200" indent="-419100" algn="l" rtl="0" fontAlgn="base"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2800">
          <a:solidFill>
            <a:schemeClr val="bg2"/>
          </a:solidFill>
          <a:latin typeface="NotesSoft-Bold" pitchFamily="2" charset="0"/>
        </a:defRPr>
      </a:lvl8pPr>
      <a:lvl9pPr marL="4851400" indent="-419100" algn="l" rtl="0" fontAlgn="base"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2800">
          <a:solidFill>
            <a:schemeClr val="bg2"/>
          </a:solidFill>
          <a:latin typeface="NotesSoft-Bold" pitchFamily="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logo_knmi_ven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2814" y="6300000"/>
            <a:ext cx="3362068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0"/>
          <p:cNvSpPr txBox="1">
            <a:spLocks noChangeArrowheads="1"/>
          </p:cNvSpPr>
          <p:nvPr/>
        </p:nvSpPr>
        <p:spPr bwMode="auto">
          <a:xfrm>
            <a:off x="331788" y="352689"/>
            <a:ext cx="912971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CCI CMUG </a:t>
            </a:r>
            <a:r>
              <a:rPr lang="da-DK" sz="3600" b="1" kern="0" dirty="0" smtClean="0">
                <a:solidFill>
                  <a:schemeClr val="bg1"/>
                </a:solidFill>
                <a:latin typeface="Arial" charset="0"/>
                <a:ea typeface="+mj-ea"/>
                <a:cs typeface="+mj-cs"/>
              </a:rPr>
              <a:t>4th</a:t>
            </a:r>
            <a:r>
              <a:rPr kumimoji="0" lang="da-DK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Integration Meeting</a:t>
            </a:r>
            <a:endParaRPr kumimoji="0" lang="it-IT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5" name="Rectangle 19"/>
          <p:cNvSpPr txBox="1">
            <a:spLocks noChangeArrowheads="1"/>
          </p:cNvSpPr>
          <p:nvPr/>
        </p:nvSpPr>
        <p:spPr bwMode="auto">
          <a:xfrm>
            <a:off x="204716" y="2669704"/>
            <a:ext cx="9348717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Tx/>
              <a:buNone/>
              <a:tabLst/>
              <a:defRPr/>
            </a:pPr>
            <a:r>
              <a:rPr kumimoji="0" lang="fr-BE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Ozone_cci</a:t>
            </a:r>
            <a:r>
              <a:rPr kumimoji="0" lang="fr-BE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CRG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Tx/>
              <a:buNone/>
              <a:tabLst/>
              <a:defRPr/>
            </a:pPr>
            <a:r>
              <a:rPr kumimoji="0" lang="fr-BE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Phase-1 </a:t>
            </a:r>
            <a:r>
              <a:rPr lang="fr-BE" sz="3600" b="1" kern="0" noProof="0" dirty="0" err="1" smtClean="0">
                <a:solidFill>
                  <a:srgbClr val="00338D"/>
                </a:solidFill>
                <a:latin typeface="Arial" charset="0"/>
              </a:rPr>
              <a:t>r</a:t>
            </a:r>
            <a:r>
              <a:rPr kumimoji="0" lang="fr-BE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esults</a:t>
            </a:r>
            <a:r>
              <a:rPr kumimoji="0" lang="fr-BE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and Phase-2 plans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Tx/>
              <a:buNone/>
              <a:tabLst/>
              <a:defRPr/>
            </a:pPr>
            <a:endParaRPr kumimoji="0" lang="fr-BE" sz="3600" b="1" i="0" u="none" strike="noStrike" kern="0" cap="none" spc="0" normalizeH="0" baseline="0" noProof="0" dirty="0" smtClean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504979" y="4384722"/>
            <a:ext cx="882324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fr-BE" sz="2000" i="1" dirty="0" smtClean="0"/>
              <a:t>M. </a:t>
            </a:r>
            <a:r>
              <a:rPr lang="fr-BE" sz="2000" i="1" dirty="0" err="1" smtClean="0"/>
              <a:t>Coldewey</a:t>
            </a:r>
            <a:r>
              <a:rPr lang="fr-BE" sz="2000" i="1" dirty="0" smtClean="0"/>
              <a:t>-</a:t>
            </a:r>
            <a:r>
              <a:rPr lang="fr-BE" sz="2000" i="1" dirty="0" err="1" smtClean="0"/>
              <a:t>Egbers</a:t>
            </a:r>
            <a:r>
              <a:rPr lang="fr-BE" sz="2000" i="1" dirty="0" smtClean="0"/>
              <a:t> (DLR) </a:t>
            </a:r>
          </a:p>
          <a:p>
            <a:pPr algn="ctr" eaLnBrk="1" hangingPunct="1"/>
            <a:r>
              <a:rPr lang="fr-BE" sz="2000" i="1" dirty="0" smtClean="0"/>
              <a:t>on </a:t>
            </a:r>
            <a:r>
              <a:rPr lang="fr-BE" sz="2000" i="1" dirty="0" err="1" smtClean="0"/>
              <a:t>behalf</a:t>
            </a:r>
            <a:r>
              <a:rPr lang="fr-BE" sz="2000" i="1" dirty="0" smtClean="0"/>
              <a:t> of the </a:t>
            </a:r>
            <a:r>
              <a:rPr lang="fr-BE" sz="2000" i="1" dirty="0" err="1" smtClean="0"/>
              <a:t>Ozone_cci</a:t>
            </a:r>
            <a:r>
              <a:rPr lang="fr-BE" sz="2000" i="1" dirty="0" smtClean="0"/>
              <a:t> CRG</a:t>
            </a:r>
          </a:p>
          <a:p>
            <a:pPr algn="ctr" eaLnBrk="1" hangingPunct="1"/>
            <a:r>
              <a:rPr lang="en-US" sz="2000" i="1" dirty="0" smtClean="0"/>
              <a:t>M. </a:t>
            </a:r>
            <a:r>
              <a:rPr lang="en-US" sz="2000" i="1" dirty="0" err="1" smtClean="0"/>
              <a:t>Dameris</a:t>
            </a:r>
            <a:r>
              <a:rPr lang="en-US" sz="2000" i="1" dirty="0" smtClean="0"/>
              <a:t> (DLR), P. </a:t>
            </a:r>
            <a:r>
              <a:rPr lang="en-US" sz="2000" i="1" dirty="0" err="1" smtClean="0"/>
              <a:t>Braesicke</a:t>
            </a:r>
            <a:r>
              <a:rPr lang="en-US" sz="2000" i="1" dirty="0" smtClean="0"/>
              <a:t> (UCAM/KIT), M. van </a:t>
            </a:r>
            <a:r>
              <a:rPr lang="en-US" sz="2000" i="1" dirty="0" err="1" smtClean="0"/>
              <a:t>Weele</a:t>
            </a:r>
            <a:r>
              <a:rPr lang="en-US" sz="2000" i="1" dirty="0" smtClean="0"/>
              <a:t> (KNMI)</a:t>
            </a:r>
          </a:p>
          <a:p>
            <a:pPr algn="ctr" eaLnBrk="1" hangingPunct="1"/>
            <a:r>
              <a:rPr lang="en-US" sz="2000" i="1" dirty="0" smtClean="0"/>
              <a:t>Science leader: M. van </a:t>
            </a:r>
            <a:r>
              <a:rPr lang="en-US" sz="2000" i="1" dirty="0" err="1" smtClean="0"/>
              <a:t>Roozendael</a:t>
            </a:r>
            <a:r>
              <a:rPr lang="en-US" sz="2000" i="1" dirty="0" smtClean="0"/>
              <a:t> (BIRA)</a:t>
            </a:r>
            <a:endParaRPr lang="en-US" sz="2000" i="1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120404" y="1459084"/>
            <a:ext cx="35759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400" dirty="0" smtClean="0"/>
              <a:t>Met Office, Exeter, UK</a:t>
            </a:r>
            <a:endParaRPr lang="en-GB" sz="2400" dirty="0"/>
          </a:p>
          <a:p>
            <a:pPr algn="ctr"/>
            <a:r>
              <a:rPr lang="en-US" sz="2400" dirty="0" smtClean="0"/>
              <a:t>2-4 June 2014</a:t>
            </a:r>
            <a:endParaRPr lang="en-US" sz="2400" dirty="0"/>
          </a:p>
        </p:txBody>
      </p:sp>
      <p:pic>
        <p:nvPicPr>
          <p:cNvPr id="10" name="Picture 43" descr="logo_dl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0000" y="6300000"/>
            <a:ext cx="68894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000" y="6300000"/>
            <a:ext cx="470709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NCAS_national_centre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00" y="6300000"/>
            <a:ext cx="2250595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Grafik 12" descr="800px-KIT_Logo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3478" y="6300000"/>
            <a:ext cx="1079999" cy="540000"/>
          </a:xfrm>
          <a:prstGeom prst="rect">
            <a:avLst/>
          </a:prstGeom>
        </p:spPr>
      </p:pic>
      <p:pic>
        <p:nvPicPr>
          <p:cNvPr id="14" name="Grafik 13" descr="iasb_bira_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96000" y="6300000"/>
            <a:ext cx="344681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0"/>
          <p:cNvSpPr txBox="1">
            <a:spLocks noChangeArrowheads="1"/>
          </p:cNvSpPr>
          <p:nvPr/>
        </p:nvSpPr>
        <p:spPr>
          <a:xfrm>
            <a:off x="0" y="20320"/>
            <a:ext cx="9906000" cy="13319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Ozone trend and variability 1995-2013</a:t>
            </a:r>
            <a:endParaRPr lang="en-US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5" descr="ozone_CC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7550" y="1"/>
            <a:ext cx="1424847" cy="13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3" descr="logo_dl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10962"/>
            <a:ext cx="825500" cy="64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1106"/>
          <a:stretch/>
        </p:blipFill>
        <p:spPr>
          <a:xfrm>
            <a:off x="123797" y="1341347"/>
            <a:ext cx="3683905" cy="3240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" y="4541272"/>
            <a:ext cx="8880403" cy="229856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515" t="5021"/>
          <a:stretch/>
        </p:blipFill>
        <p:spPr>
          <a:xfrm>
            <a:off x="6088618" y="1332330"/>
            <a:ext cx="3791452" cy="3240000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3476363" y="1351005"/>
            <a:ext cx="2998574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Clr>
                <a:schemeClr val="tx2"/>
              </a:buClr>
              <a:buSzPct val="120000"/>
              <a:buNone/>
            </a:pPr>
            <a:r>
              <a:rPr lang="en-US" dirty="0" smtClean="0">
                <a:solidFill>
                  <a:srgbClr val="00338D"/>
                </a:solidFill>
              </a:rPr>
              <a:t>Multiple linear regression model:</a:t>
            </a:r>
          </a:p>
          <a:p>
            <a:pPr marL="0" indent="0" algn="just">
              <a:spcBef>
                <a:spcPts val="0"/>
              </a:spcBef>
              <a:buClr>
                <a:schemeClr val="tx2"/>
              </a:buClr>
              <a:buSzPct val="120000"/>
              <a:buNone/>
            </a:pPr>
            <a:r>
              <a:rPr lang="pt-BR" dirty="0" smtClean="0">
                <a:solidFill>
                  <a:srgbClr val="0098DB"/>
                </a:solidFill>
              </a:rPr>
              <a:t>O</a:t>
            </a:r>
            <a:r>
              <a:rPr lang="pt-BR" baseline="-25000" dirty="0" smtClean="0">
                <a:solidFill>
                  <a:srgbClr val="0098DB"/>
                </a:solidFill>
              </a:rPr>
              <a:t>3</a:t>
            </a:r>
            <a:r>
              <a:rPr lang="pt-BR" dirty="0" smtClean="0">
                <a:solidFill>
                  <a:srgbClr val="0098DB"/>
                </a:solidFill>
              </a:rPr>
              <a:t>(m) = A + B</a:t>
            </a:r>
            <a:r>
              <a:rPr lang="pt-BR" baseline="-25000" dirty="0" smtClean="0">
                <a:solidFill>
                  <a:srgbClr val="0098DB"/>
                </a:solidFill>
              </a:rPr>
              <a:t>0</a:t>
            </a:r>
            <a:r>
              <a:rPr lang="pt-BR" dirty="0" smtClean="0">
                <a:solidFill>
                  <a:srgbClr val="0098DB"/>
                </a:solidFill>
              </a:rPr>
              <a:t>·m </a:t>
            </a:r>
          </a:p>
          <a:p>
            <a:pPr marL="0" indent="0" algn="just">
              <a:spcBef>
                <a:spcPts val="0"/>
              </a:spcBef>
              <a:buClr>
                <a:schemeClr val="tx2"/>
              </a:buClr>
              <a:buSzPct val="120000"/>
              <a:buNone/>
            </a:pPr>
            <a:r>
              <a:rPr lang="pt-BR" dirty="0" smtClean="0">
                <a:solidFill>
                  <a:srgbClr val="0098DB"/>
                </a:solidFill>
              </a:rPr>
              <a:t>	+ C·SF(m) </a:t>
            </a:r>
          </a:p>
          <a:p>
            <a:pPr marL="0" indent="0" algn="just">
              <a:spcBef>
                <a:spcPts val="0"/>
              </a:spcBef>
              <a:buClr>
                <a:schemeClr val="tx2"/>
              </a:buClr>
              <a:buSzPct val="120000"/>
              <a:buNone/>
            </a:pPr>
            <a:r>
              <a:rPr lang="pt-BR" dirty="0" smtClean="0">
                <a:solidFill>
                  <a:srgbClr val="0098DB"/>
                </a:solidFill>
              </a:rPr>
              <a:t>	+ D·QBO30(m)</a:t>
            </a:r>
          </a:p>
          <a:p>
            <a:pPr marL="0" indent="0" algn="just">
              <a:spcBef>
                <a:spcPts val="0"/>
              </a:spcBef>
              <a:buClr>
                <a:schemeClr val="tx2"/>
              </a:buClr>
              <a:buSzPct val="120000"/>
              <a:buNone/>
            </a:pPr>
            <a:r>
              <a:rPr lang="en-GB" dirty="0" smtClean="0">
                <a:solidFill>
                  <a:srgbClr val="0098DB"/>
                </a:solidFill>
              </a:rPr>
              <a:t>	+ E·QBO50(m)</a:t>
            </a:r>
          </a:p>
          <a:p>
            <a:pPr marL="0" indent="0" algn="just">
              <a:spcBef>
                <a:spcPts val="0"/>
              </a:spcBef>
              <a:buClr>
                <a:schemeClr val="tx2"/>
              </a:buClr>
              <a:buSzPct val="120000"/>
              <a:buNone/>
            </a:pPr>
            <a:r>
              <a:rPr lang="en-GB" dirty="0" smtClean="0">
                <a:solidFill>
                  <a:srgbClr val="0098DB"/>
                </a:solidFill>
              </a:rPr>
              <a:t>	+ F·MEI(m)</a:t>
            </a:r>
          </a:p>
          <a:p>
            <a:pPr marL="0" indent="0" algn="just">
              <a:spcBef>
                <a:spcPts val="0"/>
              </a:spcBef>
              <a:buClr>
                <a:schemeClr val="tx2"/>
              </a:buClr>
              <a:buSzPct val="120000"/>
              <a:buNone/>
            </a:pPr>
            <a:r>
              <a:rPr lang="en-GB" dirty="0" smtClean="0">
                <a:solidFill>
                  <a:srgbClr val="0098DB"/>
                </a:solidFill>
              </a:rPr>
              <a:t>	+ X(m)</a:t>
            </a:r>
          </a:p>
          <a:p>
            <a:pPr marL="0" indent="0" algn="just">
              <a:spcBef>
                <a:spcPts val="0"/>
              </a:spcBef>
              <a:buClr>
                <a:schemeClr val="tx2"/>
              </a:buClr>
              <a:buSzPct val="120000"/>
              <a:buNone/>
            </a:pPr>
            <a:endParaRPr lang="en-GB" dirty="0" smtClean="0">
              <a:solidFill>
                <a:srgbClr val="0098DB"/>
              </a:solidFill>
            </a:endParaRPr>
          </a:p>
          <a:p>
            <a:pPr marL="0" indent="0" algn="just">
              <a:spcBef>
                <a:spcPts val="0"/>
              </a:spcBef>
              <a:buClr>
                <a:schemeClr val="tx2"/>
              </a:buClr>
              <a:buSzPct val="120000"/>
              <a:buNone/>
            </a:pPr>
            <a:r>
              <a:rPr lang="en-GB" dirty="0" err="1" smtClean="0">
                <a:solidFill>
                  <a:srgbClr val="00338D"/>
                </a:solidFill>
              </a:rPr>
              <a:t>Coldewey-Egbers</a:t>
            </a:r>
            <a:r>
              <a:rPr lang="en-GB" dirty="0" smtClean="0">
                <a:solidFill>
                  <a:srgbClr val="00338D"/>
                </a:solidFill>
              </a:rPr>
              <a:t> et al., 2014, GRL, accepted</a:t>
            </a:r>
          </a:p>
        </p:txBody>
      </p:sp>
    </p:spTree>
    <p:extLst>
      <p:ext uri="{BB962C8B-B14F-4D97-AF65-F5344CB8AC3E}">
        <p14:creationId xmlns:p14="http://schemas.microsoft.com/office/powerpoint/2010/main" xmlns="" val="399711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0"/>
          <p:cNvSpPr txBox="1">
            <a:spLocks noChangeArrowheads="1"/>
          </p:cNvSpPr>
          <p:nvPr/>
        </p:nvSpPr>
        <p:spPr>
          <a:xfrm>
            <a:off x="0" y="0"/>
            <a:ext cx="9906000" cy="13319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da-DK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Outlook to Phase-2 (DLR) </a:t>
            </a:r>
            <a:endParaRPr lang="en-US" sz="4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5" descr="ozone_CC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7550" y="1"/>
            <a:ext cx="1424847" cy="13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3" descr="logo_dl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10962"/>
            <a:ext cx="825500" cy="64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/>
          </a:bodyPr>
          <a:lstStyle/>
          <a:p>
            <a:r>
              <a:rPr lang="en-GB" sz="2600" dirty="0" smtClean="0">
                <a:latin typeface="Arial" pitchFamily="34" charset="0"/>
                <a:cs typeface="Arial" pitchFamily="34" charset="0"/>
              </a:rPr>
              <a:t>What can be done better with improved data sets?</a:t>
            </a:r>
          </a:p>
          <a:p>
            <a:pPr lvl="1" indent="-360000"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Process-oriented investigations, e.g. studying interactions of dynamical, chemical and </a:t>
            </a:r>
            <a:r>
              <a:rPr lang="en-GB" sz="2200" dirty="0" err="1" smtClean="0">
                <a:latin typeface="Arial" pitchFamily="34" charset="0"/>
                <a:cs typeface="Arial" pitchFamily="34" charset="0"/>
              </a:rPr>
              <a:t>radiative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processes</a:t>
            </a:r>
          </a:p>
          <a:p>
            <a:pPr lvl="1" indent="-360000"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Attribution of (natural) ozone fluctuations and detection of (anthropogenic) trends  </a:t>
            </a:r>
          </a:p>
          <a:p>
            <a:pPr lvl="1" indent="-360000"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Investigation of links between climate change and atmospheric chemistry and composition, e.g. the impact of climate change on the recovery of the ozone layer (“super-recovery”)</a:t>
            </a:r>
          </a:p>
          <a:p>
            <a:pPr lvl="1" indent="-360000"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Evaluation of the role of the stratosphere for (surface) climate change and weather (e.g. EC project </a:t>
            </a:r>
            <a:r>
              <a:rPr lang="en-GB" sz="2200" dirty="0" err="1" smtClean="0">
                <a:latin typeface="Arial" pitchFamily="34" charset="0"/>
                <a:cs typeface="Arial" pitchFamily="34" charset="0"/>
              </a:rPr>
              <a:t>StratoClim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 indent="-360000">
              <a:spcBef>
                <a:spcPts val="1200"/>
              </a:spcBef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9711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92113" y="1198563"/>
            <a:ext cx="9221444" cy="48942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>
                <a:srgbClr val="000066"/>
              </a:buClr>
              <a:buSzTx/>
              <a:buFontTx/>
              <a:buChar char="•"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Chemistry-Climate Model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8D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UMUKCA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000066"/>
              </a:buClr>
              <a:buFont typeface="Wingdings" pitchFamily="2" charset="2"/>
              <a:buChar char="Ø"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Resolution: </a:t>
            </a:r>
            <a:r>
              <a:rPr kumimoji="0" lang="en-GB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N48L60 (3.75°x2.5°, L60: 0-84 km)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000066"/>
              </a:buClr>
              <a:buFont typeface="Wingdings" pitchFamily="2" charset="2"/>
              <a:buChar char="Ø"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Chemistry: </a:t>
            </a:r>
            <a:r>
              <a:rPr kumimoji="0" lang="en-GB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Chemistry of the </a:t>
            </a:r>
            <a:r>
              <a:rPr kumimoji="0" lang="en-GB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Strat</a:t>
            </a:r>
            <a:r>
              <a:rPr kumimoji="0" lang="en-GB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and Trop., incl. Fast-</a:t>
            </a:r>
            <a:r>
              <a:rPr kumimoji="0" lang="en-GB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Jx</a:t>
            </a:r>
            <a:r>
              <a:rPr kumimoji="0" lang="en-GB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000066"/>
              </a:buClr>
              <a:buFont typeface="Wingdings" pitchFamily="2" charset="2"/>
              <a:buChar char="Ø"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Forcing: </a:t>
            </a:r>
            <a:r>
              <a:rPr kumimoji="0" lang="en-GB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6 hourly ERA-Interim with regionally varying relaxation time constants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000066"/>
              </a:buClr>
              <a:buFont typeface="Wingdings" pitchFamily="2" charset="2"/>
              <a:buChar char="Ø"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Strategy: </a:t>
            </a:r>
            <a:r>
              <a:rPr kumimoji="0" lang="en-GB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1979 spin-up , 1979-2012 integration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000066"/>
              </a:buClr>
              <a:buFont typeface="Wingdings" pitchFamily="2" charset="2"/>
              <a:buChar char="Ø"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Data: </a:t>
            </a:r>
            <a:r>
              <a:rPr kumimoji="0" lang="de-DE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3-hourly, </a:t>
            </a:r>
            <a:r>
              <a:rPr kumimoji="0" lang="de-DE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daily</a:t>
            </a:r>
            <a:r>
              <a:rPr kumimoji="0" lang="de-DE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de-DE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monthly</a:t>
            </a:r>
            <a:endParaRPr lang="en-GB" sz="2000" kern="0" dirty="0" smtClean="0">
              <a:solidFill>
                <a:srgbClr val="00338D"/>
              </a:solidFill>
              <a:latin typeface="Arial" charset="0"/>
            </a:endParaRPr>
          </a:p>
          <a:p>
            <a:pPr marL="342900" indent="-342900" eaLnBrk="0" hangingPunct="0">
              <a:spcBef>
                <a:spcPts val="1200"/>
              </a:spcBef>
              <a:buClr>
                <a:srgbClr val="000066"/>
              </a:buClr>
              <a:buFont typeface="Arial" pitchFamily="34" charset="0"/>
              <a:buChar char="•"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Scientific</a:t>
            </a:r>
            <a:r>
              <a:rPr kumimoji="0" lang="en-GB" sz="2400" b="1" i="0" u="none" strike="noStrike" kern="0" cap="none" spc="0" normalizeH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challenges</a:t>
            </a:r>
          </a:p>
          <a:p>
            <a:pPr marL="792000" indent="-324000">
              <a:spcBef>
                <a:spcPts val="600"/>
              </a:spcBef>
              <a:buFont typeface="Wingdings" pitchFamily="2" charset="2"/>
              <a:buChar char="Ø"/>
            </a:pPr>
            <a:r>
              <a:rPr lang="de-DE" sz="2000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How</a:t>
            </a:r>
            <a:r>
              <a:rPr lang="de-DE" sz="2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good</a:t>
            </a:r>
            <a:r>
              <a:rPr lang="de-DE" sz="2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de-DE" sz="2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de-DE" sz="2000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nudged</a:t>
            </a:r>
            <a:r>
              <a:rPr lang="de-DE" sz="2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CCM in </a:t>
            </a:r>
            <a:r>
              <a:rPr lang="de-DE" sz="2000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capturing</a:t>
            </a:r>
            <a:r>
              <a:rPr lang="de-DE" sz="2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extreme </a:t>
            </a:r>
            <a:r>
              <a:rPr lang="de-DE" sz="2000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ozone</a:t>
            </a:r>
            <a:r>
              <a:rPr lang="de-DE" sz="2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events</a:t>
            </a:r>
            <a:r>
              <a:rPr lang="de-DE" sz="2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? (</a:t>
            </a:r>
            <a:r>
              <a:rPr lang="de-DE" sz="2000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cold</a:t>
            </a:r>
            <a:r>
              <a:rPr lang="de-DE" sz="2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events</a:t>
            </a:r>
            <a:r>
              <a:rPr lang="de-DE" sz="2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in 1997+2011, warm </a:t>
            </a:r>
            <a:r>
              <a:rPr lang="de-DE" sz="2000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event</a:t>
            </a:r>
            <a:r>
              <a:rPr lang="de-DE" sz="2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in 2002)</a:t>
            </a:r>
          </a:p>
          <a:p>
            <a:pPr marL="792000" indent="-324000">
              <a:spcBef>
                <a:spcPts val="600"/>
              </a:spcBef>
              <a:buFont typeface="Wingdings" pitchFamily="2" charset="2"/>
              <a:buChar char="Ø"/>
            </a:pPr>
            <a:r>
              <a:rPr lang="de-DE" sz="2000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Has</a:t>
            </a:r>
            <a:r>
              <a:rPr lang="de-DE" sz="2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meteorology</a:t>
            </a:r>
            <a:r>
              <a:rPr lang="de-DE" sz="2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determined</a:t>
            </a:r>
            <a:r>
              <a:rPr lang="de-DE" sz="2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2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observed</a:t>
            </a:r>
            <a:r>
              <a:rPr lang="de-DE" sz="2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ozone</a:t>
            </a:r>
            <a:r>
              <a:rPr lang="de-DE" sz="2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anomalies</a:t>
            </a:r>
            <a:r>
              <a:rPr lang="de-DE" sz="2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2000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sz="2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de-DE" sz="2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our</a:t>
            </a:r>
            <a:r>
              <a:rPr lang="de-DE" sz="2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chemistry</a:t>
            </a:r>
            <a:r>
              <a:rPr lang="de-DE" sz="2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doing</a:t>
            </a:r>
            <a:r>
              <a:rPr lang="de-DE" sz="2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de-DE" sz="2000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good</a:t>
            </a:r>
            <a:r>
              <a:rPr lang="de-DE" sz="2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job</a:t>
            </a:r>
            <a:r>
              <a:rPr lang="de-DE" sz="2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when</a:t>
            </a:r>
            <a:r>
              <a:rPr lang="de-DE" sz="2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2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meteorology</a:t>
            </a:r>
            <a:r>
              <a:rPr lang="de-DE" sz="2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de-DE" sz="2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i="1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correct</a:t>
            </a:r>
            <a:r>
              <a:rPr lang="de-DE" sz="2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 eaLnBrk="0" hangingPunct="0">
              <a:spcBef>
                <a:spcPts val="1200"/>
              </a:spcBef>
              <a:buClr>
                <a:srgbClr val="000066"/>
              </a:buClr>
              <a:buFont typeface="Arial" pitchFamily="34" charset="0"/>
              <a:buChar char="•"/>
              <a:defRPr/>
            </a:pPr>
            <a:endParaRPr kumimoji="0" lang="de-DE" sz="2400" b="1" i="0" u="none" strike="noStrike" kern="0" cap="none" spc="0" normalizeH="0" baseline="0" noProof="0" dirty="0" smtClean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188913"/>
            <a:ext cx="9906000" cy="862012"/>
          </a:xfrm>
        </p:spPr>
        <p:txBody>
          <a:bodyPr/>
          <a:lstStyle/>
          <a:p>
            <a:pPr algn="l"/>
            <a:r>
              <a:rPr lang="en-US" sz="3400" dirty="0" smtClean="0"/>
              <a:t>CRG activities at UCAM/KIT (P. </a:t>
            </a:r>
            <a:r>
              <a:rPr lang="en-US" sz="3400" dirty="0" err="1" smtClean="0"/>
              <a:t>Braesicke</a:t>
            </a:r>
            <a:r>
              <a:rPr lang="en-US" sz="3400" dirty="0" smtClean="0"/>
              <a:t>)</a:t>
            </a:r>
            <a:endParaRPr lang="en-US" sz="3400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548" y="6120000"/>
            <a:ext cx="470709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NCAS_national_centre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362" y="6120000"/>
            <a:ext cx="2250595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 descr="800px-KIT_Logo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38072" y="6120000"/>
            <a:ext cx="1079999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8281" y="188913"/>
            <a:ext cx="8324207" cy="862012"/>
          </a:xfrm>
        </p:spPr>
        <p:txBody>
          <a:bodyPr/>
          <a:lstStyle/>
          <a:p>
            <a:pPr algn="l"/>
            <a:r>
              <a:rPr lang="en-US" dirty="0" smtClean="0"/>
              <a:t>Comparison of PDFs</a:t>
            </a:r>
            <a:endParaRPr lang="en-US" dirty="0"/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262" y="6120000"/>
            <a:ext cx="470709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NCAS_national_centre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076" y="6120000"/>
            <a:ext cx="2250595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Grafik 15" descr="800px-KIT_Logo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2786" y="6120000"/>
            <a:ext cx="1079999" cy="540000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78000" y="1850258"/>
            <a:ext cx="4860000" cy="2571336"/>
          </a:xfrm>
          <a:prstGeom prst="rect">
            <a:avLst/>
          </a:prstGeom>
        </p:spPr>
      </p:pic>
      <p:sp>
        <p:nvSpPr>
          <p:cNvPr id="18" name="TextBox 6"/>
          <p:cNvSpPr txBox="1"/>
          <p:nvPr/>
        </p:nvSpPr>
        <p:spPr>
          <a:xfrm>
            <a:off x="481654" y="1706258"/>
            <a:ext cx="4428000" cy="276999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NH Total Ozone Spring (MAM) April 1996 – June 2011</a:t>
            </a:r>
            <a:endParaRPr lang="en-GB" sz="1200" dirty="0"/>
          </a:p>
        </p:txBody>
      </p:sp>
      <p:pic>
        <p:nvPicPr>
          <p:cNvPr id="19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347" b="-147"/>
          <a:stretch/>
        </p:blipFill>
        <p:spPr>
          <a:xfrm>
            <a:off x="5046000" y="1850258"/>
            <a:ext cx="4860000" cy="2561018"/>
          </a:xfrm>
          <a:prstGeom prst="rect">
            <a:avLst/>
          </a:prstGeom>
        </p:spPr>
      </p:pic>
      <p:sp>
        <p:nvSpPr>
          <p:cNvPr id="20" name="TextBox 6"/>
          <p:cNvSpPr txBox="1"/>
          <p:nvPr/>
        </p:nvSpPr>
        <p:spPr>
          <a:xfrm>
            <a:off x="5449069" y="1706258"/>
            <a:ext cx="4423735" cy="276999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S</a:t>
            </a:r>
            <a:r>
              <a:rPr lang="en-GB" sz="1200" dirty="0" smtClean="0"/>
              <a:t>H Total Ozone Spring (SON) April 1996 – June 2011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384232" y="2695630"/>
            <a:ext cx="8820000" cy="2559442"/>
            <a:chOff x="72000" y="2149279"/>
            <a:chExt cx="9000000" cy="2559442"/>
          </a:xfrm>
        </p:grpSpPr>
        <p:pic>
          <p:nvPicPr>
            <p:cNvPr id="4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" y="2149279"/>
              <a:ext cx="9000000" cy="2559442"/>
            </a:xfrm>
            <a:prstGeom prst="rect">
              <a:avLst/>
            </a:prstGeom>
          </p:spPr>
        </p:pic>
        <p:sp>
          <p:nvSpPr>
            <p:cNvPr id="5" name="Oval 17"/>
            <p:cNvSpPr/>
            <p:nvPr/>
          </p:nvSpPr>
          <p:spPr>
            <a:xfrm>
              <a:off x="2566116" y="2477037"/>
              <a:ext cx="762000" cy="304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18"/>
            <p:cNvSpPr/>
            <p:nvPr/>
          </p:nvSpPr>
          <p:spPr>
            <a:xfrm>
              <a:off x="7642545" y="4343400"/>
              <a:ext cx="762000" cy="304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085"/>
          <a:stretch/>
        </p:blipFill>
        <p:spPr bwMode="auto">
          <a:xfrm>
            <a:off x="1032304" y="1306664"/>
            <a:ext cx="1546085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 bwMode="auto">
          <a:xfrm>
            <a:off x="6073024" y="5207128"/>
            <a:ext cx="1460924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7"/>
          <p:cNvSpPr txBox="1"/>
          <p:nvPr/>
        </p:nvSpPr>
        <p:spPr>
          <a:xfrm>
            <a:off x="3740158" y="1659566"/>
            <a:ext cx="6141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Tropical region: QBO control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High latitude spring: Accumulated winter impact</a:t>
            </a:r>
          </a:p>
          <a:p>
            <a:r>
              <a:rPr lang="en-GB" dirty="0" smtClean="0">
                <a:solidFill>
                  <a:srgbClr val="DCA01E"/>
                </a:solidFill>
              </a:rPr>
              <a:t>High latitude summer/autumn: Accumulated errors</a:t>
            </a:r>
            <a:endParaRPr lang="en-GB" dirty="0">
              <a:solidFill>
                <a:srgbClr val="DCA01E"/>
              </a:solidFill>
            </a:endParaRPr>
          </a:p>
        </p:txBody>
      </p:sp>
      <p:sp>
        <p:nvSpPr>
          <p:cNvPr id="11" name="Arc 6"/>
          <p:cNvSpPr/>
          <p:nvPr/>
        </p:nvSpPr>
        <p:spPr>
          <a:xfrm rot="5400000">
            <a:off x="6779456" y="4487048"/>
            <a:ext cx="1440000" cy="1440000"/>
          </a:xfrm>
          <a:prstGeom prst="arc">
            <a:avLst/>
          </a:prstGeom>
          <a:ln w="25400">
            <a:solidFill>
              <a:srgbClr val="D00000"/>
            </a:solidFill>
            <a:headEnd type="arrow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c 13"/>
          <p:cNvSpPr/>
          <p:nvPr/>
        </p:nvSpPr>
        <p:spPr>
          <a:xfrm rot="16200000" flipV="1">
            <a:off x="1777831" y="2054200"/>
            <a:ext cx="1440000" cy="1440000"/>
          </a:xfrm>
          <a:prstGeom prst="arc">
            <a:avLst/>
          </a:prstGeom>
          <a:ln w="25400">
            <a:solidFill>
              <a:srgbClr val="D00000"/>
            </a:solidFill>
            <a:headEnd type="arrow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3568" y="188913"/>
            <a:ext cx="8348920" cy="862012"/>
          </a:xfrm>
        </p:spPr>
        <p:txBody>
          <a:bodyPr/>
          <a:lstStyle/>
          <a:p>
            <a:pPr algn="l"/>
            <a:r>
              <a:rPr lang="en-US" dirty="0" smtClean="0"/>
              <a:t>Ozone Anomaly Correlations</a:t>
            </a:r>
            <a:endParaRPr lang="en-US" dirty="0"/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262" y="6120000"/>
            <a:ext cx="470709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NCAS_national_centre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1076" y="6120000"/>
            <a:ext cx="2250595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Grafik 15" descr="800px-KIT_Logo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62786" y="6120000"/>
            <a:ext cx="1079999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0"/>
          <p:cNvSpPr txBox="1">
            <a:spLocks noChangeArrowheads="1"/>
          </p:cNvSpPr>
          <p:nvPr/>
        </p:nvSpPr>
        <p:spPr>
          <a:xfrm>
            <a:off x="0" y="0"/>
            <a:ext cx="9906000" cy="13319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da-DK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Conclusions and outlook (UCAM / KIT) </a:t>
            </a:r>
            <a:endParaRPr lang="en-US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5" descr="ozone_CC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7550" y="1"/>
            <a:ext cx="1424847" cy="13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9161" y="1486888"/>
            <a:ext cx="9345011" cy="4320788"/>
          </a:xfrm>
        </p:spPr>
        <p:txBody>
          <a:bodyPr/>
          <a:lstStyle/>
          <a:p>
            <a:r>
              <a:rPr lang="de-DE" sz="1800" dirty="0" smtClean="0"/>
              <a:t>The biases are not prohibitive:</a:t>
            </a:r>
          </a:p>
          <a:p>
            <a:pPr lvl="1">
              <a:buFont typeface="Wingdings" pitchFamily="2" charset="2"/>
              <a:buChar char="Ø"/>
            </a:pPr>
            <a:r>
              <a:rPr lang="de-DE" sz="1800" dirty="0" smtClean="0"/>
              <a:t>Spring ozone anomalies for cold years in the NH can be modelled.</a:t>
            </a:r>
          </a:p>
          <a:p>
            <a:pPr lvl="1">
              <a:buFont typeface="Wingdings" pitchFamily="2" charset="2"/>
              <a:buChar char="Ø"/>
            </a:pPr>
            <a:r>
              <a:rPr lang="de-DE" sz="1800" dirty="0" smtClean="0"/>
              <a:t>Spring ozone anomalies for the SH vortex split in 2002 are captured.</a:t>
            </a:r>
          </a:p>
          <a:p>
            <a:r>
              <a:rPr lang="de-DE" sz="1800" dirty="0" smtClean="0"/>
              <a:t>Interannual ozone variability: </a:t>
            </a:r>
          </a:p>
          <a:p>
            <a:pPr lvl="1">
              <a:buFont typeface="Wingdings" pitchFamily="2" charset="2"/>
              <a:buChar char="Ø"/>
            </a:pPr>
            <a:r>
              <a:rPr lang="de-DE" sz="1800" dirty="0" smtClean="0"/>
              <a:t>The chemistry is doing well, when the meteorological biases are small (nudging with ERA-Interim).</a:t>
            </a:r>
          </a:p>
          <a:p>
            <a:pPr lvl="1">
              <a:buFont typeface="Wingdings" pitchFamily="2" charset="2"/>
              <a:buChar char="Ø"/>
            </a:pPr>
            <a:r>
              <a:rPr lang="de-DE" sz="1800" dirty="0" smtClean="0"/>
              <a:t>Variability in the free running model is realistic with a small overestimate in the SH (underlying dynamical model).</a:t>
            </a:r>
          </a:p>
          <a:p>
            <a:endParaRPr lang="de-DE" sz="1800" dirty="0" smtClean="0"/>
          </a:p>
          <a:p>
            <a:r>
              <a:rPr lang="de-DE" sz="1800" b="1" dirty="0" smtClean="0"/>
              <a:t>Phase-2:</a:t>
            </a:r>
            <a:r>
              <a:rPr lang="de-DE" sz="1800" dirty="0" smtClean="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de-DE" sz="1800" dirty="0" err="1" smtClean="0"/>
              <a:t>From</a:t>
            </a:r>
            <a:r>
              <a:rPr lang="de-DE" sz="1800" dirty="0" smtClean="0"/>
              <a:t> total column ozone to partial column ozone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profiles</a:t>
            </a:r>
            <a:endParaRPr lang="de-DE" sz="1800" dirty="0" smtClean="0"/>
          </a:p>
          <a:p>
            <a:pPr lvl="1">
              <a:buFont typeface="Wingdings" pitchFamily="2" charset="2"/>
              <a:buChar char="Ø"/>
            </a:pPr>
            <a:r>
              <a:rPr lang="de-DE" sz="1800" dirty="0" smtClean="0"/>
              <a:t>Tropopause Working Group (P. </a:t>
            </a:r>
            <a:r>
              <a:rPr lang="de-DE" sz="1800" dirty="0" err="1" smtClean="0"/>
              <a:t>Braesicke</a:t>
            </a:r>
            <a:r>
              <a:rPr lang="de-DE" sz="1800" dirty="0" smtClean="0"/>
              <a:t>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262" y="6120000"/>
            <a:ext cx="470709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NCAS_national_centre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076" y="6120000"/>
            <a:ext cx="2250595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8" descr="800px-KIT_Logo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62786" y="6120000"/>
            <a:ext cx="107999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711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logo_knmi_ven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9524"/>
            <a:ext cx="4482758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0"/>
          <p:cNvSpPr txBox="1">
            <a:spLocks noChangeArrowheads="1"/>
          </p:cNvSpPr>
          <p:nvPr/>
        </p:nvSpPr>
        <p:spPr>
          <a:xfrm>
            <a:off x="0" y="1"/>
            <a:ext cx="9906000" cy="13319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/>
          <a:p>
            <a:pPr>
              <a:defRPr/>
            </a:pPr>
            <a:r>
              <a:rPr lang="da-DK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CRG activities at KNMI (M. van Weele)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55" descr="ozone_CC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7550" y="0"/>
            <a:ext cx="142398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Content Placeholder 8"/>
          <p:cNvSpPr>
            <a:spLocks noGrp="1"/>
          </p:cNvSpPr>
          <p:nvPr>
            <p:ph idx="1"/>
          </p:nvPr>
        </p:nvSpPr>
        <p:spPr>
          <a:xfrm>
            <a:off x="495300" y="1581150"/>
            <a:ext cx="8915400" cy="4743450"/>
          </a:xfrm>
        </p:spPr>
        <p:txBody>
          <a:bodyPr/>
          <a:lstStyle/>
          <a:p>
            <a:pPr algn="just"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GB" sz="2000" dirty="0" smtClean="0">
                <a:cs typeface="Arial" charset="0"/>
              </a:rPr>
              <a:t>Chemistry-Transport Model </a:t>
            </a:r>
            <a:r>
              <a:rPr lang="en-GB" sz="2000" dirty="0" smtClean="0">
                <a:solidFill>
                  <a:srgbClr val="0098DB"/>
                </a:solidFill>
                <a:cs typeface="Arial" charset="0"/>
              </a:rPr>
              <a:t>TM5</a:t>
            </a:r>
            <a:endParaRPr lang="en-GB" sz="2000" dirty="0" smtClean="0">
              <a:solidFill>
                <a:srgbClr val="0098DB"/>
              </a:solidFill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GB" sz="2000" dirty="0" smtClean="0">
                <a:latin typeface="Arial" charset="0"/>
                <a:cs typeface="Arial" charset="0"/>
              </a:rPr>
              <a:t>Contains </a:t>
            </a:r>
            <a:r>
              <a:rPr lang="en-GB" sz="2000" dirty="0" err="1" smtClean="0">
                <a:latin typeface="Arial" charset="0"/>
                <a:cs typeface="Arial" charset="0"/>
              </a:rPr>
              <a:t>tropospheric</a:t>
            </a:r>
            <a:r>
              <a:rPr lang="en-GB" sz="2000" dirty="0" smtClean="0">
                <a:latin typeface="Arial" charset="0"/>
                <a:cs typeface="Arial" charset="0"/>
              </a:rPr>
              <a:t> gas-phase chemistry and a modal aerosol scheme (M7) which is interactive with the </a:t>
            </a:r>
            <a:r>
              <a:rPr lang="en-GB" sz="2000" dirty="0" err="1" smtClean="0">
                <a:latin typeface="Arial" charset="0"/>
                <a:cs typeface="Arial" charset="0"/>
              </a:rPr>
              <a:t>tropospheric</a:t>
            </a:r>
            <a:r>
              <a:rPr lang="en-GB" sz="2000" dirty="0" smtClean="0">
                <a:latin typeface="Arial" charset="0"/>
                <a:cs typeface="Arial" charset="0"/>
              </a:rPr>
              <a:t> oxidants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GB" sz="2000" dirty="0" smtClean="0">
                <a:latin typeface="Arial" charset="0"/>
                <a:cs typeface="Arial" charset="0"/>
              </a:rPr>
              <a:t>TM5 is part of </a:t>
            </a:r>
            <a:r>
              <a:rPr lang="en-GB" sz="2000" b="1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EC-Earth</a:t>
            </a:r>
            <a:r>
              <a:rPr lang="en-GB" sz="2000" dirty="0" smtClean="0">
                <a:latin typeface="Arial" charset="0"/>
                <a:cs typeface="Arial" charset="0"/>
              </a:rPr>
              <a:t> (coupling the ECMWF IFS atmosphere model with ocean, biosphere (vegetation), </a:t>
            </a:r>
            <a:r>
              <a:rPr lang="en-GB" sz="2000" dirty="0" err="1" smtClean="0">
                <a:latin typeface="Arial" charset="0"/>
                <a:cs typeface="Arial" charset="0"/>
              </a:rPr>
              <a:t>cryosphere</a:t>
            </a:r>
            <a:r>
              <a:rPr lang="en-GB" sz="2000" dirty="0" smtClean="0">
                <a:latin typeface="Arial" charset="0"/>
                <a:cs typeface="Arial" charset="0"/>
              </a:rPr>
              <a:t>, etc.)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GB" sz="2000" dirty="0" smtClean="0">
                <a:latin typeface="Arial" charset="0"/>
                <a:cs typeface="Arial" charset="0"/>
              </a:rPr>
              <a:t>TM5 can be driven either off-line by ERA-Interim re-analysis data or online by the ECMWF IFS model in climate mode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GB" sz="2000" dirty="0" smtClean="0">
                <a:cs typeface="Arial" charset="0"/>
              </a:rPr>
              <a:t>TM5 </a:t>
            </a:r>
            <a:r>
              <a:rPr lang="en-GB" sz="2000" dirty="0" err="1" smtClean="0">
                <a:cs typeface="Arial" charset="0"/>
              </a:rPr>
              <a:t>ozone_cci</a:t>
            </a:r>
            <a:r>
              <a:rPr lang="en-GB" sz="2000" dirty="0" smtClean="0">
                <a:cs typeface="Arial" charset="0"/>
              </a:rPr>
              <a:t> set-up:</a:t>
            </a:r>
          </a:p>
          <a:p>
            <a:pPr lvl="1" eaLnBrk="1" hangingPunct="1"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1800" b="1" dirty="0" smtClean="0">
                <a:cs typeface="Arial" charset="0"/>
              </a:rPr>
              <a:t>Resolution:</a:t>
            </a:r>
            <a:r>
              <a:rPr lang="en-GB" sz="1800" dirty="0" smtClean="0">
                <a:cs typeface="Arial" charset="0"/>
              </a:rPr>
              <a:t> Global 3°x2°, 34 vertical levels up to 0.1 </a:t>
            </a:r>
            <a:r>
              <a:rPr lang="en-GB" sz="1800" dirty="0" err="1" smtClean="0">
                <a:cs typeface="Arial" charset="0"/>
              </a:rPr>
              <a:t>hPa</a:t>
            </a:r>
            <a:r>
              <a:rPr lang="en-GB" sz="1800" dirty="0" smtClean="0">
                <a:cs typeface="Arial" charset="0"/>
              </a:rPr>
              <a:t> (&gt;65km, transport through full stratosphere)</a:t>
            </a:r>
          </a:p>
          <a:p>
            <a:pPr lvl="1" eaLnBrk="1" hangingPunct="1"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800" b="1" dirty="0" smtClean="0">
                <a:cs typeface="Arial" charset="0"/>
              </a:rPr>
              <a:t>Strategy: </a:t>
            </a:r>
            <a:r>
              <a:rPr lang="en-GB" sz="1800" dirty="0" smtClean="0">
                <a:cs typeface="Arial" charset="0"/>
              </a:rPr>
              <a:t>2006 spin-up, 2007-2008 integration</a:t>
            </a:r>
          </a:p>
          <a:p>
            <a:pPr lvl="1" eaLnBrk="1" hangingPunct="1">
              <a:spcBef>
                <a:spcPts val="600"/>
              </a:spcBef>
              <a:buFont typeface="Wingdings" pitchFamily="2" charset="2"/>
              <a:buChar char="Ø"/>
            </a:pPr>
            <a:r>
              <a:rPr lang="en-GB" sz="1800" b="1" dirty="0" smtClean="0">
                <a:cs typeface="Arial" charset="0"/>
              </a:rPr>
              <a:t>Output:</a:t>
            </a:r>
            <a:r>
              <a:rPr lang="en-GB" sz="1800" dirty="0" smtClean="0">
                <a:cs typeface="Arial" charset="0"/>
              </a:rPr>
              <a:t> Daily 3-D fields for data evaluations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logo_knmi_ven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8" y="6129762"/>
            <a:ext cx="4520508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6519" y="188913"/>
            <a:ext cx="8315969" cy="862012"/>
          </a:xfrm>
        </p:spPr>
        <p:txBody>
          <a:bodyPr/>
          <a:lstStyle/>
          <a:p>
            <a:pPr algn="l"/>
            <a:r>
              <a:rPr lang="en-US" dirty="0" smtClean="0"/>
              <a:t>Model evaluation</a:t>
            </a:r>
            <a:endParaRPr lang="en-US" dirty="0"/>
          </a:p>
        </p:txBody>
      </p:sp>
      <p:sp>
        <p:nvSpPr>
          <p:cNvPr id="14" name="Tekstvak 5"/>
          <p:cNvSpPr txBox="1"/>
          <p:nvPr/>
        </p:nvSpPr>
        <p:spPr>
          <a:xfrm>
            <a:off x="0" y="1301578"/>
            <a:ext cx="3252144" cy="372409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0338D"/>
                </a:solidFill>
              </a:rPr>
              <a:t>Zonal monthly mean stratospheric ozone columns per 10° latitude band</a:t>
            </a:r>
          </a:p>
          <a:p>
            <a:endParaRPr lang="en-US" sz="1600" dirty="0" smtClean="0">
              <a:solidFill>
                <a:srgbClr val="00338D"/>
              </a:solidFill>
            </a:endParaRPr>
          </a:p>
          <a:p>
            <a:r>
              <a:rPr lang="en-US" sz="1400" u="sng" dirty="0" smtClean="0">
                <a:solidFill>
                  <a:srgbClr val="00338D"/>
                </a:solidFill>
              </a:rPr>
              <a:t>Limb</a:t>
            </a:r>
          </a:p>
          <a:p>
            <a:r>
              <a:rPr lang="en-US" sz="1400" dirty="0" smtClean="0">
                <a:solidFill>
                  <a:srgbClr val="00338D"/>
                </a:solidFill>
              </a:rPr>
              <a:t>MIPAS, SCIAMACHY, GOMOS</a:t>
            </a:r>
          </a:p>
          <a:p>
            <a:r>
              <a:rPr lang="en-US" sz="1400" dirty="0" smtClean="0">
                <a:solidFill>
                  <a:srgbClr val="00338D"/>
                </a:solidFill>
              </a:rPr>
              <a:t>SMR, OSIRIS,</a:t>
            </a:r>
          </a:p>
          <a:p>
            <a:r>
              <a:rPr lang="en-US" sz="1400" dirty="0" smtClean="0">
                <a:solidFill>
                  <a:srgbClr val="00338D"/>
                </a:solidFill>
              </a:rPr>
              <a:t>Ozone-cci merged product</a:t>
            </a:r>
          </a:p>
          <a:p>
            <a:endParaRPr lang="en-US" sz="1400" dirty="0">
              <a:solidFill>
                <a:srgbClr val="00338D"/>
              </a:solidFill>
            </a:endParaRPr>
          </a:p>
          <a:p>
            <a:r>
              <a:rPr lang="en-US" sz="1400" u="sng" dirty="0" smtClean="0">
                <a:solidFill>
                  <a:srgbClr val="00338D"/>
                </a:solidFill>
              </a:rPr>
              <a:t>Nadir</a:t>
            </a:r>
          </a:p>
          <a:p>
            <a:r>
              <a:rPr lang="en-US" sz="1400" dirty="0" smtClean="0">
                <a:solidFill>
                  <a:srgbClr val="00338D"/>
                </a:solidFill>
              </a:rPr>
              <a:t>GOME-2, assimilated GOME-2</a:t>
            </a:r>
          </a:p>
          <a:p>
            <a:endParaRPr lang="en-US" sz="1400" dirty="0">
              <a:solidFill>
                <a:srgbClr val="00338D"/>
              </a:solidFill>
            </a:endParaRPr>
          </a:p>
          <a:p>
            <a:r>
              <a:rPr lang="en-US" sz="1400" u="sng" dirty="0" smtClean="0">
                <a:solidFill>
                  <a:srgbClr val="00338D"/>
                </a:solidFill>
              </a:rPr>
              <a:t>Models</a:t>
            </a:r>
          </a:p>
          <a:p>
            <a:r>
              <a:rPr lang="en-US" sz="1400" dirty="0" smtClean="0">
                <a:solidFill>
                  <a:srgbClr val="00338D"/>
                </a:solidFill>
              </a:rPr>
              <a:t>EMAC, TM5, UCAM</a:t>
            </a:r>
          </a:p>
          <a:p>
            <a:endParaRPr lang="en-US" sz="1600" dirty="0" smtClean="0"/>
          </a:p>
        </p:txBody>
      </p:sp>
      <p:sp>
        <p:nvSpPr>
          <p:cNvPr id="15" name="Tekstvak 9"/>
          <p:cNvSpPr txBox="1"/>
          <p:nvPr/>
        </p:nvSpPr>
        <p:spPr>
          <a:xfrm>
            <a:off x="8599881" y="1300511"/>
            <a:ext cx="1306119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338D"/>
                </a:solidFill>
              </a:rPr>
              <a:t>March 2008</a:t>
            </a:r>
            <a:endParaRPr lang="nl-NL" b="1" dirty="0">
              <a:solidFill>
                <a:srgbClr val="00338D"/>
              </a:solidFill>
            </a:endParaRPr>
          </a:p>
        </p:txBody>
      </p:sp>
      <p:sp>
        <p:nvSpPr>
          <p:cNvPr id="18" name="Rechthoek 6"/>
          <p:cNvSpPr/>
          <p:nvPr/>
        </p:nvSpPr>
        <p:spPr>
          <a:xfrm>
            <a:off x="8238" y="5189838"/>
            <a:ext cx="3245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2060"/>
                </a:solidFill>
              </a:rPr>
              <a:t>250 – 0.5 </a:t>
            </a:r>
            <a:r>
              <a:rPr lang="en-US" sz="1200" i="1" dirty="0" err="1" smtClean="0">
                <a:solidFill>
                  <a:srgbClr val="002060"/>
                </a:solidFill>
              </a:rPr>
              <a:t>hPa</a:t>
            </a:r>
            <a:r>
              <a:rPr lang="en-US" sz="1200" i="1" dirty="0">
                <a:solidFill>
                  <a:srgbClr val="002060"/>
                </a:solidFill>
              </a:rPr>
              <a:t> </a:t>
            </a:r>
            <a:r>
              <a:rPr lang="en-US" sz="1200" i="1" dirty="0" smtClean="0">
                <a:solidFill>
                  <a:srgbClr val="002060"/>
                </a:solidFill>
              </a:rPr>
              <a:t>pressure altitude ranges are used to compare nadir and limb-based stratospheric ozone columns</a:t>
            </a:r>
          </a:p>
        </p:txBody>
      </p:sp>
      <p:pic>
        <p:nvPicPr>
          <p:cNvPr id="9" name="Grafik 19" descr="MZM-200803-ppm-tommm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577" y="1169772"/>
            <a:ext cx="4320000" cy="43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8" descr="LPL3-NPL4-ZM-20080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0123" y="1170502"/>
            <a:ext cx="4320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hthoek 4"/>
          <p:cNvSpPr/>
          <p:nvPr/>
        </p:nvSpPr>
        <p:spPr>
          <a:xfrm>
            <a:off x="4580239" y="5684330"/>
            <a:ext cx="5313406" cy="116955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Monthly mean stratospheric ozone columns </a:t>
            </a:r>
          </a:p>
          <a:p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(March 2008)</a:t>
            </a:r>
          </a:p>
          <a:p>
            <a:pPr lvl="1"/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&lt;1</a:t>
            </a:r>
            <a:r>
              <a:rPr lang="en-U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% between 30°S and 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30°N</a:t>
            </a:r>
          </a:p>
          <a:p>
            <a:pPr lvl="1"/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~ 5-6</a:t>
            </a:r>
            <a:r>
              <a:rPr lang="en-U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SH polar latitudes (autumn)</a:t>
            </a:r>
          </a:p>
          <a:p>
            <a:pPr lvl="1"/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~ 10-13</a:t>
            </a:r>
            <a:r>
              <a:rPr lang="en-U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NH polar latitudes (spring) </a:t>
            </a:r>
            <a:endParaRPr lang="nl-NL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0"/>
          <p:cNvSpPr txBox="1">
            <a:spLocks noChangeArrowheads="1"/>
          </p:cNvSpPr>
          <p:nvPr/>
        </p:nvSpPr>
        <p:spPr>
          <a:xfrm>
            <a:off x="0" y="1"/>
            <a:ext cx="9906000" cy="13319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/>
          <a:p>
            <a:pPr>
              <a:defRPr/>
            </a:pPr>
            <a:r>
              <a:rPr lang="da-DK" sz="4800" b="1" dirty="0">
                <a:solidFill>
                  <a:schemeClr val="bg1"/>
                </a:solidFill>
              </a:rPr>
              <a:t>  </a:t>
            </a:r>
            <a:r>
              <a:rPr lang="da-DK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Outlook for Phase-2 (KNMI)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55" descr="ozone_CC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7550" y="0"/>
            <a:ext cx="142398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8" descr="logo_knmi_ven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39524"/>
            <a:ext cx="4482758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724400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GB" sz="2200" dirty="0" smtClean="0">
                <a:latin typeface="Arial" charset="0"/>
                <a:cs typeface="Arial" charset="0"/>
              </a:rPr>
              <a:t>Evaluation of sub-monthly UTLS processes </a:t>
            </a:r>
          </a:p>
          <a:p>
            <a:pPr eaLnBrk="1" hangingPunct="1">
              <a:spcBef>
                <a:spcPts val="1800"/>
              </a:spcBef>
            </a:pPr>
            <a:r>
              <a:rPr lang="en-GB" sz="2200" dirty="0" smtClean="0">
                <a:latin typeface="Arial" charset="0"/>
                <a:cs typeface="Arial" charset="0"/>
              </a:rPr>
              <a:t>Validation of parameterized stratospheric ozone chemistry (optimized </a:t>
            </a:r>
            <a:r>
              <a:rPr lang="en-GB" sz="2200" dirty="0" err="1" smtClean="0">
                <a:latin typeface="Arial" charset="0"/>
                <a:cs typeface="Arial" charset="0"/>
              </a:rPr>
              <a:t>Cariolle</a:t>
            </a:r>
            <a:r>
              <a:rPr lang="en-GB" sz="2200" dirty="0" smtClean="0">
                <a:latin typeface="Arial" charset="0"/>
                <a:cs typeface="Arial" charset="0"/>
              </a:rPr>
              <a:t> parameter settings) in TM5</a:t>
            </a:r>
          </a:p>
          <a:p>
            <a:pPr eaLnBrk="1" hangingPunct="1">
              <a:spcBef>
                <a:spcPts val="1800"/>
              </a:spcBef>
            </a:pPr>
            <a:r>
              <a:rPr lang="en-GB" sz="2200" dirty="0" smtClean="0">
                <a:latin typeface="Arial" charset="0"/>
                <a:cs typeface="Arial" charset="0"/>
              </a:rPr>
              <a:t>Combinations with </a:t>
            </a:r>
            <a:r>
              <a:rPr lang="en-GB" sz="2200" dirty="0" err="1" smtClean="0">
                <a:latin typeface="Arial" charset="0"/>
                <a:cs typeface="Arial" charset="0"/>
              </a:rPr>
              <a:t>a.o</a:t>
            </a:r>
            <a:r>
              <a:rPr lang="en-GB" sz="2200" dirty="0" smtClean="0">
                <a:latin typeface="Arial" charset="0"/>
                <a:cs typeface="Arial" charset="0"/>
              </a:rPr>
              <a:t>. FP7 SPECS interactive ozone-climate simulations with EC-Earth/TM5 on the role of stratospheric ozone for long-term weather predictions up to seasonal time scales </a:t>
            </a:r>
            <a:r>
              <a:rPr lang="en-GB" sz="1800" dirty="0" smtClean="0">
                <a:latin typeface="Arial" charset="0"/>
                <a:cs typeface="Arial" charset="0"/>
              </a:rPr>
              <a:t>(e.g. impact on surface climate of </a:t>
            </a:r>
            <a:r>
              <a:rPr lang="en-GB" sz="1800" dirty="0" err="1" smtClean="0">
                <a:latin typeface="Arial" charset="0"/>
                <a:cs typeface="Arial" charset="0"/>
              </a:rPr>
              <a:t>zonally</a:t>
            </a:r>
            <a:r>
              <a:rPr lang="en-GB" sz="1800" dirty="0" smtClean="0">
                <a:latin typeface="Arial" charset="0"/>
                <a:cs typeface="Arial" charset="0"/>
              </a:rPr>
              <a:t> symmetric vs. asymmetric ozone distributions)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0"/>
          <p:cNvSpPr txBox="1">
            <a:spLocks noChangeArrowheads="1"/>
          </p:cNvSpPr>
          <p:nvPr/>
        </p:nvSpPr>
        <p:spPr>
          <a:xfrm>
            <a:off x="0" y="1"/>
            <a:ext cx="9906000" cy="13319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/>
          <a:p>
            <a:pPr>
              <a:defRPr/>
            </a:pPr>
            <a:r>
              <a:rPr lang="da-DK" sz="4800" b="1" dirty="0">
                <a:solidFill>
                  <a:schemeClr val="bg1"/>
                </a:solidFill>
              </a:rPr>
              <a:t>  </a:t>
            </a:r>
            <a:r>
              <a:rPr lang="da-DK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Outlook for Phase-2: summary 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55" descr="ozone_CC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7550" y="0"/>
            <a:ext cx="142398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9578" y="1441621"/>
            <a:ext cx="8925697" cy="530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000066"/>
              </a:buClr>
              <a:buSzTx/>
              <a:buFontTx/>
              <a:buChar char="•"/>
              <a:tabLst/>
              <a:defRPr/>
            </a:pPr>
            <a:r>
              <a:rPr kumimoji="0" lang="en-GB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Spectrum of variability as a constraint for models</a:t>
            </a:r>
          </a:p>
          <a:p>
            <a:pPr marL="1227138" marR="0" lvl="1" indent="-4191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66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Look at spectra of variability – are models and satellites seeing the same amount of variance at key frequencies?</a:t>
            </a:r>
            <a:r>
              <a:rPr kumimoji="0" lang="en-GB" sz="1900" b="0" i="0" u="none" strike="noStrike" kern="0" cap="none" spc="0" normalizeH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How are the different key frequencies linked?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000066"/>
              </a:buClr>
              <a:buSzTx/>
              <a:buFontTx/>
              <a:buChar char="•"/>
              <a:tabLst/>
              <a:defRPr/>
            </a:pPr>
            <a:r>
              <a:rPr kumimoji="0" lang="en-GB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Extreme ends of the spectrum</a:t>
            </a:r>
          </a:p>
          <a:p>
            <a:pPr marL="1227138" marR="0" lvl="1" indent="-4191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66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Trends: latitude and altitude dependencies. </a:t>
            </a:r>
          </a:p>
          <a:p>
            <a:pPr marL="1227138" marR="0" lvl="1" indent="-4191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66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1900" b="0" i="0" strike="noStrike" kern="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Diurnal cycle</a:t>
            </a: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use models to better understand its importance for trend estimates.</a:t>
            </a:r>
            <a:endParaRPr lang="en-GB" sz="2200" kern="0" dirty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eaLnBrk="0" hangingPunct="0">
              <a:lnSpc>
                <a:spcPct val="110000"/>
              </a:lnSpc>
              <a:spcBef>
                <a:spcPts val="600"/>
              </a:spcBef>
              <a:buClr>
                <a:srgbClr val="000066"/>
              </a:buClr>
              <a:buFontTx/>
              <a:buChar char="•"/>
              <a:defRPr/>
            </a:pPr>
            <a:r>
              <a:rPr lang="en-GB" sz="2200" b="1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Data from archive will be complemented with case studies</a:t>
            </a:r>
            <a:endParaRPr lang="en-GB" sz="2200" b="1" kern="0" dirty="0" smtClean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eaLnBrk="0" hangingPunct="0">
              <a:lnSpc>
                <a:spcPct val="110000"/>
              </a:lnSpc>
              <a:spcBef>
                <a:spcPts val="600"/>
              </a:spcBef>
              <a:buClr>
                <a:srgbClr val="000066"/>
              </a:buClr>
              <a:buFontTx/>
              <a:buChar char="•"/>
              <a:defRPr/>
            </a:pPr>
            <a:r>
              <a:rPr lang="en-GB" sz="2200" b="1" kern="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Links to international activities	</a:t>
            </a:r>
            <a:endParaRPr lang="en-GB" sz="2200" dirty="0" smtClean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  <a:p>
            <a:pPr marL="1227138" lvl="1" indent="-419100" eaLnBrk="0" hangingPunct="0">
              <a:spcBef>
                <a:spcPts val="600"/>
              </a:spcBef>
              <a:buClr>
                <a:srgbClr val="000066"/>
              </a:buClr>
              <a:buFont typeface="Wingdings" pitchFamily="2" charset="2"/>
              <a:buChar char="Ø"/>
              <a:defRPr/>
            </a:pPr>
            <a:r>
              <a:rPr lang="en-GB" sz="1900" kern="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WCRP Coupled Model </a:t>
            </a:r>
            <a:r>
              <a:rPr lang="en-GB" sz="1900" kern="0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Intercomparison</a:t>
            </a:r>
            <a:r>
              <a:rPr lang="en-GB" sz="1900" kern="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Project Phase 5 (CMIP5)</a:t>
            </a:r>
          </a:p>
          <a:p>
            <a:pPr marL="1227138" lvl="1" indent="-419100" eaLnBrk="0" hangingPunct="0">
              <a:spcBef>
                <a:spcPts val="600"/>
              </a:spcBef>
              <a:buClr>
                <a:srgbClr val="000066"/>
              </a:buClr>
              <a:buFont typeface="Wingdings" pitchFamily="2" charset="2"/>
              <a:buChar char="Ø"/>
              <a:defRPr/>
            </a:pPr>
            <a:r>
              <a:rPr lang="en-GB" sz="1900" kern="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IPCC assessment report</a:t>
            </a:r>
          </a:p>
          <a:p>
            <a:pPr marL="1227138" lvl="1" indent="-419100" eaLnBrk="0" hangingPunct="0">
              <a:spcBef>
                <a:spcPts val="600"/>
              </a:spcBef>
              <a:buClr>
                <a:srgbClr val="000066"/>
              </a:buClr>
              <a:buFont typeface="Wingdings" pitchFamily="2" charset="2"/>
              <a:buChar char="Ø"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SPARC/IGAC Chemistry</a:t>
            </a:r>
            <a:r>
              <a:rPr lang="en-GB" sz="1900" kern="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-Climate Model Initiative (CCMI)</a:t>
            </a:r>
          </a:p>
          <a:p>
            <a:pPr marL="1227138" lvl="1" indent="-419100" eaLnBrk="0" hangingPunct="0">
              <a:spcBef>
                <a:spcPts val="600"/>
              </a:spcBef>
              <a:buClr>
                <a:srgbClr val="000066"/>
              </a:buClr>
              <a:buFont typeface="Wingdings" pitchFamily="2" charset="2"/>
              <a:buChar char="Ø"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UNEP/WMO Scientific Assessment of Ozone Depletion 2018</a:t>
            </a:r>
          </a:p>
          <a:p>
            <a:pPr marL="1227138" lvl="1" indent="-419100" eaLnBrk="0" hangingPunct="0">
              <a:spcBef>
                <a:spcPts val="600"/>
              </a:spcBef>
              <a:buClr>
                <a:srgbClr val="000066"/>
              </a:buClr>
              <a:buFont typeface="Wingdings" pitchFamily="2" charset="2"/>
              <a:buChar char="Ø"/>
            </a:pPr>
            <a:endParaRPr kumimoji="0" lang="en-GB" sz="2200" b="0" i="0" u="none" strike="noStrike" kern="0" cap="none" spc="0" normalizeH="0" baseline="0" noProof="0" dirty="0" smtClean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 txBox="1">
            <a:spLocks noChangeArrowheads="1"/>
          </p:cNvSpPr>
          <p:nvPr/>
        </p:nvSpPr>
        <p:spPr bwMode="auto">
          <a:xfrm>
            <a:off x="331788" y="352689"/>
            <a:ext cx="912971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4000" b="1" kern="0" dirty="0" smtClean="0">
                <a:solidFill>
                  <a:schemeClr val="bg1"/>
                </a:solidFill>
                <a:latin typeface="Arial" charset="0"/>
                <a:ea typeface="+mj-ea"/>
                <a:cs typeface="+mj-cs"/>
              </a:rPr>
              <a:t>Outline</a:t>
            </a:r>
            <a:endParaRPr kumimoji="0" lang="it-IT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5" name="Rectangle 19"/>
          <p:cNvSpPr txBox="1">
            <a:spLocks noChangeArrowheads="1"/>
          </p:cNvSpPr>
          <p:nvPr/>
        </p:nvSpPr>
        <p:spPr bwMode="auto">
          <a:xfrm>
            <a:off x="782594" y="1556955"/>
            <a:ext cx="8962767" cy="475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spcBef>
                <a:spcPts val="2400"/>
              </a:spcBef>
              <a:spcAft>
                <a:spcPct val="0"/>
              </a:spcAft>
              <a:buClr>
                <a:srgbClr val="00006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r-BE" sz="2800" i="0" u="none" strike="noStrike" kern="0" cap="none" spc="0" normalizeH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fr-BE" sz="2800" b="1" i="0" u="none" strike="noStrike" kern="0" cap="none" spc="0" normalizeH="0" noProof="0" dirty="0" err="1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Climate</a:t>
            </a:r>
            <a:r>
              <a:rPr kumimoji="0" lang="fr-BE" sz="2800" b="1" i="0" u="none" strike="noStrike" kern="0" cap="none" spc="0" normalizeH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fr-BE" sz="2800" b="1" i="0" u="none" strike="noStrike" kern="0" cap="none" spc="0" normalizeH="0" noProof="0" dirty="0" err="1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Research</a:t>
            </a:r>
            <a:r>
              <a:rPr kumimoji="0" lang="fr-BE" sz="2800" b="1" i="0" u="none" strike="noStrike" kern="0" cap="none" spc="0" normalizeH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Data Package </a:t>
            </a:r>
            <a:r>
              <a:rPr kumimoji="0" lang="fr-BE" sz="2800" b="1" i="0" u="none" strike="noStrike" kern="0" cap="none" spc="0" normalizeH="0" noProof="0" dirty="0" smtClean="0">
                <a:ln>
                  <a:noFill/>
                </a:ln>
                <a:solidFill>
                  <a:srgbClr val="0098D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(CRDP)</a:t>
            </a:r>
            <a:endParaRPr kumimoji="0" lang="fr-BE" sz="2800" b="1" i="0" u="none" strike="noStrike" kern="0" cap="none" spc="0" normalizeH="0" baseline="0" noProof="0" dirty="0" smtClean="0">
              <a:ln>
                <a:noFill/>
              </a:ln>
              <a:solidFill>
                <a:srgbClr val="0098DB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spcBef>
                <a:spcPts val="2400"/>
              </a:spcBef>
              <a:spcAft>
                <a:spcPct val="0"/>
              </a:spcAft>
              <a:buClr>
                <a:srgbClr val="000066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fr-BE" sz="2800" b="1" kern="0" noProof="0" dirty="0" smtClean="0">
                <a:solidFill>
                  <a:srgbClr val="00338D"/>
                </a:solidFill>
                <a:latin typeface="Arial" charset="0"/>
              </a:rPr>
              <a:t> CRG </a:t>
            </a:r>
            <a:r>
              <a:rPr lang="fr-BE" sz="2800" b="1" kern="0" noProof="0" dirty="0" err="1" smtClean="0">
                <a:solidFill>
                  <a:srgbClr val="00338D"/>
                </a:solidFill>
                <a:latin typeface="Arial" charset="0"/>
              </a:rPr>
              <a:t>activities</a:t>
            </a:r>
            <a:r>
              <a:rPr lang="fr-BE" sz="2800" b="1" kern="0" noProof="0" dirty="0" smtClean="0">
                <a:solidFill>
                  <a:srgbClr val="00338D"/>
                </a:solidFill>
                <a:latin typeface="Arial" charset="0"/>
              </a:rPr>
              <a:t> </a:t>
            </a:r>
            <a:r>
              <a:rPr lang="fr-BE" sz="2800" b="1" kern="0" noProof="0" dirty="0" err="1" smtClean="0">
                <a:solidFill>
                  <a:srgbClr val="00338D"/>
                </a:solidFill>
                <a:latin typeface="Arial" charset="0"/>
              </a:rPr>
              <a:t>at</a:t>
            </a:r>
            <a:r>
              <a:rPr lang="fr-BE" sz="2800" b="1" kern="0" noProof="0" dirty="0" smtClean="0">
                <a:solidFill>
                  <a:srgbClr val="00338D"/>
                </a:solidFill>
                <a:latin typeface="Arial" charset="0"/>
              </a:rPr>
              <a:t> </a:t>
            </a:r>
            <a:r>
              <a:rPr lang="fr-BE" sz="2800" b="1" kern="0" noProof="0" dirty="0" smtClean="0">
                <a:solidFill>
                  <a:srgbClr val="0098DB"/>
                </a:solidFill>
                <a:latin typeface="Arial" charset="0"/>
              </a:rPr>
              <a:t>DLR</a:t>
            </a:r>
            <a:r>
              <a:rPr lang="fr-BE" sz="2800" b="1" kern="0" noProof="0" dirty="0" smtClean="0">
                <a:solidFill>
                  <a:srgbClr val="00338D"/>
                </a:solidFill>
                <a:latin typeface="Arial" charset="0"/>
              </a:rPr>
              <a:t> </a:t>
            </a:r>
            <a:r>
              <a:rPr lang="fr-BE" sz="2000" b="1" kern="0" noProof="0" dirty="0" smtClean="0">
                <a:solidFill>
                  <a:srgbClr val="00338D"/>
                </a:solidFill>
                <a:latin typeface="Arial" charset="0"/>
              </a:rPr>
              <a:t>(M. </a:t>
            </a:r>
            <a:r>
              <a:rPr lang="fr-BE" sz="2000" b="1" kern="0" noProof="0" dirty="0" err="1" smtClean="0">
                <a:solidFill>
                  <a:srgbClr val="00338D"/>
                </a:solidFill>
                <a:latin typeface="Arial" charset="0"/>
              </a:rPr>
              <a:t>Dameris</a:t>
            </a:r>
            <a:r>
              <a:rPr lang="fr-BE" sz="2000" b="1" kern="0" noProof="0" dirty="0" smtClean="0">
                <a:solidFill>
                  <a:srgbClr val="00338D"/>
                </a:solidFill>
                <a:latin typeface="Arial" charset="0"/>
              </a:rPr>
              <a:t>)</a:t>
            </a:r>
            <a:endParaRPr lang="fr-BE" sz="2800" b="1" kern="0" noProof="0" dirty="0" smtClean="0">
              <a:solidFill>
                <a:srgbClr val="00338D"/>
              </a:solidFill>
              <a:latin typeface="Arial" charset="0"/>
            </a:endParaRPr>
          </a:p>
          <a:p>
            <a:pPr lvl="1" eaLnBrk="0" hangingPunct="0">
              <a:spcBef>
                <a:spcPts val="2400"/>
              </a:spcBef>
              <a:buClr>
                <a:srgbClr val="000066"/>
              </a:buClr>
              <a:buFont typeface="Arial" pitchFamily="34" charset="0"/>
              <a:buChar char="•"/>
              <a:defRPr/>
            </a:pPr>
            <a:r>
              <a:rPr lang="fr-BE" sz="2800" b="1" kern="0" noProof="0" dirty="0" smtClean="0">
                <a:solidFill>
                  <a:srgbClr val="00338D"/>
                </a:solidFill>
                <a:latin typeface="Arial" charset="0"/>
              </a:rPr>
              <a:t>	Ozone long-</a:t>
            </a:r>
            <a:r>
              <a:rPr lang="fr-BE" sz="2800" b="1" kern="0" noProof="0" dirty="0" err="1" smtClean="0">
                <a:solidFill>
                  <a:srgbClr val="00338D"/>
                </a:solidFill>
                <a:latin typeface="Arial" charset="0"/>
              </a:rPr>
              <a:t>term</a:t>
            </a:r>
            <a:r>
              <a:rPr lang="fr-BE" sz="2800" b="1" kern="0" noProof="0" dirty="0" smtClean="0">
                <a:solidFill>
                  <a:srgbClr val="00338D"/>
                </a:solidFill>
                <a:latin typeface="Arial" charset="0"/>
              </a:rPr>
              <a:t> trend and </a:t>
            </a:r>
            <a:r>
              <a:rPr lang="fr-BE" sz="2800" b="1" kern="0" noProof="0" dirty="0" err="1" smtClean="0">
                <a:solidFill>
                  <a:srgbClr val="00338D"/>
                </a:solidFill>
                <a:latin typeface="Arial" charset="0"/>
              </a:rPr>
              <a:t>variability</a:t>
            </a:r>
            <a:r>
              <a:rPr lang="fr-BE" sz="2800" b="1" kern="0" noProof="0" dirty="0" smtClean="0">
                <a:solidFill>
                  <a:srgbClr val="00338D"/>
                </a:solidFill>
                <a:latin typeface="Arial" charset="0"/>
              </a:rPr>
              <a:t>           	</a:t>
            </a:r>
            <a:r>
              <a:rPr lang="fr-BE" sz="2000" b="1" kern="0" noProof="0" dirty="0" smtClean="0">
                <a:solidFill>
                  <a:srgbClr val="00338D"/>
                </a:solidFill>
                <a:latin typeface="Arial" charset="0"/>
              </a:rPr>
              <a:t>(M. </a:t>
            </a:r>
            <a:r>
              <a:rPr lang="fr-BE" sz="2000" b="1" kern="0" noProof="0" dirty="0" err="1" smtClean="0">
                <a:solidFill>
                  <a:srgbClr val="00338D"/>
                </a:solidFill>
                <a:latin typeface="Arial" charset="0"/>
              </a:rPr>
              <a:t>Coldewey</a:t>
            </a:r>
            <a:r>
              <a:rPr lang="fr-BE" sz="2000" b="1" kern="0" noProof="0" dirty="0" smtClean="0">
                <a:solidFill>
                  <a:srgbClr val="00338D"/>
                </a:solidFill>
                <a:latin typeface="Arial" charset="0"/>
              </a:rPr>
              <a:t>-</a:t>
            </a:r>
            <a:r>
              <a:rPr lang="fr-BE" sz="2000" b="1" kern="0" noProof="0" dirty="0" err="1" smtClean="0">
                <a:solidFill>
                  <a:srgbClr val="00338D"/>
                </a:solidFill>
                <a:latin typeface="Arial" charset="0"/>
              </a:rPr>
              <a:t>Egbers</a:t>
            </a:r>
            <a:r>
              <a:rPr lang="fr-BE" sz="2000" b="1" kern="0" noProof="0" dirty="0" smtClean="0">
                <a:solidFill>
                  <a:srgbClr val="00338D"/>
                </a:solidFill>
                <a:latin typeface="Arial" charset="0"/>
              </a:rPr>
              <a:t> and D. Loyola)</a:t>
            </a:r>
            <a:endParaRPr kumimoji="0" lang="fr-BE" sz="2800" b="1" i="0" u="none" strike="noStrike" kern="0" cap="none" spc="0" normalizeH="0" baseline="0" noProof="0" dirty="0" smtClean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spcBef>
                <a:spcPts val="2400"/>
              </a:spcBef>
              <a:spcAft>
                <a:spcPct val="0"/>
              </a:spcAft>
              <a:buClr>
                <a:srgbClr val="00006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r-B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CRG</a:t>
            </a:r>
            <a:r>
              <a:rPr kumimoji="0" lang="fr-BE" sz="2800" b="1" i="0" u="none" strike="noStrike" kern="0" cap="none" spc="0" normalizeH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fr-BE" sz="2800" b="1" i="0" u="none" strike="noStrike" kern="0" cap="none" spc="0" normalizeH="0" noProof="0" dirty="0" err="1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activities</a:t>
            </a:r>
            <a:r>
              <a:rPr kumimoji="0" lang="fr-BE" sz="2800" b="1" i="0" u="none" strike="noStrike" kern="0" cap="none" spc="0" normalizeH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fr-BE" sz="2800" b="1" i="0" u="none" strike="noStrike" kern="0" cap="none" spc="0" normalizeH="0" noProof="0" dirty="0" err="1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at</a:t>
            </a:r>
            <a:r>
              <a:rPr kumimoji="0" lang="fr-BE" sz="2800" b="1" i="0" u="none" strike="noStrike" kern="0" cap="none" spc="0" normalizeH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fr-BE" sz="2800" b="1" i="0" u="none" strike="noStrike" kern="0" cap="none" spc="0" normalizeH="0" noProof="0" dirty="0" smtClean="0">
                <a:ln>
                  <a:noFill/>
                </a:ln>
                <a:solidFill>
                  <a:srgbClr val="0098D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UCAM / KIT </a:t>
            </a:r>
            <a:r>
              <a:rPr kumimoji="0" lang="fr-BE" sz="2000" b="1" i="0" u="none" strike="noStrike" kern="0" cap="none" spc="0" normalizeH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(P. </a:t>
            </a:r>
            <a:r>
              <a:rPr kumimoji="0" lang="fr-BE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Braesicke</a:t>
            </a:r>
            <a:r>
              <a:rPr kumimoji="0" lang="fr-BE" sz="2000" b="1" i="0" u="none" strike="noStrike" kern="0" cap="none" spc="0" normalizeH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  <a:endParaRPr kumimoji="0" lang="fr-BE" sz="2800" b="1" i="0" u="none" strike="noStrike" kern="0" cap="none" spc="0" normalizeH="0" baseline="0" noProof="0" dirty="0" smtClean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spcBef>
                <a:spcPts val="2400"/>
              </a:spcBef>
              <a:spcAft>
                <a:spcPct val="0"/>
              </a:spcAft>
              <a:buClr>
                <a:srgbClr val="00006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r-B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CRG</a:t>
            </a:r>
            <a:r>
              <a:rPr kumimoji="0" lang="fr-BE" sz="2800" b="1" i="0" u="none" strike="noStrike" kern="0" cap="none" spc="0" normalizeH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fr-BE" sz="2800" b="1" i="0" u="none" strike="noStrike" kern="0" cap="none" spc="0" normalizeH="0" noProof="0" dirty="0" err="1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activities</a:t>
            </a:r>
            <a:r>
              <a:rPr kumimoji="0" lang="fr-BE" sz="2800" b="1" i="0" u="none" strike="noStrike" kern="0" cap="none" spc="0" normalizeH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fr-BE" sz="2800" b="1" i="0" u="none" strike="noStrike" kern="0" cap="none" spc="0" normalizeH="0" noProof="0" dirty="0" err="1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at</a:t>
            </a:r>
            <a:r>
              <a:rPr kumimoji="0" lang="fr-BE" sz="2800" b="1" i="0" u="none" strike="noStrike" kern="0" cap="none" spc="0" normalizeH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fr-BE" sz="2800" b="1" i="0" u="none" strike="noStrike" kern="0" cap="none" spc="0" normalizeH="0" noProof="0" dirty="0" smtClean="0">
                <a:ln>
                  <a:noFill/>
                </a:ln>
                <a:solidFill>
                  <a:srgbClr val="0098D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KNMI</a:t>
            </a:r>
            <a:r>
              <a:rPr kumimoji="0" lang="fr-BE" sz="2800" b="1" i="0" u="none" strike="noStrike" kern="0" cap="none" spc="0" normalizeH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fr-BE" sz="2000" b="1" i="0" u="none" strike="noStrike" kern="0" cap="none" spc="0" normalizeH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(M. van </a:t>
            </a:r>
            <a:r>
              <a:rPr kumimoji="0" lang="fr-BE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Weele</a:t>
            </a:r>
            <a:r>
              <a:rPr kumimoji="0" lang="fr-BE" sz="2000" b="1" i="0" u="none" strike="noStrike" kern="0" cap="none" spc="0" normalizeH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  <a:endParaRPr kumimoji="0" lang="fr-BE" sz="2800" b="1" i="0" u="none" strike="noStrike" kern="0" cap="none" spc="0" normalizeH="0" noProof="0" dirty="0" smtClean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spcBef>
                <a:spcPts val="2400"/>
              </a:spcBef>
              <a:spcAft>
                <a:spcPct val="0"/>
              </a:spcAft>
              <a:buClr>
                <a:srgbClr val="000066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fr-BE" sz="2800" b="1" kern="0" noProof="0" dirty="0" smtClean="0">
                <a:solidFill>
                  <a:srgbClr val="00338D"/>
                </a:solidFill>
                <a:latin typeface="Arial" charset="0"/>
              </a:rPr>
              <a:t> Outlook for Phase-2</a:t>
            </a:r>
            <a:endParaRPr kumimoji="0" lang="fr-BE" sz="2800" b="1" i="0" u="none" strike="noStrike" kern="0" cap="none" spc="0" normalizeH="0" baseline="0" noProof="0" dirty="0" smtClean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0"/>
          <p:cNvSpPr txBox="1">
            <a:spLocks noChangeArrowheads="1"/>
          </p:cNvSpPr>
          <p:nvPr/>
        </p:nvSpPr>
        <p:spPr>
          <a:xfrm>
            <a:off x="0" y="0"/>
            <a:ext cx="9906000" cy="13319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da-DK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Outlook for Phase-2: summary</a:t>
            </a:r>
            <a:endParaRPr lang="en-US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5" descr="ozone_CC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7550" y="1"/>
            <a:ext cx="1424847" cy="13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95300" y="1441622"/>
            <a:ext cx="8912311" cy="528045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3400" dirty="0" smtClean="0">
                <a:latin typeface="Arial" pitchFamily="34" charset="0"/>
                <a:cs typeface="Arial" pitchFamily="34" charset="0"/>
              </a:rPr>
              <a:t>Contribution of CRG to establish consistent ECVs: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Provision of different, consistent ECV-data sets derived from individual model studies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GB" sz="2300" dirty="0" smtClean="0">
                <a:latin typeface="Arial" pitchFamily="34" charset="0"/>
                <a:cs typeface="Arial" pitchFamily="34" charset="0"/>
              </a:rPr>
              <a:t>Climate Models (e.g. CMIP5 activity)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GB" sz="2300" dirty="0" smtClean="0">
                <a:latin typeface="Arial" pitchFamily="34" charset="0"/>
                <a:cs typeface="Arial" pitchFamily="34" charset="0"/>
              </a:rPr>
              <a:t>Chemistry-Climate Models (e.g. CCMI)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GB" sz="2300" dirty="0" smtClean="0">
                <a:latin typeface="Arial" pitchFamily="34" charset="0"/>
                <a:cs typeface="Arial" pitchFamily="34" charset="0"/>
              </a:rPr>
              <a:t>Chemical Transport Models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Use of ECV-data products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GB" sz="2300" dirty="0" smtClean="0">
                <a:latin typeface="Arial" pitchFamily="34" charset="0"/>
                <a:cs typeface="Arial" pitchFamily="34" charset="0"/>
              </a:rPr>
              <a:t>boundary (initial) conditions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GB" sz="2300" dirty="0" smtClean="0">
                <a:latin typeface="Arial" pitchFamily="34" charset="0"/>
                <a:cs typeface="Arial" pitchFamily="34" charset="0"/>
              </a:rPr>
              <a:t>for evaluation purposes (assessment of uncertainties)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GB" sz="2300" dirty="0" smtClean="0">
                <a:latin typeface="Arial" pitchFamily="34" charset="0"/>
                <a:cs typeface="Arial" pitchFamily="34" charset="0"/>
              </a:rPr>
              <a:t>implement CCI-ECV </a:t>
            </a:r>
            <a:r>
              <a:rPr lang="en-GB" sz="2300" dirty="0">
                <a:latin typeface="Arial" pitchFamily="34" charset="0"/>
                <a:cs typeface="Arial" pitchFamily="34" charset="0"/>
              </a:rPr>
              <a:t>data in scientific projects (e.g</a:t>
            </a:r>
            <a:r>
              <a:rPr lang="en-GB" sz="2300" dirty="0" smtClean="0">
                <a:latin typeface="Arial" pitchFamily="34" charset="0"/>
                <a:cs typeface="Arial" pitchFamily="34" charset="0"/>
              </a:rPr>
              <a:t>., </a:t>
            </a:r>
            <a:r>
              <a:rPr lang="en-GB" sz="2300" dirty="0">
                <a:latin typeface="Arial" pitchFamily="34" charset="0"/>
                <a:cs typeface="Arial" pitchFamily="34" charset="0"/>
              </a:rPr>
              <a:t>the EC </a:t>
            </a:r>
            <a:r>
              <a:rPr lang="en-GB" sz="2300" i="1" dirty="0" err="1">
                <a:latin typeface="Arial" pitchFamily="34" charset="0"/>
                <a:cs typeface="Arial" pitchFamily="34" charset="0"/>
              </a:rPr>
              <a:t>StratoClim</a:t>
            </a:r>
            <a:r>
              <a:rPr lang="en-GB" sz="2300" dirty="0">
                <a:latin typeface="Arial" pitchFamily="34" charset="0"/>
                <a:cs typeface="Arial" pitchFamily="34" charset="0"/>
              </a:rPr>
              <a:t> project; project in the EC “Aerosols and Climate” cluster</a:t>
            </a:r>
            <a:r>
              <a:rPr lang="en-GB" sz="23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GB" sz="2300" dirty="0" smtClean="0">
                <a:latin typeface="Arial" pitchFamily="34" charset="0"/>
                <a:cs typeface="Arial" pitchFamily="34" charset="0"/>
              </a:rPr>
              <a:t>Outreach and dissemination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Address inter-consistency between ECV-data products in broader way: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confrontation of multiple ECV parameters to the output of the models operated by the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Ozone_cci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CRG</a:t>
            </a:r>
            <a:endParaRPr lang="en-GB" sz="23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study possible interlinks between ECVs connected by chemical,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radiative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or dynamical effects</a:t>
            </a:r>
            <a:endParaRPr lang="en-GB" sz="23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657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0"/>
          <p:cNvSpPr txBox="1">
            <a:spLocks noChangeArrowheads="1"/>
          </p:cNvSpPr>
          <p:nvPr/>
        </p:nvSpPr>
        <p:spPr>
          <a:xfrm>
            <a:off x="0" y="0"/>
            <a:ext cx="9906000" cy="13319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5" descr="ozone_CC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7550" y="1"/>
            <a:ext cx="1424847" cy="13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526964" y="2870457"/>
            <a:ext cx="8407400" cy="1223748"/>
          </a:xfrm>
        </p:spPr>
        <p:txBody>
          <a:bodyPr/>
          <a:lstStyle/>
          <a:p>
            <a:pPr algn="ctr">
              <a:buNone/>
            </a:pPr>
            <a:r>
              <a:rPr lang="de-DE" sz="4800" dirty="0" err="1" smtClean="0"/>
              <a:t>Thank</a:t>
            </a:r>
            <a:r>
              <a:rPr lang="de-DE" sz="4800" dirty="0" smtClean="0"/>
              <a:t> </a:t>
            </a:r>
            <a:r>
              <a:rPr lang="de-DE" sz="4800" dirty="0" err="1" smtClean="0"/>
              <a:t>you</a:t>
            </a:r>
            <a:r>
              <a:rPr lang="de-DE" sz="4800" dirty="0" smtClean="0"/>
              <a:t> !</a:t>
            </a:r>
            <a:endParaRPr lang="de-DE" sz="4800" dirty="0"/>
          </a:p>
        </p:txBody>
      </p:sp>
    </p:spTree>
    <p:extLst>
      <p:ext uri="{BB962C8B-B14F-4D97-AF65-F5344CB8AC3E}">
        <p14:creationId xmlns:p14="http://schemas.microsoft.com/office/powerpoint/2010/main" xmlns="" val="261657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48165729"/>
              </p:ext>
            </p:extLst>
          </p:nvPr>
        </p:nvGraphicFramePr>
        <p:xfrm>
          <a:off x="495300" y="1513305"/>
          <a:ext cx="8915401" cy="2590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155"/>
                <a:gridCol w="3558281"/>
                <a:gridCol w="3679965"/>
              </a:tblGrid>
              <a:tr h="425008">
                <a:tc gridSpan="3"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bg1"/>
                          </a:solidFill>
                          <a:latin typeface="Verdana"/>
                          <a:cs typeface="Verdana"/>
                        </a:rPr>
                        <a:t>Total</a:t>
                      </a:r>
                      <a:r>
                        <a:rPr lang="de-DE" sz="1600" baseline="0" dirty="0" smtClean="0">
                          <a:solidFill>
                            <a:schemeClr val="bg1"/>
                          </a:solidFill>
                          <a:latin typeface="Verdana"/>
                          <a:cs typeface="Verdana"/>
                        </a:rPr>
                        <a:t> ozone</a:t>
                      </a:r>
                      <a:endParaRPr lang="de-DE" sz="16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</a:txBody>
                  <a:tcPr marL="99060" marR="99060"/>
                </a:tc>
                <a:tc hMerge="1">
                  <a:txBody>
                    <a:bodyPr/>
                    <a:lstStyle/>
                    <a:p>
                      <a:endParaRPr lang="de-DE" sz="16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6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943168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Level-2</a:t>
                      </a:r>
                      <a:endParaRPr lang="de-DE" sz="1600" dirty="0">
                        <a:solidFill>
                          <a:srgbClr val="1F497D"/>
                        </a:solidFill>
                        <a:latin typeface="Verdana"/>
                        <a:cs typeface="Verdana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Full reprocessing</a:t>
                      </a:r>
                      <a:r>
                        <a:rPr lang="en-US" sz="1600" baseline="0" dirty="0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 using </a:t>
                      </a:r>
                      <a:r>
                        <a:rPr lang="en-US" sz="1600" dirty="0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GODFIT multi-sensor prototype algorithm</a:t>
                      </a:r>
                      <a:endParaRPr lang="de-DE" sz="1600" dirty="0">
                        <a:solidFill>
                          <a:srgbClr val="1F497D"/>
                        </a:solidFill>
                        <a:latin typeface="Verdana"/>
                        <a:cs typeface="Verdana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GOME (1996-2011) SCIAMACHY (2002-2012)</a:t>
                      </a:r>
                      <a:r>
                        <a:rPr lang="de-DE" sz="1600" baseline="0" dirty="0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 GOME-2 (2007-2012)</a:t>
                      </a:r>
                      <a:endParaRPr lang="de-DE" sz="1600" dirty="0">
                        <a:solidFill>
                          <a:srgbClr val="1F497D"/>
                        </a:solidFill>
                        <a:latin typeface="Verdana"/>
                        <a:cs typeface="Verdana"/>
                      </a:endParaRPr>
                    </a:p>
                  </a:txBody>
                  <a:tcPr marL="99060" marR="99060"/>
                </a:tc>
              </a:tr>
              <a:tr h="1222625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Level-3</a:t>
                      </a:r>
                      <a:endParaRPr lang="de-DE" sz="1600" dirty="0">
                        <a:solidFill>
                          <a:srgbClr val="1F497D"/>
                        </a:solidFill>
                        <a:latin typeface="Verdana"/>
                        <a:cs typeface="Verdana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Monthly-averaged data set, residual inter-sensor bias corrected using GOME as a reference</a:t>
                      </a:r>
                      <a:endParaRPr lang="de-DE" sz="1600" dirty="0">
                        <a:solidFill>
                          <a:srgbClr val="1F497D"/>
                        </a:solidFill>
                        <a:latin typeface="Verdana"/>
                        <a:cs typeface="Verdana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GOME, SCIAMACHY,</a:t>
                      </a:r>
                      <a:r>
                        <a:rPr lang="de-DE" sz="1600" baseline="0" dirty="0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 GOME-2 (1996-2011)</a:t>
                      </a:r>
                      <a:endParaRPr lang="de-DE" sz="1600" dirty="0">
                        <a:solidFill>
                          <a:srgbClr val="1F497D"/>
                        </a:solidFill>
                        <a:latin typeface="Verdana"/>
                        <a:cs typeface="Verdana"/>
                      </a:endParaRPr>
                    </a:p>
                  </a:txBody>
                  <a:tcPr marL="99060" marR="99060"/>
                </a:tc>
              </a:tr>
            </a:tbl>
          </a:graphicData>
        </a:graphic>
      </p:graphicFrame>
      <p:pic>
        <p:nvPicPr>
          <p:cNvPr id="9" name="Picture 2" descr="X:\CCI\Reprocessing\ZonalMeans_TimeSeries_Squeeze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18" t="39897" r="8334" b="5527"/>
          <a:stretch/>
        </p:blipFill>
        <p:spPr bwMode="auto">
          <a:xfrm>
            <a:off x="0" y="4254501"/>
            <a:ext cx="9493250" cy="225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1788" y="188913"/>
            <a:ext cx="8140700" cy="862012"/>
          </a:xfrm>
        </p:spPr>
        <p:txBody>
          <a:bodyPr/>
          <a:lstStyle/>
          <a:p>
            <a:r>
              <a:rPr lang="en-US" sz="4000" dirty="0" smtClean="0"/>
              <a:t>CRDP total ozone</a:t>
            </a:r>
            <a:endParaRPr lang="en-US" sz="4000" dirty="0"/>
          </a:p>
        </p:txBody>
      </p:sp>
      <p:sp>
        <p:nvSpPr>
          <p:cNvPr id="5" name="Textfeld 4"/>
          <p:cNvSpPr txBox="1"/>
          <p:nvPr/>
        </p:nvSpPr>
        <p:spPr>
          <a:xfrm>
            <a:off x="6847149" y="6519446"/>
            <a:ext cx="30588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Courtesy of M. van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Roozendael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Grafik 5" descr="iasb_bira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48" y="6300000"/>
            <a:ext cx="344681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6659715"/>
              </p:ext>
            </p:extLst>
          </p:nvPr>
        </p:nvGraphicFramePr>
        <p:xfrm>
          <a:off x="501651" y="1473200"/>
          <a:ext cx="8915401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155"/>
                <a:gridCol w="3558281"/>
                <a:gridCol w="3679965"/>
              </a:tblGrid>
              <a:tr h="413657">
                <a:tc gridSpan="3"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bg1"/>
                          </a:solidFill>
                          <a:latin typeface="Verdana"/>
                          <a:cs typeface="Verdana"/>
                        </a:rPr>
                        <a:t>Nadir Ozone Profiles</a:t>
                      </a:r>
                      <a:endParaRPr lang="de-DE" sz="16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</a:txBody>
                  <a:tcPr marL="99060" marR="99060"/>
                </a:tc>
                <a:tc hMerge="1">
                  <a:txBody>
                    <a:bodyPr/>
                    <a:lstStyle/>
                    <a:p>
                      <a:endParaRPr lang="de-DE" sz="16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6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1189973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Level-2</a:t>
                      </a:r>
                      <a:endParaRPr lang="de-DE" sz="1600" dirty="0">
                        <a:solidFill>
                          <a:srgbClr val="1F497D"/>
                        </a:solidFill>
                        <a:latin typeface="Verdana"/>
                        <a:cs typeface="Verdana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Demonstration CCI algorithm, with profiles on fixed pressure levels common to limb products</a:t>
                      </a:r>
                      <a:endParaRPr lang="de-DE" sz="1600" dirty="0">
                        <a:solidFill>
                          <a:srgbClr val="1F497D"/>
                        </a:solidFill>
                        <a:latin typeface="Verdana"/>
                        <a:cs typeface="Verdana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GOME (1997)</a:t>
                      </a:r>
                    </a:p>
                    <a:p>
                      <a:r>
                        <a:rPr lang="de-DE" sz="1600" baseline="0" dirty="0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GOME-2 (2007-2008)</a:t>
                      </a:r>
                      <a:endParaRPr lang="de-DE" sz="1600" dirty="0">
                        <a:solidFill>
                          <a:srgbClr val="1F497D"/>
                        </a:solidFill>
                        <a:latin typeface="Verdana"/>
                        <a:cs typeface="Verdana"/>
                      </a:endParaRPr>
                    </a:p>
                  </a:txBody>
                  <a:tcPr marL="99060" marR="99060"/>
                </a:tc>
              </a:tr>
              <a:tr h="645985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Level-3</a:t>
                      </a:r>
                      <a:endParaRPr lang="de-DE" sz="1600" dirty="0">
                        <a:solidFill>
                          <a:srgbClr val="1F497D"/>
                        </a:solidFill>
                        <a:latin typeface="Verdana"/>
                        <a:cs typeface="Verdana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Monthly mean gridded data</a:t>
                      </a:r>
                      <a:endParaRPr lang="de-DE" sz="1600" dirty="0">
                        <a:solidFill>
                          <a:srgbClr val="1F497D"/>
                        </a:solidFill>
                        <a:latin typeface="Verdana"/>
                        <a:cs typeface="Verdana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GOME (1997)</a:t>
                      </a:r>
                    </a:p>
                    <a:p>
                      <a:r>
                        <a:rPr lang="de-DE" sz="1600" baseline="0" dirty="0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GOME-2 (2007-2008)</a:t>
                      </a:r>
                      <a:endParaRPr lang="de-DE" sz="1600" dirty="0">
                        <a:solidFill>
                          <a:srgbClr val="1F497D"/>
                        </a:solidFill>
                        <a:latin typeface="Verdana"/>
                        <a:cs typeface="Verdana"/>
                      </a:endParaRPr>
                    </a:p>
                  </a:txBody>
                  <a:tcPr marL="99060" marR="99060"/>
                </a:tc>
              </a:tr>
              <a:tr h="645985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Level-4</a:t>
                      </a:r>
                      <a:endParaRPr lang="de-DE" sz="1600" dirty="0">
                        <a:solidFill>
                          <a:srgbClr val="1F497D"/>
                        </a:solidFill>
                        <a:latin typeface="Verdana"/>
                        <a:cs typeface="Verdana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Assimilated ozone profiles on 6 hourly global fields</a:t>
                      </a:r>
                      <a:endParaRPr lang="de-DE" sz="1600" dirty="0">
                        <a:solidFill>
                          <a:srgbClr val="1F497D"/>
                        </a:solidFill>
                        <a:latin typeface="Verdana"/>
                        <a:cs typeface="Verdana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GOME (1997)</a:t>
                      </a:r>
                    </a:p>
                    <a:p>
                      <a:r>
                        <a:rPr lang="de-DE" sz="1600" baseline="0" dirty="0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GOME-2 (2007-2008)</a:t>
                      </a:r>
                      <a:endParaRPr lang="de-DE" sz="1600" dirty="0">
                        <a:solidFill>
                          <a:srgbClr val="1F497D"/>
                        </a:solidFill>
                        <a:latin typeface="Verdana"/>
                        <a:cs typeface="Verdana"/>
                      </a:endParaRPr>
                    </a:p>
                  </a:txBody>
                  <a:tcPr marL="99060" marR="99060"/>
                </a:tc>
              </a:tr>
            </a:tbl>
          </a:graphicData>
        </a:graphic>
      </p:graphicFrame>
      <p:pic>
        <p:nvPicPr>
          <p:cNvPr id="7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50" y="4759405"/>
            <a:ext cx="3152585" cy="1578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8706" y="4790352"/>
            <a:ext cx="3152585" cy="155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0"/>
          <p:cNvSpPr txBox="1"/>
          <p:nvPr/>
        </p:nvSpPr>
        <p:spPr>
          <a:xfrm>
            <a:off x="273340" y="4411240"/>
            <a:ext cx="1133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GOME2</a:t>
            </a:r>
            <a:endParaRPr lang="en-GB" dirty="0"/>
          </a:p>
        </p:txBody>
      </p:sp>
      <p:pic>
        <p:nvPicPr>
          <p:cNvPr id="13" name="Picture 8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0241" y="4767025"/>
            <a:ext cx="3158466" cy="156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2"/>
          <p:cNvSpPr txBox="1"/>
          <p:nvPr/>
        </p:nvSpPr>
        <p:spPr>
          <a:xfrm>
            <a:off x="3440257" y="4396875"/>
            <a:ext cx="156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TOMCAT</a:t>
            </a:r>
            <a:endParaRPr lang="en-GB" dirty="0"/>
          </a:p>
        </p:txBody>
      </p:sp>
      <p:sp>
        <p:nvSpPr>
          <p:cNvPr id="15" name="TextBox 13"/>
          <p:cNvSpPr txBox="1"/>
          <p:nvPr/>
        </p:nvSpPr>
        <p:spPr>
          <a:xfrm>
            <a:off x="6592843" y="4405553"/>
            <a:ext cx="3128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TOMCAT (GOME2 AKs)</a:t>
            </a:r>
            <a:endParaRPr lang="en-GB" dirty="0"/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331788" y="188913"/>
            <a:ext cx="81407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CRDP nadir ozone profiles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847149" y="6519446"/>
            <a:ext cx="30588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Courtesy of M. van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Roozendael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Grafik 16" descr="iasb_bira_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348" y="6300000"/>
            <a:ext cx="344681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641481"/>
              </p:ext>
            </p:extLst>
          </p:nvPr>
        </p:nvGraphicFramePr>
        <p:xfrm>
          <a:off x="412750" y="1447801"/>
          <a:ext cx="8997949" cy="5029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83"/>
                <a:gridCol w="3591227"/>
                <a:gridCol w="3714039"/>
              </a:tblGrid>
              <a:tr h="375007">
                <a:tc gridSpan="3"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bg1"/>
                          </a:solidFill>
                          <a:latin typeface="Verdana"/>
                          <a:cs typeface="Verdana"/>
                        </a:rPr>
                        <a:t>Limb Ozone Profiles</a:t>
                      </a:r>
                      <a:endParaRPr lang="de-DE" sz="16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</a:txBody>
                  <a:tcPr marL="99060" marR="99060"/>
                </a:tc>
                <a:tc hMerge="1">
                  <a:txBody>
                    <a:bodyPr/>
                    <a:lstStyle/>
                    <a:p>
                      <a:endParaRPr lang="de-DE" sz="16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6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1325366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Level-2</a:t>
                      </a:r>
                      <a:endParaRPr lang="de-DE" sz="1600" dirty="0">
                        <a:solidFill>
                          <a:srgbClr val="1F497D"/>
                        </a:solidFill>
                        <a:latin typeface="Verdana"/>
                        <a:cs typeface="Verdana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Harmonized Single Instrument</a:t>
                      </a:r>
                      <a:r>
                        <a:rPr lang="en-US" sz="1600" baseline="0" dirty="0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 (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HARMOZ</a:t>
                      </a:r>
                      <a:r>
                        <a:rPr lang="en-US" sz="1600" baseline="0" dirty="0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): </a:t>
                      </a:r>
                      <a:r>
                        <a:rPr lang="en-US" sz="1600" dirty="0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individual profiles with a common  pressure grid and concentration unit</a:t>
                      </a:r>
                      <a:endParaRPr lang="de-DE" sz="1600" dirty="0">
                        <a:solidFill>
                          <a:srgbClr val="1F497D"/>
                        </a:solidFill>
                        <a:latin typeface="Verdana"/>
                        <a:cs typeface="Verdana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SCIAMACHY, GOMOS, MIPAS, OSIRIS, SMR,</a:t>
                      </a:r>
                      <a:r>
                        <a:rPr lang="de-DE" sz="1600" baseline="0" dirty="0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 ACE (all lifetime)</a:t>
                      </a:r>
                      <a:endParaRPr lang="de-DE" sz="1600" dirty="0">
                        <a:solidFill>
                          <a:srgbClr val="1F497D"/>
                        </a:solidFill>
                        <a:latin typeface="Verdana"/>
                        <a:cs typeface="Verdana"/>
                      </a:endParaRPr>
                    </a:p>
                  </a:txBody>
                  <a:tcPr marL="99060" marR="99060"/>
                </a:tc>
              </a:tr>
              <a:tr h="832207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Level-3</a:t>
                      </a:r>
                      <a:endParaRPr lang="de-DE" sz="1600" dirty="0">
                        <a:solidFill>
                          <a:srgbClr val="1F497D"/>
                        </a:solidFill>
                        <a:latin typeface="Verdana"/>
                        <a:cs typeface="Verdana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Single Instrument Monthly Mean Zonal </a:t>
                      </a:r>
                      <a:r>
                        <a:rPr lang="de-DE" sz="1600" dirty="0" err="1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Mean</a:t>
                      </a:r>
                      <a:r>
                        <a:rPr lang="de-DE" sz="1600" dirty="0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 (</a:t>
                      </a:r>
                      <a:r>
                        <a:rPr lang="de-DE" sz="1600" dirty="0" smtClean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MZM</a:t>
                      </a:r>
                      <a:r>
                        <a:rPr lang="de-DE" sz="1600" dirty="0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)</a:t>
                      </a:r>
                      <a:endParaRPr lang="de-DE" sz="1600" dirty="0">
                        <a:solidFill>
                          <a:srgbClr val="1F497D"/>
                        </a:solidFill>
                        <a:latin typeface="Verdana"/>
                        <a:cs typeface="Verdana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SCIAMACHY, GOMOS, MIPAS, OSIRIS, SMR,</a:t>
                      </a:r>
                      <a:r>
                        <a:rPr lang="de-DE" sz="1600" baseline="0" dirty="0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 ACE (all lifetime)</a:t>
                      </a:r>
                      <a:endParaRPr lang="de-DE" sz="1600" dirty="0">
                        <a:solidFill>
                          <a:srgbClr val="1F497D"/>
                        </a:solidFill>
                        <a:latin typeface="Verdana"/>
                        <a:cs typeface="Verdana"/>
                      </a:endParaRPr>
                    </a:p>
                  </a:txBody>
                  <a:tcPr marL="99060" marR="99060"/>
                </a:tc>
              </a:tr>
              <a:tr h="832207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rgbClr val="1F497D"/>
                        </a:solidFill>
                        <a:latin typeface="Verdana"/>
                        <a:cs typeface="Verdana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Merged Monthly Zonal Mean (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MMZM</a:t>
                      </a:r>
                      <a:r>
                        <a:rPr lang="en-US" sz="1600" dirty="0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)</a:t>
                      </a:r>
                      <a:endParaRPr lang="de-DE" sz="1600" dirty="0">
                        <a:solidFill>
                          <a:srgbClr val="1F497D"/>
                        </a:solidFill>
                        <a:latin typeface="Verdana"/>
                        <a:cs typeface="Verdana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SCIAMACHY, GOMOS, MIPAS, OSIRIS, SMR,</a:t>
                      </a:r>
                      <a:r>
                        <a:rPr lang="de-DE" sz="1600" baseline="0" dirty="0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 ACE (2007-2008 demonstration)</a:t>
                      </a:r>
                      <a:endParaRPr lang="de-DE" sz="1600" dirty="0">
                        <a:solidFill>
                          <a:srgbClr val="1F497D"/>
                        </a:solidFill>
                        <a:latin typeface="Verdana"/>
                        <a:cs typeface="Verdana"/>
                      </a:endParaRPr>
                    </a:p>
                  </a:txBody>
                  <a:tcPr marL="99060" marR="99060"/>
                </a:tc>
              </a:tr>
              <a:tr h="832207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rgbClr val="1F497D"/>
                        </a:solidFill>
                        <a:latin typeface="Verdana"/>
                        <a:cs typeface="Verdana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Merged</a:t>
                      </a:r>
                      <a:r>
                        <a:rPr lang="de-DE" sz="1600" dirty="0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 Bi-</a:t>
                      </a:r>
                      <a:r>
                        <a:rPr lang="de-DE" sz="1600" dirty="0" err="1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Weekly</a:t>
                      </a:r>
                      <a:r>
                        <a:rPr lang="de-DE" sz="1600" dirty="0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de-DE" sz="1600" dirty="0" err="1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data</a:t>
                      </a:r>
                      <a:r>
                        <a:rPr lang="de-DE" sz="1600" dirty="0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 set </a:t>
                      </a:r>
                      <a:r>
                        <a:rPr lang="en-US" sz="1600" dirty="0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(20° longitude, 10° latitude) (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MBW</a:t>
                      </a:r>
                      <a:r>
                        <a:rPr lang="en-US" sz="1600" dirty="0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)</a:t>
                      </a:r>
                      <a:endParaRPr lang="de-DE" sz="1600" dirty="0">
                        <a:solidFill>
                          <a:srgbClr val="1F497D"/>
                        </a:solidFill>
                        <a:latin typeface="Verdana"/>
                        <a:cs typeface="Verdana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SCIAMACHY, GOMOS, MIPAS, OSIRIS, SMR,</a:t>
                      </a:r>
                      <a:r>
                        <a:rPr lang="de-DE" sz="1600" baseline="0" dirty="0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 ACE (2007-2008 demonstration)</a:t>
                      </a:r>
                      <a:endParaRPr lang="de-DE" sz="1600" dirty="0">
                        <a:solidFill>
                          <a:srgbClr val="1F497D"/>
                        </a:solidFill>
                        <a:latin typeface="Verdana"/>
                        <a:cs typeface="Verdana"/>
                      </a:endParaRPr>
                    </a:p>
                  </a:txBody>
                  <a:tcPr marL="99060" marR="99060"/>
                </a:tc>
              </a:tr>
              <a:tr h="832207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rgbClr val="1F497D"/>
                        </a:solidFill>
                        <a:latin typeface="Verdana"/>
                        <a:cs typeface="Verdana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Single Instrument Fine-Resolution gridded data set </a:t>
                      </a:r>
                      <a:r>
                        <a:rPr lang="en-US" sz="1600" dirty="0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(5°x5°, 3 day time step)</a:t>
                      </a:r>
                      <a:r>
                        <a:rPr lang="de-DE" sz="1600" dirty="0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 </a:t>
                      </a:r>
                      <a:endParaRPr lang="de-DE" sz="1600" dirty="0">
                        <a:solidFill>
                          <a:srgbClr val="1F497D"/>
                        </a:solidFill>
                        <a:latin typeface="Verdana"/>
                        <a:cs typeface="Verdana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SCIAMACHY, GOMOS, MIPAS, OSIRIS, SMR</a:t>
                      </a:r>
                    </a:p>
                    <a:p>
                      <a:r>
                        <a:rPr lang="de-DE" sz="1600" dirty="0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(2007-2008 </a:t>
                      </a:r>
                      <a:r>
                        <a:rPr lang="de-DE" sz="1600" baseline="0" dirty="0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demonstration</a:t>
                      </a:r>
                      <a:r>
                        <a:rPr lang="de-DE" sz="1600" dirty="0" smtClean="0">
                          <a:solidFill>
                            <a:srgbClr val="1F497D"/>
                          </a:solidFill>
                          <a:latin typeface="Verdana"/>
                          <a:cs typeface="Verdana"/>
                        </a:rPr>
                        <a:t>)</a:t>
                      </a:r>
                      <a:endParaRPr lang="de-DE" sz="1600" dirty="0">
                        <a:solidFill>
                          <a:srgbClr val="1F497D"/>
                        </a:solidFill>
                        <a:latin typeface="Verdana"/>
                        <a:cs typeface="Verdana"/>
                      </a:endParaRPr>
                    </a:p>
                  </a:txBody>
                  <a:tcPr marL="99060" marR="99060"/>
                </a:tc>
              </a:tr>
            </a:tbl>
          </a:graphicData>
        </a:graphic>
      </p:graphicFrame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31788" y="188913"/>
            <a:ext cx="8140700" cy="862012"/>
          </a:xfrm>
        </p:spPr>
        <p:txBody>
          <a:bodyPr/>
          <a:lstStyle/>
          <a:p>
            <a:r>
              <a:rPr lang="en-US" sz="4000" dirty="0" smtClean="0"/>
              <a:t>CRDP limb ozone profiles</a:t>
            </a:r>
            <a:endParaRPr lang="en-US" sz="4000" dirty="0"/>
          </a:p>
        </p:txBody>
      </p:sp>
      <p:sp>
        <p:nvSpPr>
          <p:cNvPr id="18" name="TextBox 3"/>
          <p:cNvSpPr txBox="1"/>
          <p:nvPr/>
        </p:nvSpPr>
        <p:spPr>
          <a:xfrm>
            <a:off x="431800" y="5702298"/>
            <a:ext cx="8915400" cy="75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240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 Moved to Phase-II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847149" y="6519446"/>
            <a:ext cx="30588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Courtesy of M. van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Roozendael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Grafik 5" descr="iasb_bira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48" y="6300000"/>
            <a:ext cx="344681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0"/>
          <p:cNvSpPr txBox="1">
            <a:spLocks noChangeArrowheads="1"/>
          </p:cNvSpPr>
          <p:nvPr/>
        </p:nvSpPr>
        <p:spPr>
          <a:xfrm>
            <a:off x="0" y="0"/>
            <a:ext cx="9906000" cy="13319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CRG activities at DLR (M.Dameris)</a:t>
            </a:r>
            <a:endParaRPr lang="en-US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5" descr="ozone_CC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7550" y="1"/>
            <a:ext cx="1424847" cy="13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8"/>
          <p:cNvSpPr>
            <a:spLocks noGrp="1"/>
          </p:cNvSpPr>
          <p:nvPr>
            <p:ph idx="1"/>
          </p:nvPr>
        </p:nvSpPr>
        <p:spPr>
          <a:xfrm>
            <a:off x="495300" y="1675196"/>
            <a:ext cx="8915400" cy="475032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Chemistry-Climate Model </a:t>
            </a:r>
            <a:r>
              <a:rPr lang="en-GB" sz="2400" dirty="0" smtClean="0">
                <a:solidFill>
                  <a:srgbClr val="0098DB"/>
                </a:solidFill>
                <a:latin typeface="Arial" pitchFamily="34" charset="0"/>
                <a:cs typeface="Arial" pitchFamily="34" charset="0"/>
              </a:rPr>
              <a:t>EMAC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(based on ECHAM 5)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using a full set of stratospheric and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tropospheric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chemistry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the CCM can be ‘nudged’ with reanalysis data (specified dynamics) in addition to a “free-running” model configuration (‘climate mode’)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EMAC nudged set-up: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2200" b="1" dirty="0" smtClean="0">
                <a:latin typeface="Arial" pitchFamily="34" charset="0"/>
                <a:cs typeface="Arial" pitchFamily="34" charset="0"/>
              </a:rPr>
              <a:t>Resolution: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T42/L90 (T42: 2.8°x2.8°, L90: 0-80 km).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2200" b="1" dirty="0" smtClean="0">
                <a:latin typeface="Arial" pitchFamily="34" charset="0"/>
                <a:cs typeface="Arial" pitchFamily="34" charset="0"/>
              </a:rPr>
              <a:t>Forcing: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6 hourly ERA-Interim with vertically varying relaxation time constants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2200" b="1" dirty="0" smtClean="0">
                <a:latin typeface="Arial" pitchFamily="34" charset="0"/>
                <a:cs typeface="Arial" pitchFamily="34" charset="0"/>
              </a:rPr>
              <a:t>Upper stratosphere free running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2200" b="1" dirty="0" smtClean="0">
                <a:latin typeface="Arial" pitchFamily="34" charset="0"/>
                <a:cs typeface="Arial" pitchFamily="34" charset="0"/>
              </a:rPr>
              <a:t>Strategy: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1950-1979 free running model (whole atmosphere), 1980-2012 ‘nudged’ integration</a:t>
            </a:r>
          </a:p>
          <a:p>
            <a:pPr lvl="1">
              <a:spcBef>
                <a:spcPts val="1200"/>
              </a:spcBef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3" descr="logo_dl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10962"/>
            <a:ext cx="825500" cy="64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1649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0"/>
          <p:cNvSpPr txBox="1">
            <a:spLocks noChangeArrowheads="1"/>
          </p:cNvSpPr>
          <p:nvPr/>
        </p:nvSpPr>
        <p:spPr>
          <a:xfrm>
            <a:off x="0" y="0"/>
            <a:ext cx="9906000" cy="13319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Scientific challenges (DLR)</a:t>
            </a:r>
            <a:endParaRPr lang="en-US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5" descr="ozone_CC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7550" y="1"/>
            <a:ext cx="1424847" cy="13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3" descr="logo_dl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10962"/>
            <a:ext cx="825500" cy="64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Comparison of Ozone-CCI data and with models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Trend estimates and robust prediction of ozone return date to historical levels and further evolution of the ozone layer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Improved understanding of dynamical, chemical and radiative processes in an atmosphere with enhanced greenhouse gas concentrations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Insight of stratosphere-troposphere coupling in a future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climate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649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0"/>
          <p:cNvSpPr txBox="1">
            <a:spLocks noChangeArrowheads="1"/>
          </p:cNvSpPr>
          <p:nvPr/>
        </p:nvSpPr>
        <p:spPr>
          <a:xfrm>
            <a:off x="0" y="0"/>
            <a:ext cx="9906000" cy="13319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da-DK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Simulations </a:t>
            </a:r>
            <a:endParaRPr lang="en-US" sz="4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5" descr="ozone_CC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7550" y="1"/>
            <a:ext cx="1424847" cy="13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3" descr="logo_dl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10962"/>
            <a:ext cx="825500" cy="64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031"/>
          <a:stretch/>
        </p:blipFill>
        <p:spPr>
          <a:xfrm>
            <a:off x="272950" y="1969529"/>
            <a:ext cx="4152900" cy="2196538"/>
          </a:xfrm>
          <a:prstGeom prst="rect">
            <a:avLst/>
          </a:prstGeom>
        </p:spPr>
      </p:pic>
      <p:pic>
        <p:nvPicPr>
          <p:cNvPr id="12" name="Grafik 11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99" y="4620433"/>
            <a:ext cx="4251960" cy="203073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7521150" y="6519446"/>
            <a:ext cx="2368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Weber et al., 2011, ACP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695776" y="1540598"/>
            <a:ext cx="5251931" cy="363176"/>
          </a:xfrm>
          <a:solidFill>
            <a:srgbClr val="FFFFCC"/>
          </a:solidFill>
        </p:spPr>
        <p:txBody>
          <a:bodyPr wrap="square">
            <a:spAutoFit/>
          </a:bodyPr>
          <a:lstStyle/>
          <a:p>
            <a:pPr marL="288000" indent="-288000">
              <a:buClr>
                <a:schemeClr val="tx2"/>
              </a:buClr>
              <a:buSzPct val="120000"/>
              <a:buNone/>
            </a:pPr>
            <a:r>
              <a:rPr lang="de-DE" sz="1600" dirty="0" smtClean="0"/>
              <a:t>EMAC REF-C1SD </a:t>
            </a:r>
            <a:r>
              <a:rPr lang="de-DE" sz="1600" dirty="0" err="1" smtClean="0"/>
              <a:t>simulation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„golden </a:t>
            </a:r>
            <a:r>
              <a:rPr lang="de-DE" sz="1600" dirty="0" err="1" smtClean="0"/>
              <a:t>year</a:t>
            </a:r>
            <a:r>
              <a:rPr lang="de-DE" sz="1600" dirty="0" smtClean="0"/>
              <a:t> 2008“</a:t>
            </a:r>
          </a:p>
        </p:txBody>
      </p:sp>
      <p:sp>
        <p:nvSpPr>
          <p:cNvPr id="14" name="Inhaltsplatzhalter 2"/>
          <p:cNvSpPr txBox="1">
            <a:spLocks/>
          </p:cNvSpPr>
          <p:nvPr/>
        </p:nvSpPr>
        <p:spPr bwMode="auto">
          <a:xfrm>
            <a:off x="3525526" y="4156160"/>
            <a:ext cx="5931563" cy="363176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8000" marR="0" lvl="0" indent="-2880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  <a:defRPr/>
            </a:pPr>
            <a:r>
              <a:rPr lang="de-DE" sz="1600" b="1" kern="0" dirty="0" smtClean="0">
                <a:solidFill>
                  <a:srgbClr val="00338D"/>
                </a:solidFill>
                <a:latin typeface="Arial" charset="0"/>
              </a:rPr>
              <a:t>Spring-</a:t>
            </a:r>
            <a:r>
              <a:rPr lang="de-DE" sz="1600" b="1" kern="0" dirty="0" err="1" smtClean="0">
                <a:solidFill>
                  <a:srgbClr val="00338D"/>
                </a:solidFill>
                <a:latin typeface="Arial" charset="0"/>
              </a:rPr>
              <a:t>to</a:t>
            </a:r>
            <a:r>
              <a:rPr lang="de-DE" sz="1600" b="1" kern="0" dirty="0" smtClean="0">
                <a:solidFill>
                  <a:srgbClr val="00338D"/>
                </a:solidFill>
                <a:latin typeface="Arial" charset="0"/>
              </a:rPr>
              <a:t>-fall polar </a:t>
            </a:r>
            <a:r>
              <a:rPr lang="de-DE" sz="1600" b="1" kern="0" dirty="0" err="1" smtClean="0">
                <a:solidFill>
                  <a:srgbClr val="00338D"/>
                </a:solidFill>
                <a:latin typeface="Arial" charset="0"/>
              </a:rPr>
              <a:t>ozone</a:t>
            </a:r>
            <a:r>
              <a:rPr lang="de-DE" sz="1600" b="1" kern="0" dirty="0" smtClean="0">
                <a:solidFill>
                  <a:srgbClr val="00338D"/>
                </a:solidFill>
                <a:latin typeface="Arial" charset="0"/>
              </a:rPr>
              <a:t> vs. 100hPa winter </a:t>
            </a:r>
            <a:r>
              <a:rPr lang="de-DE" sz="1600" b="1" kern="0" dirty="0" err="1" smtClean="0">
                <a:solidFill>
                  <a:srgbClr val="00338D"/>
                </a:solidFill>
                <a:latin typeface="Arial" charset="0"/>
              </a:rPr>
              <a:t>eddy</a:t>
            </a:r>
            <a:r>
              <a:rPr lang="de-DE" sz="1600" b="1" kern="0" dirty="0" smtClean="0">
                <a:solidFill>
                  <a:srgbClr val="00338D"/>
                </a:solidFill>
                <a:latin typeface="Arial" charset="0"/>
              </a:rPr>
              <a:t> </a:t>
            </a:r>
            <a:r>
              <a:rPr lang="de-DE" sz="1600" b="1" kern="0" dirty="0" err="1" smtClean="0">
                <a:solidFill>
                  <a:srgbClr val="00338D"/>
                </a:solidFill>
                <a:latin typeface="Arial" charset="0"/>
              </a:rPr>
              <a:t>heat</a:t>
            </a:r>
            <a:r>
              <a:rPr lang="de-DE" sz="1600" b="1" kern="0" dirty="0" smtClean="0">
                <a:solidFill>
                  <a:srgbClr val="00338D"/>
                </a:solidFill>
                <a:latin typeface="Arial" charset="0"/>
              </a:rPr>
              <a:t> </a:t>
            </a:r>
            <a:r>
              <a:rPr lang="de-DE" sz="1600" b="1" kern="0" dirty="0" err="1" smtClean="0">
                <a:solidFill>
                  <a:srgbClr val="00338D"/>
                </a:solidFill>
                <a:latin typeface="Arial" charset="0"/>
              </a:rPr>
              <a:t>flux</a:t>
            </a: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711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0"/>
          <p:cNvSpPr txBox="1">
            <a:spLocks noChangeArrowheads="1"/>
          </p:cNvSpPr>
          <p:nvPr/>
        </p:nvSpPr>
        <p:spPr>
          <a:xfrm>
            <a:off x="0" y="0"/>
            <a:ext cx="9906000" cy="13319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Evaluation and prediction</a:t>
            </a:r>
          </a:p>
          <a:p>
            <a:pPr algn="l"/>
            <a:r>
              <a:rPr lang="da-DK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(free-running CCM)</a:t>
            </a:r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5" descr="ozone_CC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0" y="1"/>
            <a:ext cx="1424847" cy="13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82" t="33266" r="4226" b="24175"/>
          <a:stretch/>
        </p:blipFill>
        <p:spPr>
          <a:xfrm>
            <a:off x="12211" y="1862884"/>
            <a:ext cx="6586277" cy="3953018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5133327" y="3117230"/>
            <a:ext cx="11859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124AB"/>
                </a:solidFill>
                <a:latin typeface="Arial" pitchFamily="34" charset="0"/>
                <a:cs typeface="Arial" pitchFamily="34" charset="0"/>
              </a:rPr>
              <a:t>E39C-A</a:t>
            </a:r>
          </a:p>
          <a:p>
            <a:r>
              <a:rPr lang="en-US" sz="1200" dirty="0" smtClean="0">
                <a:solidFill>
                  <a:srgbClr val="2124AB"/>
                </a:solidFill>
                <a:latin typeface="Arial" pitchFamily="34" charset="0"/>
                <a:cs typeface="Arial" pitchFamily="34" charset="0"/>
              </a:rPr>
              <a:t>„free running</a:t>
            </a:r>
            <a:r>
              <a:rPr lang="de-DE" sz="1200" dirty="0" smtClean="0">
                <a:solidFill>
                  <a:srgbClr val="2124AB"/>
                </a:solidFill>
                <a:latin typeface="Arial" pitchFamily="34" charset="0"/>
                <a:cs typeface="Arial" pitchFamily="34" charset="0"/>
              </a:rPr>
              <a:t>“</a:t>
            </a:r>
            <a:endParaRPr lang="de-DE" sz="1200" dirty="0">
              <a:solidFill>
                <a:srgbClr val="2124A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2099429" y="2309924"/>
            <a:ext cx="1544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Observation</a:t>
            </a:r>
          </a:p>
          <a:p>
            <a:r>
              <a:rPr lang="de-DE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(NASA)</a:t>
            </a:r>
            <a:endParaRPr lang="de-DE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668908" y="4074533"/>
            <a:ext cx="17278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77525"/>
                </a:solidFill>
                <a:latin typeface="Arial" pitchFamily="34" charset="0"/>
                <a:cs typeface="Arial" pitchFamily="34" charset="0"/>
              </a:rPr>
              <a:t>Observation</a:t>
            </a:r>
          </a:p>
          <a:p>
            <a:r>
              <a:rPr lang="en-US" sz="1200" dirty="0" smtClean="0">
                <a:solidFill>
                  <a:srgbClr val="F77525"/>
                </a:solidFill>
                <a:latin typeface="Arial" pitchFamily="34" charset="0"/>
                <a:cs typeface="Arial" pitchFamily="34" charset="0"/>
              </a:rPr>
              <a:t>(European satellites)</a:t>
            </a:r>
            <a:endParaRPr lang="en-US" sz="1200" dirty="0">
              <a:solidFill>
                <a:srgbClr val="F7752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111288" y="5720375"/>
            <a:ext cx="2562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Dameris and Loyola, 2011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78922" y="1514694"/>
            <a:ext cx="6038334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Temporal evolution of total ozone column (60°S - 60°N)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3" descr="logo_dl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962"/>
            <a:ext cx="825500" cy="64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nhaltsplatzhalter 7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920" y="2248236"/>
            <a:ext cx="4852258" cy="4434710"/>
          </a:xfrm>
          <a:ln w="44450" cmpd="sng">
            <a:noFill/>
          </a:ln>
          <a:effectLst>
            <a:outerShdw blurRad="50800" dist="38100" dir="13500000" sx="101000" sy="101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2444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Custom Design">
  <a:themeElements>
    <a:clrScheme name="1_Default Desig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2_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1444</Words>
  <Application>Microsoft Office PowerPoint</Application>
  <PresentationFormat>A4-Papier (210x297 mm)</PresentationFormat>
  <Paragraphs>194</Paragraphs>
  <Slides>21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2_Custom Design</vt:lpstr>
      <vt:lpstr>Folie 1</vt:lpstr>
      <vt:lpstr>Folie 2</vt:lpstr>
      <vt:lpstr>CRDP total ozone</vt:lpstr>
      <vt:lpstr>Folie 4</vt:lpstr>
      <vt:lpstr>CRDP limb ozone profiles</vt:lpstr>
      <vt:lpstr>Folie 6</vt:lpstr>
      <vt:lpstr>Folie 7</vt:lpstr>
      <vt:lpstr>Folie 8</vt:lpstr>
      <vt:lpstr>Folie 9</vt:lpstr>
      <vt:lpstr>Folie 10</vt:lpstr>
      <vt:lpstr>Folie 11</vt:lpstr>
      <vt:lpstr>CRG activities at UCAM/KIT (P. Braesicke)</vt:lpstr>
      <vt:lpstr>Comparison of PDFs</vt:lpstr>
      <vt:lpstr>Ozone Anomaly Correlations</vt:lpstr>
      <vt:lpstr>Folie 15</vt:lpstr>
      <vt:lpstr>Folie 16</vt:lpstr>
      <vt:lpstr>Model evaluation</vt:lpstr>
      <vt:lpstr>Folie 18</vt:lpstr>
      <vt:lpstr>Folie 19</vt:lpstr>
      <vt:lpstr>Folie 20</vt:lpstr>
      <vt:lpstr>Folie 21</vt:lpstr>
    </vt:vector>
  </TitlesOfParts>
  <Company>IconMedialab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 AMET CONSECTETUER</dc:title>
  <dc:creator>michelv</dc:creator>
  <cp:lastModifiedBy>Melanie</cp:lastModifiedBy>
  <cp:revision>689</cp:revision>
  <cp:lastPrinted>2008-08-26T16:26:23Z</cp:lastPrinted>
  <dcterms:created xsi:type="dcterms:W3CDTF">2007-10-19T13:11:49Z</dcterms:created>
  <dcterms:modified xsi:type="dcterms:W3CDTF">2014-06-02T04:56:21Z</dcterms:modified>
</cp:coreProperties>
</file>