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  <p:sldMasterId id="2147484036" r:id="rId2"/>
    <p:sldMasterId id="2147484060" r:id="rId3"/>
    <p:sldMasterId id="2147484072" r:id="rId4"/>
    <p:sldMasterId id="2147484084" r:id="rId5"/>
    <p:sldMasterId id="2147484293" r:id="rId6"/>
  </p:sldMasterIdLst>
  <p:notesMasterIdLst>
    <p:notesMasterId r:id="rId30"/>
  </p:notesMasterIdLst>
  <p:handoutMasterIdLst>
    <p:handoutMasterId r:id="rId31"/>
  </p:handoutMasterIdLst>
  <p:sldIdLst>
    <p:sldId id="510" r:id="rId7"/>
    <p:sldId id="544" r:id="rId8"/>
    <p:sldId id="526" r:id="rId9"/>
    <p:sldId id="530" r:id="rId10"/>
    <p:sldId id="546" r:id="rId11"/>
    <p:sldId id="548" r:id="rId12"/>
    <p:sldId id="538" r:id="rId13"/>
    <p:sldId id="529" r:id="rId14"/>
    <p:sldId id="549" r:id="rId15"/>
    <p:sldId id="542" r:id="rId16"/>
    <p:sldId id="571" r:id="rId17"/>
    <p:sldId id="569" r:id="rId18"/>
    <p:sldId id="570" r:id="rId19"/>
    <p:sldId id="567" r:id="rId20"/>
    <p:sldId id="568" r:id="rId21"/>
    <p:sldId id="561" r:id="rId22"/>
    <p:sldId id="539" r:id="rId23"/>
    <p:sldId id="558" r:id="rId24"/>
    <p:sldId id="552" r:id="rId25"/>
    <p:sldId id="553" r:id="rId26"/>
    <p:sldId id="555" r:id="rId27"/>
    <p:sldId id="556" r:id="rId28"/>
    <p:sldId id="543" r:id="rId29"/>
  </p:sldIdLst>
  <p:sldSz cx="9144000" cy="6858000" type="screen4x3"/>
  <p:notesSz cx="7315200" cy="9601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00"/>
    <a:srgbClr val="0000FF"/>
    <a:srgbClr val="009999"/>
    <a:srgbClr val="66FF33"/>
    <a:srgbClr val="99FF33"/>
    <a:srgbClr val="339933"/>
    <a:srgbClr val="0066FF"/>
    <a:srgbClr val="969696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7" autoAdjust="0"/>
    <p:restoredTop sz="92624" autoAdjust="0"/>
  </p:normalViewPr>
  <p:slideViewPr>
    <p:cSldViewPr snapToGrid="0">
      <p:cViewPr varScale="1">
        <p:scale>
          <a:sx n="80" d="100"/>
          <a:sy n="80" d="100"/>
        </p:scale>
        <p:origin x="99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36"/>
    </p:cViewPr>
  </p:sorterViewPr>
  <p:notesViewPr>
    <p:cSldViewPr snapToGrid="0">
      <p:cViewPr varScale="1">
        <p:scale>
          <a:sx n="68" d="100"/>
          <a:sy n="68" d="100"/>
        </p:scale>
        <p:origin x="-2688" y="-102"/>
      </p:cViewPr>
      <p:guideLst>
        <p:guide orient="horz" pos="3025"/>
        <p:guide pos="23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169165" cy="4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13" tIns="46656" rIns="93313" bIns="46656" numCol="1" anchor="t" anchorCtr="0" compatLnSpc="1">
            <a:prstTxWarp prst="textNoShape">
              <a:avLst/>
            </a:prstTxWarp>
          </a:bodyPr>
          <a:lstStyle>
            <a:lvl1pPr defTabSz="931176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295" y="0"/>
            <a:ext cx="3169165" cy="4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13" tIns="46656" rIns="93313" bIns="46656" numCol="1" anchor="t" anchorCtr="0" compatLnSpc="1">
            <a:prstTxWarp prst="textNoShape">
              <a:avLst/>
            </a:prstTxWarp>
          </a:bodyPr>
          <a:lstStyle>
            <a:lvl1pPr algn="r" defTabSz="931176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119069"/>
            <a:ext cx="3169165" cy="48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13" tIns="46656" rIns="93313" bIns="46656" numCol="1" anchor="b" anchorCtr="0" compatLnSpc="1">
            <a:prstTxWarp prst="textNoShape">
              <a:avLst/>
            </a:prstTxWarp>
          </a:bodyPr>
          <a:lstStyle>
            <a:lvl1pPr defTabSz="931176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295" y="9119069"/>
            <a:ext cx="3169165" cy="48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13" tIns="46656" rIns="93313" bIns="46656" numCol="1" anchor="b" anchorCtr="0" compatLnSpc="1">
            <a:prstTxWarp prst="textNoShape">
              <a:avLst/>
            </a:prstTxWarp>
          </a:bodyPr>
          <a:lstStyle>
            <a:lvl1pPr algn="r" defTabSz="931176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35B63956-1B29-40D6-9BD1-61208C946ABE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405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39564" cy="500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22" tIns="44960" rIns="89922" bIns="44960" numCol="1" anchor="t" anchorCtr="0" compatLnSpc="1">
            <a:prstTxWarp prst="textNoShape">
              <a:avLst/>
            </a:prstTxWarp>
          </a:bodyPr>
          <a:lstStyle>
            <a:lvl1pPr defTabSz="899696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61707" y="1"/>
            <a:ext cx="3139564" cy="500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22" tIns="44960" rIns="89922" bIns="44960" numCol="1" anchor="t" anchorCtr="0" compatLnSpc="1">
            <a:prstTxWarp prst="textNoShape">
              <a:avLst/>
            </a:prstTxWarp>
          </a:bodyPr>
          <a:lstStyle>
            <a:lvl1pPr algn="r" defTabSz="899696">
              <a:defRPr sz="1100"/>
            </a:lvl1pPr>
          </a:lstStyle>
          <a:p>
            <a:pPr>
              <a:defRPr/>
            </a:pPr>
            <a:fld id="{07112547-914D-4D55-BE21-27C7462F6E6D}" type="datetimeFigureOut">
              <a:rPr lang="en-US"/>
              <a:pPr>
                <a:defRPr/>
              </a:pPr>
              <a:t>6/2/2014</a:t>
            </a:fld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6513" y="715963"/>
            <a:ext cx="4765675" cy="3575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2044" y="4574122"/>
            <a:ext cx="5417182" cy="429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22" tIns="44960" rIns="89922" bIns="449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49777"/>
            <a:ext cx="3139564" cy="4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22" tIns="44960" rIns="89922" bIns="44960" numCol="1" anchor="b" anchorCtr="0" compatLnSpc="1">
            <a:prstTxWarp prst="textNoShape">
              <a:avLst/>
            </a:prstTxWarp>
          </a:bodyPr>
          <a:lstStyle>
            <a:lvl1pPr defTabSz="899696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61707" y="9149777"/>
            <a:ext cx="3139564" cy="4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22" tIns="44960" rIns="89922" bIns="44960" numCol="1" anchor="b" anchorCtr="0" compatLnSpc="1">
            <a:prstTxWarp prst="textNoShape">
              <a:avLst/>
            </a:prstTxWarp>
          </a:bodyPr>
          <a:lstStyle>
            <a:lvl1pPr algn="r" defTabSz="899696">
              <a:defRPr sz="1100"/>
            </a:lvl1pPr>
          </a:lstStyle>
          <a:p>
            <a:pPr>
              <a:defRPr/>
            </a:pPr>
            <a:fld id="{73CE8F4A-3FD5-4ACB-80A6-93862CC9EC6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97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AFF09D-30C8-44BF-8EA9-36F8F554D261}" type="slidenum">
              <a:rPr lang="en-GB"/>
              <a:pPr eaLnBrk="1" hangingPunct="1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92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3584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FFA787-E130-4BD6-AFD4-B83333D8C293}" type="slidenum">
              <a:rPr lang="en-GB"/>
              <a:pPr eaLnBrk="1" hangingPunct="1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7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Look again at</a:t>
            </a:r>
            <a:r>
              <a:rPr lang="en-US" baseline="0" dirty="0" smtClean="0">
                <a:cs typeface="+mn-cs"/>
              </a:rPr>
              <a:t> correlations between NHD and preceding SPI or RS soil moisture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baseline="0" dirty="0" smtClean="0">
                <a:cs typeface="+mn-cs"/>
              </a:rPr>
              <a:t>picture from PNAS using SPI as SM proxy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baseline="0" dirty="0" smtClean="0">
                <a:cs typeface="+mn-cs"/>
              </a:rPr>
              <a:t>same analysis using CCI RS SSM anomalies</a:t>
            </a: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baseline="0" dirty="0" smtClean="0">
                <a:cs typeface="+mn-cs"/>
                <a:sym typeface="Wingdings"/>
              </a:rPr>
              <a:t> </a:t>
            </a:r>
            <a:r>
              <a:rPr lang="en-US" baseline="0" dirty="0" smtClean="0">
                <a:cs typeface="+mn-cs"/>
              </a:rPr>
              <a:t>patterns comparable, but tendency for weaker neg. correlations</a:t>
            </a:r>
            <a:endParaRPr lang="en-US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034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de-DE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08657D-EB80-45F4-946F-03A593C08526}" type="slidenum">
              <a:rPr lang="nb-NO" altLang="de-DE" smtClean="0">
                <a:latin typeface="Lucida Grande"/>
              </a:rPr>
              <a:pPr>
                <a:spcBef>
                  <a:spcPct val="0"/>
                </a:spcBef>
              </a:pPr>
              <a:t>12</a:t>
            </a:fld>
            <a:endParaRPr lang="nb-NO" altLang="de-DE" smtClean="0"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94363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signa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202364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PT_Header01" hidden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3" y="3886200"/>
            <a:ext cx="7772400" cy="421975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2572256"/>
            <a:ext cx="7772400" cy="584775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6861731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530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1208" y="381001"/>
            <a:ext cx="523220" cy="5610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1" y="381001"/>
            <a:ext cx="5588000" cy="5610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332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signa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202364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PT_Header01" hidden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3" y="3886200"/>
            <a:ext cx="7772400" cy="421975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2572256"/>
            <a:ext cx="7772400" cy="584775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1427648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917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234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4151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6"/>
            <a:ext cx="3749675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8026" y="1673226"/>
            <a:ext cx="375126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87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0695"/>
            <a:ext cx="8229600" cy="430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054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530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549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27215"/>
            <a:ext cx="3008313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86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000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229"/>
            <a:ext cx="54864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106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935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1208" y="381001"/>
            <a:ext cx="523220" cy="5610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1" y="381001"/>
            <a:ext cx="5588000" cy="5610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505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signa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202364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PT_Header01" hidden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3" y="3886200"/>
            <a:ext cx="7772400" cy="421975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2572256"/>
            <a:ext cx="7772400" cy="584775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6861731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000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234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435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6"/>
            <a:ext cx="3749675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8026" y="1673226"/>
            <a:ext cx="375126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349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0695"/>
            <a:ext cx="8229600" cy="430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606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27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315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234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435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27215"/>
            <a:ext cx="3008313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010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229"/>
            <a:ext cx="54864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316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530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1208" y="381001"/>
            <a:ext cx="523220" cy="5610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1" y="381001"/>
            <a:ext cx="5588000" cy="5610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3326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signa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PT_Header01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3" y="3886200"/>
            <a:ext cx="7772400" cy="419100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2574925"/>
            <a:ext cx="7772400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7754455"/>
      </p:ext>
    </p:extLst>
  </p:cSld>
  <p:clrMapOvr>
    <a:masterClrMapping/>
  </p:clrMapOvr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0" y="117466"/>
            <a:ext cx="7213600" cy="95410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554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2" y="3759200"/>
            <a:ext cx="8269287" cy="20097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2590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12854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749675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18025" y="1673225"/>
            <a:ext cx="375126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486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610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800" y="117466"/>
            <a:ext cx="7480300" cy="95410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8071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6"/>
            <a:ext cx="3749675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8026" y="1673226"/>
            <a:ext cx="375126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349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154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118940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04644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4360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356350" y="381000"/>
            <a:ext cx="1912938" cy="56102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15950" y="381000"/>
            <a:ext cx="5588000" cy="56102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1544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signa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PT_Header01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3" y="3886200"/>
            <a:ext cx="7772400" cy="419100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2574925"/>
            <a:ext cx="7772400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261536"/>
      </p:ext>
    </p:extLst>
  </p:cSld>
  <p:clrMapOvr>
    <a:masterClrMapping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1" y="117468"/>
            <a:ext cx="7213600" cy="95410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4174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2" y="3759202"/>
            <a:ext cx="8269287" cy="1938992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2590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781138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5951" y="209800"/>
            <a:ext cx="6105525" cy="76944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749675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18026" y="1673225"/>
            <a:ext cx="375126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5296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30695"/>
            <a:ext cx="8229600" cy="430887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05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0695"/>
            <a:ext cx="8229600" cy="430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606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800" y="117468"/>
            <a:ext cx="7480300" cy="95410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6073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3091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9438"/>
            <a:ext cx="3008313" cy="10156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27594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659452"/>
            <a:ext cx="5486400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87393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5951" y="209800"/>
            <a:ext cx="6105525" cy="76944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1841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81932" y="381002"/>
            <a:ext cx="861774" cy="56102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15950" y="381002"/>
            <a:ext cx="5588000" cy="56102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9201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charset="0"/>
              </a:defRPr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charset="0"/>
              </a:defRPr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charset="0"/>
              </a:defRPr>
            </a:lvl1pPr>
          </a:lstStyle>
          <a:p>
            <a:pPr>
              <a:defRPr/>
            </a:pPr>
            <a:fld id="{BD26E137-3008-EC48-A37A-71C7ADF876FE}" type="slidenum">
              <a:rPr lang="en-CA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>
                <a:defRPr/>
              </a:pPr>
              <a:t>‹Nr.›</a:t>
            </a:fld>
            <a:endParaRPr lang="en-CA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708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1208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6355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448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273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0819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7350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2024064"/>
            <a:ext cx="8496300" cy="42100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/>
          <a:lstStyle/>
          <a:p>
            <a:fld id="{3B2F6CB8-9391-4BED-909F-C47A979AE1C4}" type="datetime1">
              <a:rPr lang="de-DE" smtClean="0"/>
              <a:t>02.06.2014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((Vorname Nachname))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8838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5F36-D2D2-4947-91DE-FC079EF33D9C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CAA-5798-4F1E-8A5A-B328547CAE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285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5F36-D2D2-4947-91DE-FC079EF33D9C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CAA-5798-4F1E-8A5A-B328547CAE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853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5F36-D2D2-4947-91DE-FC079EF33D9C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CAA-5798-4F1E-8A5A-B328547CAE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96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5F36-D2D2-4947-91DE-FC079EF33D9C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CAA-5798-4F1E-8A5A-B328547CAE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309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5F36-D2D2-4947-91DE-FC079EF33D9C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CAA-5798-4F1E-8A5A-B328547CAE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547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5F36-D2D2-4947-91DE-FC079EF33D9C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CAA-5798-4F1E-8A5A-B328547CAE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887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5F36-D2D2-4947-91DE-FC079EF33D9C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CAA-5798-4F1E-8A5A-B328547CAE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04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3151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5F36-D2D2-4947-91DE-FC079EF33D9C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CAA-5798-4F1E-8A5A-B328547CAE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82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5F36-D2D2-4947-91DE-FC079EF33D9C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CAA-5798-4F1E-8A5A-B328547CAE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007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5F36-D2D2-4947-91DE-FC079EF33D9C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CAA-5798-4F1E-8A5A-B328547CAE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889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5F36-D2D2-4947-91DE-FC079EF33D9C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CAA-5798-4F1E-8A5A-B328547CAE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38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27215"/>
            <a:ext cx="3008313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01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229"/>
            <a:ext cx="54864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31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6" descr="PPT_Header01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2" descr="signatur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202364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49" y="1673226"/>
            <a:ext cx="7653339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379076"/>
            <a:ext cx="6105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6" descr="PPT_Header01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2" descr="signatur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202364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49" y="1673226"/>
            <a:ext cx="7653339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379076"/>
            <a:ext cx="6105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720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6" descr="PPT_Header01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2" descr="signatur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202364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49" y="1673226"/>
            <a:ext cx="7653339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379076"/>
            <a:ext cx="6105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1" name="Text Box 49"/>
          <p:cNvSpPr txBox="1">
            <a:spLocks noChangeArrowheads="1"/>
          </p:cNvSpPr>
          <p:nvPr userDrawn="1"/>
        </p:nvSpPr>
        <p:spPr bwMode="auto">
          <a:xfrm>
            <a:off x="7678738" y="6454776"/>
            <a:ext cx="1439863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sz="800" smtClean="0">
                <a:solidFill>
                  <a:srgbClr val="4D4F53"/>
                </a:solidFill>
              </a:rPr>
              <a:t>10/09/2010 | Slide </a:t>
            </a:r>
            <a:fld id="{EA4FE746-B951-41DB-8DD8-D93A6548D211}" type="slidenum">
              <a:rPr lang="es-ES" sz="800" smtClean="0">
                <a:solidFill>
                  <a:srgbClr val="4D4F53"/>
                </a:solidFill>
              </a:rPr>
              <a:pPr eaLnBrk="1" hangingPunct="1">
                <a:spcBef>
                  <a:spcPct val="50000"/>
                </a:spcBef>
                <a:defRPr/>
              </a:pPr>
              <a:t>‹Nr.›</a:t>
            </a:fld>
            <a:endParaRPr lang="es-ES" sz="800" noProof="1" smtClean="0">
              <a:solidFill>
                <a:srgbClr val="4D4F53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6" descr="PPT_Header01" hidden="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2" descr="signatur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6533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1" name="Text Box 49"/>
          <p:cNvSpPr txBox="1">
            <a:spLocks noChangeArrowheads="1"/>
          </p:cNvSpPr>
          <p:nvPr userDrawn="1"/>
        </p:nvSpPr>
        <p:spPr bwMode="auto">
          <a:xfrm>
            <a:off x="8424863" y="6454775"/>
            <a:ext cx="693737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sz="800" smtClean="0">
                <a:solidFill>
                  <a:srgbClr val="4D4F53"/>
                </a:solidFill>
                <a:cs typeface="ＭＳ Ｐゴシック" charset="0"/>
              </a:rPr>
              <a:t>Slide </a:t>
            </a:r>
            <a:fld id="{FD285753-6112-4F4C-BEEA-7E26E27D80E0}" type="slidenum">
              <a:rPr lang="es-ES" sz="800" smtClean="0">
                <a:solidFill>
                  <a:srgbClr val="4D4F53"/>
                </a:solidFill>
                <a:cs typeface="ＭＳ Ｐゴシック" charset="0"/>
              </a:rPr>
              <a:pPr eaLnBrk="1" hangingPunct="1">
                <a:spcBef>
                  <a:spcPct val="50000"/>
                </a:spcBef>
                <a:defRPr/>
              </a:pPr>
              <a:t>‹Nr.›</a:t>
            </a:fld>
            <a:endParaRPr sz="800" noProof="1" smtClean="0">
              <a:solidFill>
                <a:srgbClr val="4D4F53"/>
              </a:solidFill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AutoNum type="arabicPeriod"/>
        <a:defRPr sz="1600">
          <a:solidFill>
            <a:schemeClr val="bg2"/>
          </a:solidFill>
          <a:latin typeface="+mn-lt"/>
          <a:ea typeface="ＭＳ Ｐゴシック" charset="0"/>
          <a:cs typeface="ＭＳ Ｐゴシック" charset="0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AutoNum type="alphaLcPeriod"/>
        <a:defRPr sz="1600">
          <a:solidFill>
            <a:schemeClr val="bg2"/>
          </a:solidFill>
          <a:latin typeface="+mn-lt"/>
          <a:ea typeface="ＭＳ Ｐゴシック" charset="0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6" descr="PPT_Header01" hidden="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2" descr="signatur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6533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1" name="Text Box 49"/>
          <p:cNvSpPr txBox="1">
            <a:spLocks noChangeArrowheads="1"/>
          </p:cNvSpPr>
          <p:nvPr userDrawn="1"/>
        </p:nvSpPr>
        <p:spPr bwMode="auto">
          <a:xfrm>
            <a:off x="8424863" y="6454775"/>
            <a:ext cx="693737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sz="800" smtClean="0">
                <a:solidFill>
                  <a:srgbClr val="4D4F53"/>
                </a:solidFill>
                <a:cs typeface="ＭＳ Ｐゴシック" charset="0"/>
              </a:rPr>
              <a:t>Slide </a:t>
            </a:r>
            <a:fld id="{35B14E5B-1825-0343-85D9-48C3DA870595}" type="slidenum">
              <a:rPr lang="es-ES" sz="800" smtClean="0">
                <a:solidFill>
                  <a:srgbClr val="4D4F53"/>
                </a:solidFill>
                <a:cs typeface="ＭＳ Ｐゴシック" charset="0"/>
              </a:rPr>
              <a:pPr eaLnBrk="1" hangingPunct="1">
                <a:spcBef>
                  <a:spcPct val="50000"/>
                </a:spcBef>
                <a:defRPr/>
              </a:pPr>
              <a:t>‹Nr.›</a:t>
            </a:fld>
            <a:endParaRPr sz="800" noProof="1" smtClean="0">
              <a:solidFill>
                <a:srgbClr val="4D4F53"/>
              </a:solidFill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320" r:id="rId13"/>
    <p:sldLayoutId id="2147484321" r:id="rId14"/>
    <p:sldLayoutId id="2147484323" r:id="rId15"/>
    <p:sldLayoutId id="2147484325" r:id="rId16"/>
    <p:sldLayoutId id="2147484326" r:id="rId17"/>
    <p:sldLayoutId id="2147484327" r:id="rId1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AutoNum type="arabicPeriod"/>
        <a:defRPr sz="1600">
          <a:solidFill>
            <a:schemeClr val="bg2"/>
          </a:solidFill>
          <a:latin typeface="+mn-lt"/>
          <a:ea typeface="ＭＳ Ｐゴシック" charset="0"/>
          <a:cs typeface="ＭＳ Ｐゴシック" charset="0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AutoNum type="alphaLcPeriod"/>
        <a:defRPr sz="1600">
          <a:solidFill>
            <a:schemeClr val="bg2"/>
          </a:solidFill>
          <a:latin typeface="+mn-lt"/>
          <a:ea typeface="ＭＳ Ｐゴシック" charset="0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5F36-D2D2-4947-91DE-FC079EF33D9C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52CAA-5798-4F1E-8A5A-B328547CAE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9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hteck 2"/>
          <p:cNvSpPr>
            <a:spLocks noChangeArrowheads="1"/>
          </p:cNvSpPr>
          <p:nvPr/>
        </p:nvSpPr>
        <p:spPr bwMode="auto">
          <a:xfrm>
            <a:off x="812944" y="4233718"/>
            <a:ext cx="5418714" cy="14773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  <a:cs typeface="Arial" charset="0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The objective of ESA’s CCI Soil Moisture project is to produce the most complete and most consistent global soil moisture data record based on active and passive microwave sensors.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  <a:cs typeface="Arial" charset="0"/>
            </a:endParaRPr>
          </a:p>
        </p:txBody>
      </p:sp>
      <p:sp>
        <p:nvSpPr>
          <p:cNvPr id="9219" name="Rectangle 2"/>
          <p:cNvSpPr txBox="1">
            <a:spLocks noChangeArrowheads="1"/>
          </p:cNvSpPr>
          <p:nvPr/>
        </p:nvSpPr>
        <p:spPr bwMode="auto">
          <a:xfrm>
            <a:off x="1368425" y="260350"/>
            <a:ext cx="64801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sz="2200" b="1" dirty="0">
                <a:solidFill>
                  <a:schemeClr val="bg1"/>
                </a:solidFill>
                <a:latin typeface="Verdana" panose="020B0604030504040204" pitchFamily="34" charset="0"/>
              </a:rPr>
              <a:t>The CCI Soil Moisture </a:t>
            </a:r>
            <a:r>
              <a:rPr lang="en-GB" sz="22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Project</a:t>
            </a:r>
            <a:endParaRPr lang="en-GB" sz="22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9220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2028825"/>
            <a:ext cx="25209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60"/>
          <a:stretch>
            <a:fillRect/>
          </a:stretch>
        </p:blipFill>
        <p:spPr bwMode="auto">
          <a:xfrm>
            <a:off x="831850" y="2230583"/>
            <a:ext cx="15081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6"/>
          <a:stretch>
            <a:fillRect/>
          </a:stretch>
        </p:blipFill>
        <p:spPr bwMode="auto">
          <a:xfrm>
            <a:off x="2570163" y="2230583"/>
            <a:ext cx="322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16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64 0.29378 L -2.22222E-6 -2.84987E-6 " pathEditMode="relative" rAng="0" ptsTypes="AA">
                                      <p:cBhvr>
                                        <p:cTn id="11" dur="2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32" y="-1468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1" y="332911"/>
            <a:ext cx="7213600" cy="523220"/>
          </a:xfrm>
        </p:spPr>
        <p:txBody>
          <a:bodyPr/>
          <a:lstStyle/>
          <a:p>
            <a:r>
              <a:rPr lang="en-GB" dirty="0" smtClean="0"/>
              <a:t>Validation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5949" y="1673226"/>
            <a:ext cx="7653339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1227138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AutoNum type="alphaLcPeriod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2pPr>
            <a:lvl3pPr marL="1825625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3pPr>
            <a:lvl4pPr marL="24241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4pPr>
            <a:lvl5pPr marL="30226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5pPr>
            <a:lvl6pPr marL="34798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AT" kern="0" dirty="0" smtClean="0"/>
              <a:t>Validation </a:t>
            </a:r>
            <a:r>
              <a:rPr lang="de-AT" kern="0" dirty="0" err="1" smtClean="0"/>
              <a:t>of</a:t>
            </a:r>
            <a:r>
              <a:rPr lang="de-AT" kern="0" dirty="0" smtClean="0"/>
              <a:t> ECV SM </a:t>
            </a:r>
            <a:r>
              <a:rPr lang="de-AT" kern="0" dirty="0" err="1" smtClean="0"/>
              <a:t>using</a:t>
            </a:r>
            <a:r>
              <a:rPr lang="de-AT" kern="0" dirty="0" smtClean="0"/>
              <a:t> </a:t>
            </a:r>
            <a:r>
              <a:rPr lang="de-AT" kern="0" dirty="0" err="1" smtClean="0"/>
              <a:t>various</a:t>
            </a:r>
            <a:r>
              <a:rPr lang="de-AT" kern="0" dirty="0" smtClean="0"/>
              <a:t> </a:t>
            </a:r>
            <a:r>
              <a:rPr lang="de-AT" kern="0" dirty="0" err="1" smtClean="0"/>
              <a:t>independent</a:t>
            </a:r>
            <a:r>
              <a:rPr lang="de-AT" kern="0" dirty="0" smtClean="0"/>
              <a:t> in-situ </a:t>
            </a:r>
            <a:r>
              <a:rPr lang="de-AT" kern="0" dirty="0" err="1" smtClean="0"/>
              <a:t>soil</a:t>
            </a:r>
            <a:r>
              <a:rPr lang="de-AT" kern="0" dirty="0" smtClean="0"/>
              <a:t> </a:t>
            </a:r>
            <a:r>
              <a:rPr lang="de-AT" kern="0" dirty="0" err="1" smtClean="0"/>
              <a:t>moisture</a:t>
            </a:r>
            <a:r>
              <a:rPr lang="de-AT" kern="0" dirty="0" smtClean="0"/>
              <a:t> </a:t>
            </a:r>
            <a:r>
              <a:rPr lang="de-AT" kern="0" dirty="0" err="1" smtClean="0"/>
              <a:t>networks</a:t>
            </a:r>
            <a:r>
              <a:rPr lang="de-AT" kern="0" dirty="0" smtClean="0"/>
              <a:t> </a:t>
            </a:r>
            <a:r>
              <a:rPr lang="de-AT" kern="0" dirty="0" err="1" smtClean="0"/>
              <a:t>wordwide</a:t>
            </a:r>
            <a:r>
              <a:rPr lang="de-AT" kern="0" dirty="0" smtClean="0"/>
              <a:t>: Spearman </a:t>
            </a:r>
            <a:r>
              <a:rPr lang="de-AT" kern="0" dirty="0" err="1" smtClean="0"/>
              <a:t>correlation</a:t>
            </a:r>
            <a:r>
              <a:rPr lang="de-AT" kern="0" dirty="0" smtClean="0"/>
              <a:t> </a:t>
            </a:r>
            <a:r>
              <a:rPr lang="de-AT" kern="0" dirty="0" err="1" smtClean="0"/>
              <a:t>of</a:t>
            </a:r>
            <a:r>
              <a:rPr lang="de-AT" kern="0" dirty="0" smtClean="0"/>
              <a:t> absolute </a:t>
            </a:r>
            <a:r>
              <a:rPr lang="de-AT" kern="0" dirty="0" err="1" smtClean="0"/>
              <a:t>values</a:t>
            </a:r>
            <a:r>
              <a:rPr lang="de-AT" kern="0" dirty="0" smtClean="0"/>
              <a:t> (a) </a:t>
            </a:r>
            <a:r>
              <a:rPr lang="de-AT" kern="0" dirty="0" err="1" smtClean="0"/>
              <a:t>and</a:t>
            </a:r>
            <a:r>
              <a:rPr lang="de-AT" kern="0" dirty="0" smtClean="0"/>
              <a:t> </a:t>
            </a:r>
            <a:r>
              <a:rPr lang="de-AT" kern="0" dirty="0" err="1" smtClean="0"/>
              <a:t>anomalies</a:t>
            </a:r>
            <a:r>
              <a:rPr lang="de-AT" kern="0" dirty="0" smtClean="0"/>
              <a:t> (b), </a:t>
            </a:r>
            <a:r>
              <a:rPr lang="de-AT" kern="0" dirty="0" err="1" smtClean="0"/>
              <a:t>and</a:t>
            </a:r>
            <a:r>
              <a:rPr lang="de-AT" kern="0" dirty="0" smtClean="0"/>
              <a:t> </a:t>
            </a:r>
            <a:r>
              <a:rPr lang="de-AT" kern="0" dirty="0" err="1" smtClean="0"/>
              <a:t>unbiased</a:t>
            </a:r>
            <a:r>
              <a:rPr lang="de-AT" kern="0" dirty="0" smtClean="0"/>
              <a:t> RMSD (c).</a:t>
            </a:r>
            <a:endParaRPr lang="en-GB" kern="0" dirty="0" smtClean="0"/>
          </a:p>
          <a:p>
            <a:pPr>
              <a:buBlip>
                <a:blip r:embed="rId2"/>
              </a:buBlip>
            </a:pP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Statistics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are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affected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by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quality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location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</a:p>
          <a:p>
            <a:pPr marL="361950" indent="-361950">
              <a:buNone/>
            </a:pPr>
            <a:r>
              <a:rPr lang="de-AT" sz="14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temporal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coverage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networks</a:t>
            </a:r>
            <a:endParaRPr lang="en-GB" sz="1400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kern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11" y="4069419"/>
            <a:ext cx="8678174" cy="238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20729" y="6427874"/>
            <a:ext cx="2349500" cy="33855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Dorigo, 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et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al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. (in rev.), RSE</a:t>
            </a:r>
            <a:endParaRPr lang="en-GB" sz="1600" i="1" dirty="0">
              <a:solidFill>
                <a:schemeClr val="accent1">
                  <a:lumMod val="75000"/>
                </a:schemeClr>
              </a:solidFill>
              <a:latin typeface="Candara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68" y="2467157"/>
            <a:ext cx="3205765" cy="159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71" y="974420"/>
            <a:ext cx="7544853" cy="57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6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/>
          <p:cNvSpPr>
            <a:spLocks noGrp="1"/>
          </p:cNvSpPr>
          <p:nvPr>
            <p:ph type="title"/>
          </p:nvPr>
        </p:nvSpPr>
        <p:spPr>
          <a:xfrm>
            <a:off x="413410" y="350759"/>
            <a:ext cx="5578316" cy="646331"/>
          </a:xfrm>
          <a:noFill/>
        </p:spPr>
        <p:txBody>
          <a:bodyPr/>
          <a:lstStyle/>
          <a:p>
            <a:pPr algn="r"/>
            <a:r>
              <a:rPr lang="de-CH" sz="1800" dirty="0" err="1" smtClean="0">
                <a:solidFill>
                  <a:schemeClr val="bg1"/>
                </a:solidFill>
              </a:rPr>
              <a:t>Soil</a:t>
            </a:r>
            <a:r>
              <a:rPr lang="de-CH" sz="1800" dirty="0" smtClean="0">
                <a:solidFill>
                  <a:schemeClr val="bg1"/>
                </a:solidFill>
              </a:rPr>
              <a:t> </a:t>
            </a:r>
            <a:r>
              <a:rPr lang="de-CH" sz="1800" dirty="0" err="1" smtClean="0">
                <a:solidFill>
                  <a:schemeClr val="bg1"/>
                </a:solidFill>
              </a:rPr>
              <a:t>moisture</a:t>
            </a:r>
            <a:r>
              <a:rPr lang="de-CH" sz="1800" dirty="0" err="1" smtClean="0"/>
              <a:t>-</a:t>
            </a:r>
            <a:r>
              <a:rPr lang="de-CH" sz="1800" dirty="0" err="1" smtClean="0">
                <a:solidFill>
                  <a:schemeClr val="bg1"/>
                </a:solidFill>
              </a:rPr>
              <a:t>temperature</a:t>
            </a:r>
            <a:r>
              <a:rPr lang="de-CH" sz="1800" dirty="0" smtClean="0">
                <a:solidFill>
                  <a:schemeClr val="bg1"/>
                </a:solidFill>
              </a:rPr>
              <a:t> </a:t>
            </a:r>
            <a:r>
              <a:rPr lang="de-CH" sz="1800" dirty="0" err="1" smtClean="0">
                <a:solidFill>
                  <a:schemeClr val="bg1"/>
                </a:solidFill>
              </a:rPr>
              <a:t>coupling</a:t>
            </a:r>
            <a:r>
              <a:rPr lang="de-CH" sz="1800" dirty="0" smtClean="0">
                <a:solidFill>
                  <a:schemeClr val="bg1"/>
                </a:solidFill>
              </a:rPr>
              <a:t> </a:t>
            </a:r>
            <a:br>
              <a:rPr lang="de-CH" sz="1800" dirty="0" smtClean="0">
                <a:solidFill>
                  <a:schemeClr val="bg1"/>
                </a:solidFill>
              </a:rPr>
            </a:br>
            <a:r>
              <a:rPr lang="de-CH" sz="1800" dirty="0" smtClean="0">
                <a:solidFill>
                  <a:schemeClr val="bg1"/>
                </a:solidFill>
              </a:rPr>
              <a:t>(CCI </a:t>
            </a:r>
            <a:r>
              <a:rPr lang="de-CH" sz="1800" dirty="0" err="1" smtClean="0">
                <a:solidFill>
                  <a:schemeClr val="bg1"/>
                </a:solidFill>
              </a:rPr>
              <a:t>Climate</a:t>
            </a:r>
            <a:r>
              <a:rPr lang="de-CH" sz="1800" dirty="0" smtClean="0">
                <a:solidFill>
                  <a:schemeClr val="bg1"/>
                </a:solidFill>
              </a:rPr>
              <a:t> Research Group ETH </a:t>
            </a:r>
            <a:r>
              <a:rPr lang="de-CH" sz="1800" dirty="0" err="1" smtClean="0">
                <a:solidFill>
                  <a:schemeClr val="bg1"/>
                </a:solidFill>
              </a:rPr>
              <a:t>Zurich</a:t>
            </a:r>
            <a:r>
              <a:rPr lang="de-CH" sz="1800" dirty="0" smtClean="0">
                <a:solidFill>
                  <a:schemeClr val="bg1"/>
                </a:solidFill>
              </a:rPr>
              <a:t>) </a:t>
            </a:r>
            <a:endParaRPr lang="de-CH" sz="1800" dirty="0">
              <a:solidFill>
                <a:schemeClr val="bg1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6"/>
          <a:stretch/>
        </p:blipFill>
        <p:spPr bwMode="auto">
          <a:xfrm>
            <a:off x="413411" y="1484820"/>
            <a:ext cx="4132661" cy="260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0" b="9540"/>
          <a:stretch/>
        </p:blipFill>
        <p:spPr bwMode="auto">
          <a:xfrm>
            <a:off x="4744544" y="2152307"/>
            <a:ext cx="4148507" cy="206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86666"/>
          <a:stretch/>
        </p:blipFill>
        <p:spPr>
          <a:xfrm>
            <a:off x="5057743" y="4371192"/>
            <a:ext cx="3568608" cy="308254"/>
          </a:xfrm>
          <a:prstGeom prst="rect">
            <a:avLst/>
          </a:prstGeom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869648" y="1503870"/>
            <a:ext cx="3756703" cy="4120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84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 smtClean="0"/>
              <a:t>SSM </a:t>
            </a:r>
            <a:r>
              <a:rPr lang="en-US" b="1" dirty="0" smtClean="0"/>
              <a:t>anomaly</a:t>
            </a:r>
            <a:br>
              <a:rPr lang="en-US" b="1" dirty="0" smtClean="0"/>
            </a:br>
            <a:r>
              <a:rPr lang="en-US" sz="1500" dirty="0" smtClean="0"/>
              <a:t>(</a:t>
            </a:r>
            <a:r>
              <a:rPr lang="en-US" sz="1500" dirty="0" smtClean="0"/>
              <a:t>ECV_SM 0.1</a:t>
            </a:r>
            <a:r>
              <a:rPr lang="en-US" sz="1500" dirty="0" smtClean="0"/>
              <a:t>, </a:t>
            </a:r>
            <a:r>
              <a:rPr lang="en-US" sz="1500" dirty="0" smtClean="0"/>
              <a:t>Hirschi et al.)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799452" y="1446721"/>
            <a:ext cx="3266949" cy="6393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84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 smtClean="0"/>
              <a:t>Standardized </a:t>
            </a:r>
            <a:r>
              <a:rPr lang="en-US" b="1" dirty="0" err="1" smtClean="0"/>
              <a:t>Precip</a:t>
            </a:r>
            <a:r>
              <a:rPr lang="en-US" b="1" dirty="0" smtClean="0"/>
              <a:t>. Index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500" dirty="0" smtClean="0"/>
              <a:t>(Mueller and Seneviratne 2012)</a:t>
            </a:r>
            <a:endParaRPr lang="en-US" sz="1500" b="1" dirty="0" smtClean="0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-410856" y="4415684"/>
            <a:ext cx="6161951" cy="52752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39" tIns="52019" rIns="81639" bIns="40820"/>
          <a:lstStyle>
            <a:lvl1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/>
            <a:r>
              <a:rPr lang="en-US" sz="1500" dirty="0" smtClean="0">
                <a:solidFill>
                  <a:srgbClr val="000000"/>
                </a:solidFill>
              </a:rPr>
              <a:t>Correlation between preceding moisture availability </a:t>
            </a:r>
          </a:p>
          <a:p>
            <a:pPr algn="ctr" eaLnBrk="1"/>
            <a:r>
              <a:rPr lang="en-US" sz="1500" dirty="0" smtClean="0">
                <a:solidFill>
                  <a:srgbClr val="000000"/>
                </a:solidFill>
              </a:rPr>
              <a:t>and number of hot days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221776" y="4773931"/>
            <a:ext cx="12859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/>
            <a:r>
              <a:rPr lang="en-US" sz="1600" dirty="0" smtClean="0">
                <a:solidFill>
                  <a:srgbClr val="000000"/>
                </a:solidFill>
              </a:rPr>
              <a:t>correlation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345754" y="5694058"/>
            <a:ext cx="6161951" cy="52752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39" tIns="52019" rIns="81639" bIns="40820"/>
          <a:lstStyle>
            <a:lvl1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/>
            <a:r>
              <a:rPr lang="en-US" sz="1500" b="1" dirty="0" smtClean="0">
                <a:solidFill>
                  <a:srgbClr val="FF0000"/>
                </a:solidFill>
              </a:rPr>
              <a:t>ECV_SM data supports previous </a:t>
            </a:r>
            <a:r>
              <a:rPr lang="en-US" sz="1500" b="1" dirty="0" smtClean="0">
                <a:solidFill>
                  <a:srgbClr val="FF0000"/>
                </a:solidFill>
              </a:rPr>
              <a:t>findings on soil moisture-temperature coupling regions</a:t>
            </a:r>
            <a:endParaRPr 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7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1763713" y="6165850"/>
            <a:ext cx="7916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nb-NO" altLang="de-DE" sz="1400">
                <a:latin typeface="Verdana" panose="020B0604030504040204" pitchFamily="34" charset="0"/>
              </a:rPr>
              <a:t>SMOSMANIA - Urgons  43.54N, 0.43W 145 masl</a:t>
            </a:r>
          </a:p>
        </p:txBody>
      </p:sp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3059113" y="6443663"/>
            <a:ext cx="2713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nb-NO" altLang="de-DE">
                <a:latin typeface="Verdana" panose="020B0604030504040204" pitchFamily="34" charset="0"/>
              </a:rPr>
              <a:t>SMOSMANIA - France</a:t>
            </a:r>
          </a:p>
        </p:txBody>
      </p:sp>
      <p:pic>
        <p:nvPicPr>
          <p:cNvPr id="819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19288"/>
            <a:ext cx="7783512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3"/>
          <p:cNvSpPr txBox="1">
            <a:spLocks noChangeArrowheads="1"/>
          </p:cNvSpPr>
          <p:nvPr/>
        </p:nvSpPr>
        <p:spPr bwMode="auto">
          <a:xfrm>
            <a:off x="2538476" y="1394897"/>
            <a:ext cx="5032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nb-NO" altLang="de-DE" dirty="0"/>
              <a:t>Daily average of </a:t>
            </a:r>
            <a:r>
              <a:rPr lang="nb-NO" altLang="de-DE" dirty="0" smtClean="0"/>
              <a:t>soil moisture analyses for July 2011</a:t>
            </a:r>
            <a:endParaRPr lang="nb-NO" altLang="de-DE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1013" y="164540"/>
            <a:ext cx="7427168" cy="769441"/>
          </a:xfrm>
        </p:spPr>
        <p:txBody>
          <a:bodyPr/>
          <a:lstStyle/>
          <a:p>
            <a:r>
              <a:rPr lang="de-AT" sz="2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22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</a:t>
            </a:r>
            <a:r>
              <a:rPr lang="de-AT" sz="2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22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moisture</a:t>
            </a:r>
            <a:r>
              <a:rPr lang="de-AT" sz="2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22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r>
              <a:rPr lang="de-AT" sz="2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22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assimilation</a:t>
            </a:r>
            <a:r>
              <a:rPr lang="de-AT" sz="2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22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products</a:t>
            </a:r>
            <a:r>
              <a:rPr lang="de-AT" sz="2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AT" sz="2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AT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(CCI </a:t>
            </a:r>
            <a:r>
              <a:rPr lang="de-AT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</a:t>
            </a:r>
            <a:r>
              <a:rPr lang="de-AT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de-AT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esearch </a:t>
            </a:r>
            <a:r>
              <a:rPr lang="de-AT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de-AT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roup NILU)</a:t>
            </a:r>
            <a:endParaRPr lang="en-GB" sz="2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02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94044" y="315468"/>
            <a:ext cx="896461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80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80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80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80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GB" altLang="de-DE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 from the data assimilation </a:t>
            </a:r>
            <a:r>
              <a:rPr lang="en-GB" altLang="de-DE" sz="2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</a:p>
          <a:p>
            <a:pPr eaLnBrk="1" hangingPunct="1">
              <a:lnSpc>
                <a:spcPct val="150000"/>
              </a:lnSpc>
            </a:pPr>
            <a:endParaRPr lang="en-GB" altLang="de-DE" sz="2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altLang="de-DE" sz="160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Self-consistency </a:t>
            </a:r>
            <a:r>
              <a:rPr lang="en-GB" altLang="de-DE" sz="160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tests (O-A, O-F, </a:t>
            </a:r>
            <a:r>
              <a:rPr lang="en-GB" altLang="de-DE" sz="1600" dirty="0" err="1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obs</a:t>
            </a:r>
            <a:r>
              <a:rPr lang="en-GB" altLang="de-DE" sz="160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/model error) – </a:t>
            </a:r>
            <a:r>
              <a:rPr lang="en-GB" altLang="de-DE" sz="1600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PASSED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altLang="de-DE" sz="160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Information on satellite measurement errors - </a:t>
            </a:r>
            <a:r>
              <a:rPr lang="en-GB" altLang="de-DE" sz="1600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CONSISTENT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altLang="de-DE" sz="160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Comparison with independent data – </a:t>
            </a:r>
            <a:r>
              <a:rPr lang="en-GB" altLang="de-DE" sz="1600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PATTERNS AGREE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altLang="de-DE" sz="160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Useful information in assimilated products – </a:t>
            </a:r>
            <a:r>
              <a:rPr lang="en-GB" altLang="de-DE" sz="1600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ADDED VALUE</a:t>
            </a:r>
          </a:p>
          <a:p>
            <a:pPr eaLnBrk="1" hangingPunct="1">
              <a:lnSpc>
                <a:spcPct val="150000"/>
              </a:lnSpc>
            </a:pPr>
            <a:endParaRPr lang="en-GB" altLang="de-DE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GB" altLang="de-DE" dirty="0">
              <a:latin typeface="Comic Sans MS" panose="030F0702030302020204" pitchFamily="66" charset="0"/>
              <a:ea typeface="Geneva"/>
              <a:cs typeface="Geneva"/>
            </a:endParaRPr>
          </a:p>
          <a:p>
            <a:pPr eaLnBrk="1" hangingPunct="1">
              <a:lnSpc>
                <a:spcPct val="150000"/>
              </a:lnSpc>
            </a:pPr>
            <a:endParaRPr lang="en-GB" altLang="de-DE" dirty="0">
              <a:latin typeface="Comic Sans MS" panose="030F0702030302020204" pitchFamily="66" charset="0"/>
              <a:ea typeface="Geneva"/>
              <a:cs typeface="Geneva"/>
            </a:endParaRPr>
          </a:p>
          <a:p>
            <a:pPr eaLnBrk="1" hangingPunct="1">
              <a:lnSpc>
                <a:spcPct val="150000"/>
              </a:lnSpc>
            </a:pPr>
            <a:endParaRPr lang="en-GB" altLang="de-DE" dirty="0">
              <a:latin typeface="Comic Sans MS" panose="030F0702030302020204" pitchFamily="66" charset="0"/>
              <a:ea typeface="Geneva"/>
              <a:cs typeface="Geneva"/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386" y="2852493"/>
            <a:ext cx="3999928" cy="400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7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333817"/>
            <a:ext cx="7427168" cy="430887"/>
          </a:xfrm>
        </p:spPr>
        <p:txBody>
          <a:bodyPr/>
          <a:lstStyle/>
          <a:p>
            <a:r>
              <a:rPr lang="de-AT" sz="2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22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</a:t>
            </a:r>
            <a:r>
              <a:rPr lang="de-AT" sz="2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22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moisture</a:t>
            </a:r>
            <a:r>
              <a:rPr lang="de-AT" sz="2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22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de-AT" sz="2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22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AT" sz="2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22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</a:t>
            </a:r>
            <a:r>
              <a:rPr lang="de-AT" sz="2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22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cycle</a:t>
            </a:r>
            <a:endParaRPr lang="en-GB" sz="2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042" y="1268760"/>
            <a:ext cx="3932740" cy="5022850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Studying water cycle acceleration </a:t>
            </a:r>
            <a:r>
              <a:rPr lang="de-AT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</a:t>
            </a:r>
            <a:r>
              <a:rPr lang="de-AT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evapotranspiration</a:t>
            </a:r>
            <a:r>
              <a:rPr lang="de-AT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=&gt;</a:t>
            </a:r>
          </a:p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dirty="0"/>
              <a:t>strong link between ET and the dynamics of the El Niño-La Niña </a:t>
            </a:r>
            <a:r>
              <a:rPr lang="en-US" dirty="0" smtClean="0"/>
              <a:t>cycle</a:t>
            </a:r>
            <a:endParaRPr lang="de-AT" i="1" dirty="0" smtClean="0"/>
          </a:p>
          <a:p>
            <a:pPr marL="0" indent="0">
              <a:buNone/>
            </a:pPr>
            <a:endParaRPr lang="de-A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257" y="1173636"/>
            <a:ext cx="5253037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42" y="2834435"/>
            <a:ext cx="7382905" cy="40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4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92" y="1928510"/>
            <a:ext cx="7019925" cy="395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 txBox="1">
            <a:spLocks noChangeArrowheads="1"/>
          </p:cNvSpPr>
          <p:nvPr/>
        </p:nvSpPr>
        <p:spPr bwMode="auto">
          <a:xfrm>
            <a:off x="193965" y="343480"/>
            <a:ext cx="7654636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200" b="1" dirty="0" smtClean="0">
                <a:solidFill>
                  <a:schemeClr val="bg1"/>
                </a:solidFill>
                <a:latin typeface="Verdana" pitchFamily="34" charset="0"/>
              </a:rPr>
              <a:t>Soil moisture coupling with climate modes</a:t>
            </a:r>
            <a:endParaRPr lang="en-GB" sz="22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64095" y="6145559"/>
            <a:ext cx="69482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chemeClr val="accent1"/>
                </a:solidFill>
              </a:rPr>
              <a:t>[</a:t>
            </a:r>
            <a:r>
              <a:rPr lang="en-US" altLang="en-US" sz="1400" dirty="0">
                <a:solidFill>
                  <a:schemeClr val="accent1"/>
                </a:solidFill>
              </a:rPr>
              <a:t>B</a:t>
            </a:r>
            <a:r>
              <a:rPr lang="en-US" altLang="en-US" sz="1400" dirty="0" smtClean="0">
                <a:solidFill>
                  <a:schemeClr val="accent1"/>
                </a:solidFill>
              </a:rPr>
              <a:t>auer-</a:t>
            </a:r>
            <a:r>
              <a:rPr lang="en-US" altLang="en-US" sz="1400" dirty="0" err="1" smtClean="0">
                <a:solidFill>
                  <a:schemeClr val="accent1"/>
                </a:solidFill>
              </a:rPr>
              <a:t>Marschallinger</a:t>
            </a:r>
            <a:r>
              <a:rPr lang="en-US" altLang="en-US" sz="1400" dirty="0" smtClean="0">
                <a:solidFill>
                  <a:schemeClr val="accent1"/>
                </a:solidFill>
              </a:rPr>
              <a:t>, B., Dorigo, W., Wagner, W., Van </a:t>
            </a:r>
            <a:r>
              <a:rPr lang="en-US" altLang="en-US" sz="1400" dirty="0" err="1" smtClean="0">
                <a:solidFill>
                  <a:schemeClr val="accent1"/>
                </a:solidFill>
              </a:rPr>
              <a:t>Dijk</a:t>
            </a:r>
            <a:r>
              <a:rPr lang="en-US" altLang="en-US" sz="1400" dirty="0" smtClean="0">
                <a:solidFill>
                  <a:schemeClr val="accent1"/>
                </a:solidFill>
              </a:rPr>
              <a:t>, A. (2013) </a:t>
            </a:r>
            <a:r>
              <a:rPr lang="en-US" altLang="en-US" sz="1400" i="1" dirty="0" smtClean="0">
                <a:solidFill>
                  <a:schemeClr val="accent1"/>
                </a:solidFill>
              </a:rPr>
              <a:t>Journal of Climate</a:t>
            </a:r>
            <a:r>
              <a:rPr lang="en-US" altLang="en-US" sz="1400" dirty="0" smtClean="0">
                <a:solidFill>
                  <a:schemeClr val="accent1"/>
                </a:solidFill>
              </a:rPr>
              <a:t>]</a:t>
            </a:r>
            <a:endParaRPr lang="de-AT" altLang="en-US" sz="1400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 rot="16200000">
            <a:off x="574121" y="2588242"/>
            <a:ext cx="71365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/>
              <a:t>ENSO</a:t>
            </a:r>
          </a:p>
        </p:txBody>
      </p:sp>
      <p:sp>
        <p:nvSpPr>
          <p:cNvPr id="13" name="Rectangle 12"/>
          <p:cNvSpPr/>
          <p:nvPr/>
        </p:nvSpPr>
        <p:spPr>
          <a:xfrm rot="16200000">
            <a:off x="624098" y="3720277"/>
            <a:ext cx="6322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14" name="Rectangle 13"/>
          <p:cNvSpPr/>
          <p:nvPr/>
        </p:nvSpPr>
        <p:spPr>
          <a:xfrm rot="16200000">
            <a:off x="657477" y="4800397"/>
            <a:ext cx="54694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 smtClean="0"/>
              <a:t>IOD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4633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 txBox="1">
            <a:spLocks noChangeArrowheads="1"/>
          </p:cNvSpPr>
          <p:nvPr/>
        </p:nvSpPr>
        <p:spPr bwMode="auto">
          <a:xfrm>
            <a:off x="1368425" y="260350"/>
            <a:ext cx="6480175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de-DE" sz="2200" b="1" dirty="0">
                <a:solidFill>
                  <a:schemeClr val="bg1"/>
                </a:solidFill>
                <a:latin typeface="Verdana" panose="020B0604030504040204" pitchFamily="34" charset="0"/>
              </a:rPr>
              <a:t>More than </a:t>
            </a:r>
            <a:r>
              <a:rPr lang="en-GB" altLang="de-DE" sz="22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28 </a:t>
            </a:r>
            <a:r>
              <a:rPr lang="en-GB" altLang="de-DE" sz="2200" b="1" dirty="0">
                <a:solidFill>
                  <a:schemeClr val="bg1"/>
                </a:solidFill>
                <a:latin typeface="Verdana" panose="020B0604030504040204" pitchFamily="34" charset="0"/>
              </a:rPr>
              <a:t>Publications</a:t>
            </a:r>
          </a:p>
        </p:txBody>
      </p:sp>
      <p:pic>
        <p:nvPicPr>
          <p:cNvPr id="17413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77938"/>
            <a:ext cx="3722687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3" y="1402629"/>
            <a:ext cx="3502466" cy="4646128"/>
          </a:xfrm>
          <a:prstGeom prst="rect">
            <a:avLst/>
          </a:prstGeom>
        </p:spPr>
      </p:pic>
      <p:pic>
        <p:nvPicPr>
          <p:cNvPr id="17411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2" y="2433857"/>
            <a:ext cx="33528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3" t="14407" r="18690" b="71770"/>
          <a:stretch>
            <a:fillRect/>
          </a:stretch>
        </p:blipFill>
        <p:spPr bwMode="auto">
          <a:xfrm>
            <a:off x="3223662" y="3563952"/>
            <a:ext cx="2480299" cy="114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78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1" y="117466"/>
            <a:ext cx="6924536" cy="954107"/>
          </a:xfrm>
        </p:spPr>
        <p:txBody>
          <a:bodyPr/>
          <a:lstStyle/>
          <a:p>
            <a:r>
              <a:rPr lang="en-GB" dirty="0" smtClean="0"/>
              <a:t>Phase 2: Planned Improvement w.r.t GCOS Requirements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 smtClean="0"/>
              <a:t>Improved</a:t>
            </a:r>
            <a:r>
              <a:rPr lang="de-AT" dirty="0" smtClean="0"/>
              <a:t> </a:t>
            </a:r>
            <a:r>
              <a:rPr lang="de-AT" dirty="0" err="1" smtClean="0"/>
              <a:t>stability</a:t>
            </a:r>
            <a:r>
              <a:rPr lang="de-AT" dirty="0" smtClean="0"/>
              <a:t> </a:t>
            </a:r>
            <a:r>
              <a:rPr lang="de-AT" dirty="0" err="1" smtClean="0"/>
              <a:t>characterisation</a:t>
            </a:r>
            <a:r>
              <a:rPr lang="de-AT" dirty="0" smtClean="0"/>
              <a:t> </a:t>
            </a:r>
          </a:p>
          <a:p>
            <a:r>
              <a:rPr lang="de-AT" dirty="0" err="1" smtClean="0"/>
              <a:t>Improved</a:t>
            </a:r>
            <a:r>
              <a:rPr lang="de-AT" dirty="0" smtClean="0"/>
              <a:t> </a:t>
            </a:r>
            <a:r>
              <a:rPr lang="de-AT" dirty="0" err="1" smtClean="0"/>
              <a:t>uncertainty</a:t>
            </a:r>
            <a:r>
              <a:rPr lang="de-AT" dirty="0" smtClean="0"/>
              <a:t> </a:t>
            </a:r>
            <a:r>
              <a:rPr lang="de-AT" dirty="0" err="1" smtClean="0"/>
              <a:t>characterisation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validation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uncertainties</a:t>
            </a:r>
            <a:endParaRPr lang="de-AT" dirty="0"/>
          </a:p>
          <a:p>
            <a:r>
              <a:rPr lang="de-AT" dirty="0" err="1" smtClean="0"/>
              <a:t>Obtaining</a:t>
            </a:r>
            <a:r>
              <a:rPr lang="de-AT" dirty="0" smtClean="0"/>
              <a:t> </a:t>
            </a:r>
            <a:r>
              <a:rPr lang="de-AT" dirty="0" err="1" smtClean="0"/>
              <a:t>full</a:t>
            </a:r>
            <a:r>
              <a:rPr lang="de-AT" dirty="0" smtClean="0"/>
              <a:t> </a:t>
            </a:r>
            <a:r>
              <a:rPr lang="de-AT" dirty="0" err="1" smtClean="0"/>
              <a:t>independence</a:t>
            </a:r>
            <a:r>
              <a:rPr lang="de-AT" dirty="0" smtClean="0"/>
              <a:t> </a:t>
            </a:r>
            <a:r>
              <a:rPr lang="de-AT" dirty="0" err="1" smtClean="0"/>
              <a:t>from</a:t>
            </a:r>
            <a:r>
              <a:rPr lang="de-AT" dirty="0" smtClean="0"/>
              <a:t> </a:t>
            </a:r>
            <a:r>
              <a:rPr lang="de-AT" dirty="0" err="1" smtClean="0"/>
              <a:t>model</a:t>
            </a:r>
            <a:r>
              <a:rPr lang="de-AT" dirty="0"/>
              <a:t> </a:t>
            </a:r>
            <a:r>
              <a:rPr lang="de-AT" dirty="0" err="1" smtClean="0"/>
              <a:t>simulations</a:t>
            </a:r>
            <a:r>
              <a:rPr lang="de-AT" dirty="0" smtClean="0"/>
              <a:t> (</a:t>
            </a:r>
            <a:r>
              <a:rPr lang="de-AT" dirty="0" err="1" smtClean="0"/>
              <a:t>currently</a:t>
            </a:r>
            <a:r>
              <a:rPr lang="de-AT" dirty="0" smtClean="0"/>
              <a:t> </a:t>
            </a:r>
            <a:r>
              <a:rPr lang="de-AT" dirty="0" err="1" smtClean="0"/>
              <a:t>used</a:t>
            </a:r>
            <a:r>
              <a:rPr lang="de-AT" dirty="0" smtClean="0"/>
              <a:t> </a:t>
            </a:r>
            <a:r>
              <a:rPr lang="de-AT" dirty="0" err="1" smtClean="0"/>
              <a:t>as</a:t>
            </a:r>
            <a:r>
              <a:rPr lang="de-AT" dirty="0" smtClean="0"/>
              <a:t> a global </a:t>
            </a:r>
            <a:r>
              <a:rPr lang="de-AT" dirty="0" err="1" smtClean="0"/>
              <a:t>scaling</a:t>
            </a:r>
            <a:r>
              <a:rPr lang="de-AT" dirty="0" smtClean="0"/>
              <a:t> </a:t>
            </a:r>
            <a:r>
              <a:rPr lang="de-AT" dirty="0" err="1" smtClean="0"/>
              <a:t>reference</a:t>
            </a:r>
            <a:r>
              <a:rPr lang="de-AT" dirty="0" smtClean="0"/>
              <a:t>)</a:t>
            </a:r>
            <a:endParaRPr lang="en-US" dirty="0" smtClean="0"/>
          </a:p>
        </p:txBody>
      </p:sp>
      <p:sp>
        <p:nvSpPr>
          <p:cNvPr id="4" name="Inhaltsplatzhalter 3"/>
          <p:cNvSpPr txBox="1">
            <a:spLocks/>
          </p:cNvSpPr>
          <p:nvPr/>
        </p:nvSpPr>
        <p:spPr bwMode="auto">
          <a:xfrm>
            <a:off x="615950" y="2883047"/>
            <a:ext cx="88392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None/>
              <a:tabLst/>
              <a:defRPr/>
            </a:pPr>
            <a:endParaRPr lang="en-GB" sz="1800" kern="0" dirty="0">
              <a:solidFill>
                <a:srgbClr val="333333"/>
              </a:solidFill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None/>
              <a:tabLst/>
              <a:defRPr/>
            </a:pPr>
            <a:r>
              <a:rPr lang="en-GB" sz="1600" dirty="0" smtClean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Algorithm </a:t>
            </a:r>
            <a:r>
              <a:rPr lang="en-GB" sz="1600" dirty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Development focuses 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lang="en-GB" sz="1600" dirty="0">
              <a:solidFill>
                <a:schemeClr val="bg2"/>
              </a:solidFill>
              <a:ea typeface="ＭＳ Ｐゴシック" charset="0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lang="en-GB" sz="1600" dirty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Improving quality and consistency of ECV product for:</a:t>
            </a:r>
          </a:p>
          <a:p>
            <a:pPr lvl="1" indent="-342900">
              <a:buClr>
                <a:srgbClr val="0070AF"/>
              </a:buClr>
              <a:buSzPct val="85000"/>
              <a:buFont typeface="Wingdings" pitchFamily="2" charset="2"/>
              <a:buChar char="§"/>
              <a:defRPr/>
            </a:pPr>
            <a:r>
              <a:rPr lang="en-GB" sz="1600" dirty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individual satellites,</a:t>
            </a:r>
          </a:p>
          <a:p>
            <a:pPr lvl="1" indent="-342900">
              <a:buClr>
                <a:srgbClr val="0070AF"/>
              </a:buClr>
              <a:buSzPct val="85000"/>
              <a:buFont typeface="Wingdings" pitchFamily="2" charset="2"/>
              <a:buChar char="§"/>
              <a:defRPr/>
            </a:pPr>
            <a:r>
              <a:rPr lang="en-GB" sz="1600" dirty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across satellites, and</a:t>
            </a:r>
          </a:p>
          <a:p>
            <a:pPr lvl="1" indent="-342900">
              <a:buClr>
                <a:srgbClr val="0070AF"/>
              </a:buClr>
              <a:buSzPct val="85000"/>
              <a:buFont typeface="Wingdings" pitchFamily="2" charset="2"/>
              <a:buChar char="§"/>
              <a:defRPr/>
            </a:pPr>
            <a:r>
              <a:rPr lang="en-GB" sz="1600" dirty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across ECV’s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lang="en-GB" sz="1600" dirty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Ensures progress towards GCOS, and wider requirements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lang="en-GB" sz="1600" dirty="0" smtClean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Developments </a:t>
            </a:r>
            <a:r>
              <a:rPr lang="en-GB" sz="1600" dirty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in response to user </a:t>
            </a:r>
            <a:r>
              <a:rPr lang="en-GB" sz="1600" dirty="0" smtClean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requirements, </a:t>
            </a:r>
            <a:r>
              <a:rPr lang="en-GB" sz="1600" dirty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and climate assessment of products from Phase 1</a:t>
            </a:r>
          </a:p>
          <a:p>
            <a:pPr>
              <a:defRPr/>
            </a:pPr>
            <a:r>
              <a:rPr lang="en-GB" sz="1600" dirty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Introduction of new satellites (SMOS, </a:t>
            </a:r>
            <a:r>
              <a:rPr lang="en-GB" sz="1600" dirty="0" err="1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Windsat</a:t>
            </a:r>
            <a:r>
              <a:rPr lang="en-GB" sz="1600" dirty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, AMSR2, tested for Sentinel-1)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17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 txBox="1">
            <a:spLocks noChangeArrowheads="1"/>
          </p:cNvSpPr>
          <p:nvPr/>
        </p:nvSpPr>
        <p:spPr bwMode="auto">
          <a:xfrm>
            <a:off x="827856" y="370744"/>
            <a:ext cx="64801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200" b="1" dirty="0" smtClean="0">
                <a:solidFill>
                  <a:schemeClr val="bg1"/>
                </a:solidFill>
                <a:latin typeface="Verdana" pitchFamily="34" charset="0"/>
              </a:rPr>
              <a:t>Microwave missions for soil moisture</a:t>
            </a:r>
            <a:endParaRPr lang="en-GB" sz="22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219" name="Rectangle 3"/>
          <p:cNvSpPr txBox="1">
            <a:spLocks noChangeArrowheads="1"/>
          </p:cNvSpPr>
          <p:nvPr/>
        </p:nvSpPr>
        <p:spPr bwMode="auto">
          <a:xfrm>
            <a:off x="323850" y="1556792"/>
            <a:ext cx="8362950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GB" sz="1600">
              <a:solidFill>
                <a:srgbClr val="4D4F53"/>
              </a:solidFill>
              <a:latin typeface="Verdana" pitchFamily="34" charset="0"/>
            </a:endParaRPr>
          </a:p>
        </p:txBody>
      </p:sp>
      <p:pic>
        <p:nvPicPr>
          <p:cNvPr id="1026" name="Picture 2" descr="R:\Projects\WACMOS\06_figs\overview_satellites_v20121002_cropped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5760640" cy="454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76482" y="5373216"/>
            <a:ext cx="22320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 smtClean="0">
                <a:solidFill>
                  <a:srgbClr val="008EC0"/>
                </a:solidFill>
              </a:rPr>
              <a:t>[Dorigo, W.A., unpublished]</a:t>
            </a:r>
            <a:endParaRPr lang="en-GB" sz="1400" dirty="0">
              <a:solidFill>
                <a:srgbClr val="008E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44208" y="1455681"/>
            <a:ext cx="2483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de-AT" sz="1400" i="1" dirty="0" err="1" smtClean="0">
                <a:solidFill>
                  <a:srgbClr val="4B4B4B"/>
                </a:solidFill>
              </a:rPr>
              <a:t>Examples</a:t>
            </a:r>
            <a:r>
              <a:rPr lang="de-AT" sz="1400" i="1" dirty="0" smtClean="0">
                <a:solidFill>
                  <a:srgbClr val="4B4B4B"/>
                </a:solidFill>
              </a:rPr>
              <a:t> </a:t>
            </a:r>
            <a:r>
              <a:rPr lang="de-AT" sz="1400" i="1" dirty="0" err="1" smtClean="0">
                <a:solidFill>
                  <a:srgbClr val="4B4B4B"/>
                </a:solidFill>
              </a:rPr>
              <a:t>of</a:t>
            </a:r>
            <a:r>
              <a:rPr lang="de-AT" sz="1400" i="1" dirty="0" smtClean="0">
                <a:solidFill>
                  <a:srgbClr val="4B4B4B"/>
                </a:solidFill>
              </a:rPr>
              <a:t> passive </a:t>
            </a:r>
            <a:r>
              <a:rPr lang="de-AT" sz="1400" i="1" dirty="0" err="1" smtClean="0">
                <a:solidFill>
                  <a:srgbClr val="4B4B4B"/>
                </a:solidFill>
              </a:rPr>
              <a:t>and</a:t>
            </a:r>
            <a:r>
              <a:rPr lang="de-AT" sz="1400" i="1" dirty="0" smtClean="0">
                <a:solidFill>
                  <a:srgbClr val="4B4B4B"/>
                </a:solidFill>
              </a:rPr>
              <a:t> </a:t>
            </a:r>
            <a:r>
              <a:rPr lang="de-AT" sz="1400" i="1" dirty="0" err="1" smtClean="0">
                <a:solidFill>
                  <a:srgbClr val="4B4B4B"/>
                </a:solidFill>
              </a:rPr>
              <a:t>active</a:t>
            </a:r>
            <a:r>
              <a:rPr lang="de-AT" sz="1400" i="1" dirty="0" smtClean="0">
                <a:solidFill>
                  <a:srgbClr val="4B4B4B"/>
                </a:solidFill>
              </a:rPr>
              <a:t> </a:t>
            </a:r>
            <a:r>
              <a:rPr lang="de-AT" sz="1400" i="1" dirty="0" err="1" smtClean="0">
                <a:solidFill>
                  <a:srgbClr val="4B4B4B"/>
                </a:solidFill>
              </a:rPr>
              <a:t>microwave</a:t>
            </a:r>
            <a:r>
              <a:rPr lang="de-AT" sz="1400" i="1" dirty="0" smtClean="0">
                <a:solidFill>
                  <a:srgbClr val="4B4B4B"/>
                </a:solidFill>
              </a:rPr>
              <a:t> </a:t>
            </a:r>
            <a:r>
              <a:rPr lang="de-AT" sz="1400" i="1" dirty="0" err="1" smtClean="0">
                <a:solidFill>
                  <a:srgbClr val="4B4B4B"/>
                </a:solidFill>
              </a:rPr>
              <a:t>missions</a:t>
            </a:r>
            <a:r>
              <a:rPr lang="de-AT" sz="1400" i="1" dirty="0" smtClean="0">
                <a:solidFill>
                  <a:srgbClr val="4B4B4B"/>
                </a:solidFill>
              </a:rPr>
              <a:t> </a:t>
            </a:r>
            <a:r>
              <a:rPr lang="de-AT" sz="1400" i="1" dirty="0" err="1">
                <a:solidFill>
                  <a:srgbClr val="4B4B4B"/>
                </a:solidFill>
              </a:rPr>
              <a:t>for</a:t>
            </a:r>
            <a:r>
              <a:rPr lang="de-AT" sz="1400" i="1" dirty="0">
                <a:solidFill>
                  <a:srgbClr val="4B4B4B"/>
                </a:solidFill>
              </a:rPr>
              <a:t> </a:t>
            </a:r>
            <a:r>
              <a:rPr lang="de-AT" sz="1400" i="1" dirty="0" err="1" smtClean="0">
                <a:solidFill>
                  <a:srgbClr val="4B4B4B"/>
                </a:solidFill>
              </a:rPr>
              <a:t>mapping</a:t>
            </a:r>
            <a:r>
              <a:rPr lang="de-AT" sz="1400" i="1" dirty="0" smtClean="0">
                <a:solidFill>
                  <a:srgbClr val="4B4B4B"/>
                </a:solidFill>
              </a:rPr>
              <a:t> </a:t>
            </a:r>
            <a:r>
              <a:rPr lang="de-AT" sz="1400" i="1" dirty="0" err="1" smtClean="0">
                <a:solidFill>
                  <a:srgbClr val="4B4B4B"/>
                </a:solidFill>
              </a:rPr>
              <a:t>soil</a:t>
            </a:r>
            <a:r>
              <a:rPr lang="de-AT" sz="1400" i="1" dirty="0" smtClean="0">
                <a:solidFill>
                  <a:srgbClr val="4B4B4B"/>
                </a:solidFill>
              </a:rPr>
              <a:t> </a:t>
            </a:r>
            <a:r>
              <a:rPr lang="de-AT" sz="1400" i="1" dirty="0" err="1">
                <a:solidFill>
                  <a:srgbClr val="4B4B4B"/>
                </a:solidFill>
              </a:rPr>
              <a:t>moisture</a:t>
            </a:r>
            <a:r>
              <a:rPr lang="de-AT" sz="1400" i="1" dirty="0">
                <a:solidFill>
                  <a:srgbClr val="4B4B4B"/>
                </a:solidFill>
              </a:rPr>
              <a:t> </a:t>
            </a:r>
            <a:r>
              <a:rPr lang="de-AT" sz="1400" i="1" dirty="0" smtClean="0">
                <a:solidFill>
                  <a:srgbClr val="4B4B4B"/>
                </a:solidFill>
              </a:rPr>
              <a:t>on a global </a:t>
            </a:r>
            <a:r>
              <a:rPr lang="de-AT" sz="1400" i="1" dirty="0" err="1" smtClean="0">
                <a:solidFill>
                  <a:srgbClr val="4B4B4B"/>
                </a:solidFill>
              </a:rPr>
              <a:t>scale</a:t>
            </a:r>
            <a:endParaRPr lang="de-AT" sz="1400" i="1" dirty="0">
              <a:solidFill>
                <a:srgbClr val="4B4B4B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59632" y="1268760"/>
            <a:ext cx="4248472" cy="155507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627784" y="4696041"/>
            <a:ext cx="2880320" cy="86409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61925" y="6087240"/>
            <a:ext cx="8839200" cy="45457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indent="0" eaLnBrk="1" hangingPunct="1">
              <a:spcBef>
                <a:spcPts val="500"/>
              </a:spcBef>
              <a:buClr>
                <a:srgbClr val="0070C0"/>
              </a:buClr>
              <a:buSzPct val="100000"/>
            </a:pPr>
            <a:r>
              <a:rPr lang="de-DE" sz="2000" dirty="0" err="1" smtClean="0">
                <a:solidFill>
                  <a:srgbClr val="333333"/>
                </a:solidFill>
                <a:latin typeface="Arial" charset="0"/>
              </a:rPr>
              <a:t>Including</a:t>
            </a:r>
            <a:r>
              <a:rPr lang="de-DE" sz="20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sz="2000" dirty="0" err="1" smtClean="0">
                <a:solidFill>
                  <a:srgbClr val="333333"/>
                </a:solidFill>
                <a:latin typeface="Arial" charset="0"/>
              </a:rPr>
              <a:t>more</a:t>
            </a:r>
            <a:r>
              <a:rPr lang="de-DE" sz="20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sz="2000" dirty="0" err="1" smtClean="0">
                <a:solidFill>
                  <a:srgbClr val="333333"/>
                </a:solidFill>
                <a:latin typeface="Arial" charset="0"/>
              </a:rPr>
              <a:t>sensors</a:t>
            </a:r>
            <a:r>
              <a:rPr lang="de-DE" sz="20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sz="2000" dirty="0" err="1" smtClean="0">
                <a:solidFill>
                  <a:srgbClr val="333333"/>
                </a:solidFill>
                <a:latin typeface="Arial" charset="0"/>
              </a:rPr>
              <a:t>and</a:t>
            </a:r>
            <a:r>
              <a:rPr lang="de-DE" sz="20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sz="2000" dirty="0" err="1" smtClean="0">
                <a:solidFill>
                  <a:srgbClr val="333333"/>
                </a:solidFill>
                <a:latin typeface="Arial" charset="0"/>
              </a:rPr>
              <a:t>years</a:t>
            </a:r>
            <a:r>
              <a:rPr lang="de-DE" sz="2000" dirty="0" smtClean="0">
                <a:solidFill>
                  <a:srgbClr val="333333"/>
                </a:solidFill>
                <a:latin typeface="Arial" charset="0"/>
              </a:rPr>
              <a:t>….</a:t>
            </a:r>
            <a:endParaRPr lang="de-DE" sz="2000" dirty="0">
              <a:solidFill>
                <a:srgbClr val="333333"/>
              </a:solidFill>
              <a:latin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16024" y="4669387"/>
            <a:ext cx="998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 smtClean="0"/>
              <a:t>active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77921" y="2046296"/>
            <a:ext cx="1090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passive</a:t>
            </a:r>
            <a:endParaRPr lang="de-AT" dirty="0"/>
          </a:p>
        </p:txBody>
      </p:sp>
      <p:sp>
        <p:nvSpPr>
          <p:cNvPr id="13" name="Rectangle 9"/>
          <p:cNvSpPr/>
          <p:nvPr/>
        </p:nvSpPr>
        <p:spPr bwMode="auto">
          <a:xfrm>
            <a:off x="161925" y="6033905"/>
            <a:ext cx="6207991" cy="491439"/>
          </a:xfrm>
          <a:prstGeom prst="rect">
            <a:avLst/>
          </a:prstGeom>
          <a:noFill/>
          <a:ln w="476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200"/>
          </a:p>
        </p:txBody>
      </p:sp>
      <p:sp>
        <p:nvSpPr>
          <p:cNvPr id="14" name="Rectangle 1"/>
          <p:cNvSpPr/>
          <p:nvPr/>
        </p:nvSpPr>
        <p:spPr bwMode="auto">
          <a:xfrm flipH="1">
            <a:off x="4937760" y="2877167"/>
            <a:ext cx="1154776" cy="288033"/>
          </a:xfrm>
          <a:prstGeom prst="rect">
            <a:avLst/>
          </a:prstGeom>
          <a:noFill/>
          <a:ln w="476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/>
          </a:p>
        </p:txBody>
      </p:sp>
      <p:sp>
        <p:nvSpPr>
          <p:cNvPr id="15" name="Rectangle 5"/>
          <p:cNvSpPr/>
          <p:nvPr/>
        </p:nvSpPr>
        <p:spPr bwMode="auto">
          <a:xfrm flipH="1">
            <a:off x="5560202" y="4696041"/>
            <a:ext cx="523739" cy="903846"/>
          </a:xfrm>
          <a:prstGeom prst="rect">
            <a:avLst/>
          </a:prstGeom>
          <a:noFill/>
          <a:ln w="476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/>
          </a:p>
        </p:txBody>
      </p:sp>
      <p:sp>
        <p:nvSpPr>
          <p:cNvPr id="16" name="Rectangle 1"/>
          <p:cNvSpPr/>
          <p:nvPr/>
        </p:nvSpPr>
        <p:spPr bwMode="auto">
          <a:xfrm flipH="1">
            <a:off x="5515148" y="1269734"/>
            <a:ext cx="568794" cy="1590965"/>
          </a:xfrm>
          <a:prstGeom prst="rect">
            <a:avLst/>
          </a:prstGeom>
          <a:noFill/>
          <a:ln w="476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35875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8" name="Rectangle 2"/>
          <p:cNvSpPr txBox="1">
            <a:spLocks noChangeArrowheads="1"/>
          </p:cNvSpPr>
          <p:nvPr/>
        </p:nvSpPr>
        <p:spPr bwMode="auto">
          <a:xfrm>
            <a:off x="1" y="385043"/>
            <a:ext cx="784860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200" b="1" dirty="0" smtClean="0">
                <a:solidFill>
                  <a:schemeClr val="bg1"/>
                </a:solidFill>
                <a:latin typeface="Verdana" pitchFamily="34" charset="0"/>
              </a:rPr>
              <a:t>Phase 2: System- Organisational Overview</a:t>
            </a:r>
            <a:endParaRPr lang="en-GB" altLang="en-US" sz="22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" name="Inhaltsplatzhalter 3"/>
          <p:cNvSpPr txBox="1">
            <a:spLocks/>
          </p:cNvSpPr>
          <p:nvPr/>
        </p:nvSpPr>
        <p:spPr bwMode="auto">
          <a:xfrm>
            <a:off x="152400" y="1143000"/>
            <a:ext cx="88392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R="0" lvl="0" defTabSz="914400" latinLnBrk="0">
              <a:lnSpc>
                <a:spcPct val="100000"/>
              </a:lnSpc>
              <a:tabLst/>
              <a:defRPr/>
            </a:pPr>
            <a:endParaRPr lang="en-GB" sz="1600" dirty="0" smtClean="0">
              <a:solidFill>
                <a:schemeClr val="bg2"/>
              </a:solidFill>
              <a:ea typeface="ＭＳ Ｐゴシック" charset="0"/>
              <a:cs typeface="ＭＳ Ｐゴシック" charset="0"/>
            </a:endParaRPr>
          </a:p>
          <a:p>
            <a:pPr marR="0" lvl="0" defTabSz="914400" latinLnBrk="0">
              <a:lnSpc>
                <a:spcPct val="100000"/>
              </a:lnSpc>
              <a:tabLst/>
              <a:defRPr/>
            </a:pPr>
            <a:r>
              <a:rPr lang="en-GB" sz="1600" dirty="0" smtClean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Organisational </a:t>
            </a:r>
            <a:r>
              <a:rPr lang="en-GB" sz="1600" dirty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Units and Principle roles of team members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lang="en-GB" kern="0" dirty="0" smtClean="0">
              <a:solidFill>
                <a:srgbClr val="333333"/>
              </a:solidFill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lang="en-GB" kern="0" dirty="0">
              <a:solidFill>
                <a:srgbClr val="333333"/>
              </a:solidFill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lang="en-GB" kern="0" dirty="0" smtClean="0">
              <a:solidFill>
                <a:srgbClr val="333333"/>
              </a:solidFill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lang="en-GB" kern="0" dirty="0">
              <a:solidFill>
                <a:srgbClr val="333333"/>
              </a:solidFill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lang="en-GB" kern="0" dirty="0" smtClean="0">
              <a:solidFill>
                <a:srgbClr val="333333"/>
              </a:solidFill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lang="en-GB" kern="0" dirty="0">
              <a:solidFill>
                <a:srgbClr val="333333"/>
              </a:solidFill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lang="en-GB" kern="0" dirty="0" smtClean="0">
              <a:solidFill>
                <a:srgbClr val="333333"/>
              </a:solidFill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lang="en-GB" kern="0" dirty="0">
              <a:solidFill>
                <a:srgbClr val="333333"/>
              </a:solidFill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lang="en-GB" kern="0" dirty="0" smtClean="0">
              <a:solidFill>
                <a:srgbClr val="333333"/>
              </a:solidFill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lang="en-GB" kern="0" dirty="0">
              <a:solidFill>
                <a:srgbClr val="333333"/>
              </a:solidFill>
              <a:latin typeface="Arial"/>
            </a:endParaRPr>
          </a:p>
          <a:p>
            <a:pPr>
              <a:defRPr/>
            </a:pPr>
            <a:r>
              <a:rPr lang="en-GB" sz="1600" dirty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Based upon 3 core principals:</a:t>
            </a:r>
            <a:r>
              <a:rPr lang="en-US" sz="1600" dirty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 (a) separation of responsibilities for steering &amp; control, operations and development, (b) dedicated teams for the geo-science and IT domains, and (c) inclusion of control boards to steer System processes</a:t>
            </a:r>
            <a:endParaRPr lang="en-GB" sz="1600" dirty="0">
              <a:solidFill>
                <a:schemeClr val="bg2"/>
              </a:solidFill>
              <a:ea typeface="ＭＳ Ｐゴシック" charset="0"/>
              <a:cs typeface="ＭＳ Ｐゴシック" charset="0"/>
            </a:endParaRPr>
          </a:p>
          <a:p>
            <a:pPr marL="400050" lvl="1" indent="0">
              <a:buClr>
                <a:srgbClr val="0070AF"/>
              </a:buClr>
              <a:buSzPct val="85000"/>
              <a:buNone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56" y="1820033"/>
            <a:ext cx="6841752" cy="361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2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 txBox="1">
            <a:spLocks noChangeArrowheads="1"/>
          </p:cNvSpPr>
          <p:nvPr/>
        </p:nvSpPr>
        <p:spPr bwMode="auto">
          <a:xfrm>
            <a:off x="827856" y="370744"/>
            <a:ext cx="64801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200" b="1" dirty="0" smtClean="0">
                <a:solidFill>
                  <a:schemeClr val="bg1"/>
                </a:solidFill>
                <a:latin typeface="Verdana" pitchFamily="34" charset="0"/>
              </a:rPr>
              <a:t>Microwave missions for soil moisture</a:t>
            </a:r>
            <a:endParaRPr lang="en-GB" sz="22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219" name="Rectangle 3"/>
          <p:cNvSpPr txBox="1">
            <a:spLocks noChangeArrowheads="1"/>
          </p:cNvSpPr>
          <p:nvPr/>
        </p:nvSpPr>
        <p:spPr bwMode="auto">
          <a:xfrm>
            <a:off x="323850" y="1556792"/>
            <a:ext cx="8362950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GB" sz="1600">
              <a:solidFill>
                <a:srgbClr val="4D4F53"/>
              </a:solidFill>
              <a:latin typeface="Verdana" pitchFamily="34" charset="0"/>
            </a:endParaRPr>
          </a:p>
        </p:txBody>
      </p:sp>
      <p:pic>
        <p:nvPicPr>
          <p:cNvPr id="1026" name="Picture 2" descr="R:\Projects\WACMOS\06_figs\overview_satellites_v20121002_cropped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5760640" cy="454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76482" y="5373216"/>
            <a:ext cx="22320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 smtClean="0">
                <a:solidFill>
                  <a:srgbClr val="008EC0"/>
                </a:solidFill>
              </a:rPr>
              <a:t>[Dorigo, W.A., unpublished]</a:t>
            </a:r>
            <a:endParaRPr lang="en-GB" sz="1400" dirty="0">
              <a:solidFill>
                <a:srgbClr val="008E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44208" y="1455681"/>
            <a:ext cx="2483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de-AT" sz="1400" i="1" dirty="0" err="1" smtClean="0">
                <a:solidFill>
                  <a:srgbClr val="4B4B4B"/>
                </a:solidFill>
              </a:rPr>
              <a:t>Examples</a:t>
            </a:r>
            <a:r>
              <a:rPr lang="de-AT" sz="1400" i="1" dirty="0" smtClean="0">
                <a:solidFill>
                  <a:srgbClr val="4B4B4B"/>
                </a:solidFill>
              </a:rPr>
              <a:t> </a:t>
            </a:r>
            <a:r>
              <a:rPr lang="de-AT" sz="1400" i="1" dirty="0" err="1" smtClean="0">
                <a:solidFill>
                  <a:srgbClr val="4B4B4B"/>
                </a:solidFill>
              </a:rPr>
              <a:t>of</a:t>
            </a:r>
            <a:r>
              <a:rPr lang="de-AT" sz="1400" i="1" dirty="0" smtClean="0">
                <a:solidFill>
                  <a:srgbClr val="4B4B4B"/>
                </a:solidFill>
              </a:rPr>
              <a:t> passive </a:t>
            </a:r>
            <a:r>
              <a:rPr lang="de-AT" sz="1400" i="1" dirty="0" err="1" smtClean="0">
                <a:solidFill>
                  <a:srgbClr val="4B4B4B"/>
                </a:solidFill>
              </a:rPr>
              <a:t>and</a:t>
            </a:r>
            <a:r>
              <a:rPr lang="de-AT" sz="1400" i="1" dirty="0" smtClean="0">
                <a:solidFill>
                  <a:srgbClr val="4B4B4B"/>
                </a:solidFill>
              </a:rPr>
              <a:t> </a:t>
            </a:r>
            <a:r>
              <a:rPr lang="de-AT" sz="1400" i="1" dirty="0" err="1" smtClean="0">
                <a:solidFill>
                  <a:srgbClr val="4B4B4B"/>
                </a:solidFill>
              </a:rPr>
              <a:t>active</a:t>
            </a:r>
            <a:r>
              <a:rPr lang="de-AT" sz="1400" i="1" dirty="0" smtClean="0">
                <a:solidFill>
                  <a:srgbClr val="4B4B4B"/>
                </a:solidFill>
              </a:rPr>
              <a:t> </a:t>
            </a:r>
            <a:r>
              <a:rPr lang="de-AT" sz="1400" i="1" dirty="0" err="1" smtClean="0">
                <a:solidFill>
                  <a:srgbClr val="4B4B4B"/>
                </a:solidFill>
              </a:rPr>
              <a:t>microwave</a:t>
            </a:r>
            <a:r>
              <a:rPr lang="de-AT" sz="1400" i="1" dirty="0" smtClean="0">
                <a:solidFill>
                  <a:srgbClr val="4B4B4B"/>
                </a:solidFill>
              </a:rPr>
              <a:t> </a:t>
            </a:r>
            <a:r>
              <a:rPr lang="de-AT" sz="1400" i="1" dirty="0" err="1" smtClean="0">
                <a:solidFill>
                  <a:srgbClr val="4B4B4B"/>
                </a:solidFill>
              </a:rPr>
              <a:t>missions</a:t>
            </a:r>
            <a:r>
              <a:rPr lang="de-AT" sz="1400" i="1" dirty="0" smtClean="0">
                <a:solidFill>
                  <a:srgbClr val="4B4B4B"/>
                </a:solidFill>
              </a:rPr>
              <a:t> </a:t>
            </a:r>
            <a:r>
              <a:rPr lang="de-AT" sz="1400" i="1" dirty="0" err="1">
                <a:solidFill>
                  <a:srgbClr val="4B4B4B"/>
                </a:solidFill>
              </a:rPr>
              <a:t>for</a:t>
            </a:r>
            <a:r>
              <a:rPr lang="de-AT" sz="1400" i="1" dirty="0">
                <a:solidFill>
                  <a:srgbClr val="4B4B4B"/>
                </a:solidFill>
              </a:rPr>
              <a:t> </a:t>
            </a:r>
            <a:r>
              <a:rPr lang="de-AT" sz="1400" i="1" dirty="0" err="1" smtClean="0">
                <a:solidFill>
                  <a:srgbClr val="4B4B4B"/>
                </a:solidFill>
              </a:rPr>
              <a:t>mapping</a:t>
            </a:r>
            <a:r>
              <a:rPr lang="de-AT" sz="1400" i="1" dirty="0" smtClean="0">
                <a:solidFill>
                  <a:srgbClr val="4B4B4B"/>
                </a:solidFill>
              </a:rPr>
              <a:t> </a:t>
            </a:r>
            <a:r>
              <a:rPr lang="de-AT" sz="1400" i="1" dirty="0" err="1" smtClean="0">
                <a:solidFill>
                  <a:srgbClr val="4B4B4B"/>
                </a:solidFill>
              </a:rPr>
              <a:t>soil</a:t>
            </a:r>
            <a:r>
              <a:rPr lang="de-AT" sz="1400" i="1" dirty="0" smtClean="0">
                <a:solidFill>
                  <a:srgbClr val="4B4B4B"/>
                </a:solidFill>
              </a:rPr>
              <a:t> </a:t>
            </a:r>
            <a:r>
              <a:rPr lang="de-AT" sz="1400" i="1" dirty="0" err="1">
                <a:solidFill>
                  <a:srgbClr val="4B4B4B"/>
                </a:solidFill>
              </a:rPr>
              <a:t>moisture</a:t>
            </a:r>
            <a:r>
              <a:rPr lang="de-AT" sz="1400" i="1" dirty="0">
                <a:solidFill>
                  <a:srgbClr val="4B4B4B"/>
                </a:solidFill>
              </a:rPr>
              <a:t> </a:t>
            </a:r>
            <a:r>
              <a:rPr lang="de-AT" sz="1400" i="1" dirty="0" smtClean="0">
                <a:solidFill>
                  <a:srgbClr val="4B4B4B"/>
                </a:solidFill>
              </a:rPr>
              <a:t>on a global </a:t>
            </a:r>
            <a:r>
              <a:rPr lang="de-AT" sz="1400" i="1" dirty="0" err="1" smtClean="0">
                <a:solidFill>
                  <a:srgbClr val="4B4B4B"/>
                </a:solidFill>
              </a:rPr>
              <a:t>scale</a:t>
            </a:r>
            <a:endParaRPr lang="de-AT" sz="1400" i="1" dirty="0">
              <a:solidFill>
                <a:srgbClr val="4B4B4B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59632" y="1268760"/>
            <a:ext cx="4248472" cy="155507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627784" y="4696041"/>
            <a:ext cx="2880320" cy="86409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61925" y="6070773"/>
            <a:ext cx="8839200" cy="45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indent="0" eaLnBrk="1" hangingPunct="1">
              <a:spcBef>
                <a:spcPts val="500"/>
              </a:spcBef>
              <a:buClr>
                <a:srgbClr val="0070C0"/>
              </a:buClr>
              <a:buSzPct val="100000"/>
            </a:pPr>
            <a:r>
              <a:rPr lang="de-DE" sz="2000" dirty="0" smtClean="0">
                <a:solidFill>
                  <a:srgbClr val="333333"/>
                </a:solidFill>
                <a:latin typeface="Arial" charset="0"/>
              </a:rPr>
              <a:t>Can </a:t>
            </a:r>
            <a:r>
              <a:rPr lang="de-DE" sz="2000" dirty="0" err="1" smtClean="0">
                <a:solidFill>
                  <a:srgbClr val="333333"/>
                </a:solidFill>
                <a:latin typeface="Arial" charset="0"/>
              </a:rPr>
              <a:t>we</a:t>
            </a:r>
            <a:r>
              <a:rPr lang="de-DE" sz="20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sz="2000" dirty="0" err="1" smtClean="0">
                <a:solidFill>
                  <a:srgbClr val="333333"/>
                </a:solidFill>
                <a:latin typeface="Arial" charset="0"/>
              </a:rPr>
              <a:t>combine</a:t>
            </a:r>
            <a:r>
              <a:rPr lang="de-DE" sz="20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sz="2000" dirty="0" err="1" smtClean="0">
                <a:solidFill>
                  <a:srgbClr val="333333"/>
                </a:solidFill>
                <a:latin typeface="Arial" charset="0"/>
              </a:rPr>
              <a:t>these</a:t>
            </a:r>
            <a:r>
              <a:rPr lang="de-DE" sz="20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sz="2000" dirty="0" err="1" smtClean="0">
                <a:solidFill>
                  <a:srgbClr val="333333"/>
                </a:solidFill>
                <a:latin typeface="Arial" charset="0"/>
              </a:rPr>
              <a:t>products</a:t>
            </a:r>
            <a:r>
              <a:rPr lang="de-DE" sz="20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sz="2000" dirty="0" err="1" smtClean="0">
                <a:solidFill>
                  <a:srgbClr val="333333"/>
                </a:solidFill>
                <a:latin typeface="Arial" charset="0"/>
              </a:rPr>
              <a:t>into</a:t>
            </a:r>
            <a:r>
              <a:rPr lang="de-DE" sz="2000" dirty="0" smtClean="0">
                <a:solidFill>
                  <a:srgbClr val="333333"/>
                </a:solidFill>
                <a:latin typeface="Arial" charset="0"/>
              </a:rPr>
              <a:t> a </a:t>
            </a:r>
            <a:r>
              <a:rPr lang="de-DE" sz="2000" dirty="0" err="1" smtClean="0">
                <a:solidFill>
                  <a:srgbClr val="333333"/>
                </a:solidFill>
                <a:latin typeface="Arial" charset="0"/>
              </a:rPr>
              <a:t>single</a:t>
            </a:r>
            <a:r>
              <a:rPr lang="de-DE" sz="2000" dirty="0" smtClean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sz="2000" dirty="0" err="1" smtClean="0">
                <a:solidFill>
                  <a:srgbClr val="333333"/>
                </a:solidFill>
                <a:latin typeface="Arial" charset="0"/>
              </a:rPr>
              <a:t>record</a:t>
            </a:r>
            <a:r>
              <a:rPr lang="de-DE" sz="2000" dirty="0" smtClean="0">
                <a:solidFill>
                  <a:srgbClr val="333333"/>
                </a:solidFill>
                <a:latin typeface="Arial" charset="0"/>
              </a:rPr>
              <a:t>?</a:t>
            </a:r>
            <a:endParaRPr lang="de-DE" sz="2000" dirty="0">
              <a:solidFill>
                <a:srgbClr val="333333"/>
              </a:solidFill>
              <a:latin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16024" y="4669387"/>
            <a:ext cx="998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 smtClean="0"/>
              <a:t>active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77921" y="2046296"/>
            <a:ext cx="1090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passive</a:t>
            </a:r>
            <a:endParaRPr lang="de-AT" dirty="0"/>
          </a:p>
        </p:txBody>
      </p:sp>
      <p:sp>
        <p:nvSpPr>
          <p:cNvPr id="13" name="Rectangle 9"/>
          <p:cNvSpPr/>
          <p:nvPr/>
        </p:nvSpPr>
        <p:spPr bwMode="auto">
          <a:xfrm>
            <a:off x="161925" y="6033905"/>
            <a:ext cx="6207991" cy="491439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121584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1970" y="2320585"/>
            <a:ext cx="8421976" cy="646331"/>
          </a:xfrm>
          <a:ln w="19050"/>
        </p:spPr>
        <p:txBody>
          <a:bodyPr/>
          <a:lstStyle/>
          <a:p>
            <a:pPr eaLnBrk="1" hangingPunct="1"/>
            <a:r>
              <a:rPr lang="en-GB" sz="1800" b="1" noProof="0" dirty="0" smtClean="0">
                <a:solidFill>
                  <a:srgbClr val="FF0000"/>
                </a:solidFill>
              </a:rPr>
              <a:t>Earth Observation Data Centre for Water Resources </a:t>
            </a:r>
            <a:r>
              <a:rPr lang="en-GB" sz="1800" b="1" noProof="0" dirty="0" smtClean="0">
                <a:solidFill>
                  <a:srgbClr val="FF0000"/>
                </a:solidFill>
              </a:rPr>
              <a:t>Monitoring</a:t>
            </a:r>
            <a:br>
              <a:rPr lang="en-GB" sz="1800" b="1" noProof="0" dirty="0" smtClean="0">
                <a:solidFill>
                  <a:srgbClr val="FF0000"/>
                </a:solidFill>
              </a:rPr>
            </a:br>
            <a:r>
              <a:rPr lang="en-GB" sz="1800" b="0" dirty="0" smtClean="0">
                <a:solidFill>
                  <a:srgbClr val="FF0000"/>
                </a:solidFill>
              </a:rPr>
              <a:t>Sentinel -1 for water and soil moisture monitoring</a:t>
            </a:r>
            <a:endParaRPr lang="en-GB" sz="1800" b="0" noProof="0" dirty="0" smtClean="0">
              <a:solidFill>
                <a:srgbClr val="FF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52622" y="790450"/>
            <a:ext cx="6478588" cy="1066800"/>
          </a:xfrm>
        </p:spPr>
        <p:txBody>
          <a:bodyPr/>
          <a:lstStyle/>
          <a:p>
            <a:pPr eaLnBrk="1" hangingPunct="1"/>
            <a:r>
              <a:rPr lang="en-GB" i="1" dirty="0" smtClean="0"/>
              <a:t>An open &amp; international Cooperation</a:t>
            </a:r>
          </a:p>
          <a:p>
            <a:pPr eaLnBrk="1" hangingPunct="1"/>
            <a:endParaRPr lang="en-GB" sz="1600" i="1" noProof="0" dirty="0" smtClean="0"/>
          </a:p>
          <a:p>
            <a:pPr eaLnBrk="1" hangingPunct="1"/>
            <a:endParaRPr lang="en-GB" sz="1600" i="1" dirty="0" smtClean="0"/>
          </a:p>
          <a:p>
            <a:pPr eaLnBrk="1" hangingPunct="1"/>
            <a:r>
              <a:rPr lang="en-GB" sz="1600" i="1" noProof="0" dirty="0" smtClean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59800" y="1401276"/>
            <a:ext cx="600665" cy="572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98" y="1443226"/>
            <a:ext cx="1105844" cy="4622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142" y="1401276"/>
            <a:ext cx="1106373" cy="268064"/>
          </a:xfrm>
          <a:prstGeom prst="rect">
            <a:avLst/>
          </a:prstGeom>
        </p:spPr>
      </p:pic>
      <p:pic>
        <p:nvPicPr>
          <p:cNvPr id="14" name="Picture 2" descr="AWST 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620" y="1443226"/>
            <a:ext cx="1090394" cy="5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57" y="1846217"/>
            <a:ext cx="1123083" cy="4153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77" y="1361424"/>
            <a:ext cx="735428" cy="735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95026"/>
            <a:ext cx="2213997" cy="1701826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799" y="1401276"/>
            <a:ext cx="417434" cy="552412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597228" y="3216708"/>
            <a:ext cx="7653338" cy="300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8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1227138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AutoNum type="alphaLcPeriod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2pPr>
            <a:lvl3pPr marL="1825625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3pPr>
            <a:lvl4pPr marL="24241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4pPr>
            <a:lvl5pPr marL="30226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5pPr>
            <a:lvl6pPr marL="34798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kern="0" dirty="0" smtClean="0"/>
              <a:t>…will help its scientific partners and users to make “better” science by allowing them to</a:t>
            </a:r>
          </a:p>
          <a:p>
            <a:pPr marL="285750" indent="-285750">
              <a:buFontTx/>
              <a:buChar char="-"/>
            </a:pPr>
            <a:r>
              <a:rPr lang="en-GB" kern="0" dirty="0" smtClean="0"/>
              <a:t>Focus efforts on scientific problems rather than standard processing tasks</a:t>
            </a:r>
          </a:p>
          <a:p>
            <a:pPr marL="285750" indent="-285750">
              <a:buFontTx/>
              <a:buChar char="-"/>
            </a:pPr>
            <a:r>
              <a:rPr lang="en-GB" kern="0" dirty="0" smtClean="0"/>
              <a:t>Test their algorithm on larger EO datasets</a:t>
            </a:r>
          </a:p>
          <a:p>
            <a:pPr marL="285750" indent="-285750">
              <a:buFontTx/>
              <a:buChar char="-"/>
            </a:pPr>
            <a:r>
              <a:rPr lang="en-GB" kern="0" dirty="0" smtClean="0"/>
              <a:t>Compare algorithms to other state-of-the-art algorithms</a:t>
            </a:r>
          </a:p>
          <a:p>
            <a:pPr marL="285750" indent="-285750">
              <a:buFontTx/>
              <a:buChar char="-"/>
            </a:pPr>
            <a:r>
              <a:rPr lang="en-GB" kern="0" dirty="0" smtClean="0"/>
              <a:t>Validate results with extensive reference data sets</a:t>
            </a:r>
          </a:p>
          <a:p>
            <a:pPr marL="285750" indent="-285750">
              <a:buFontTx/>
              <a:buChar char="-"/>
            </a:pPr>
            <a:r>
              <a:rPr lang="en-GB" kern="0" dirty="0" smtClean="0"/>
              <a:t>Participate in benchmarking activities </a:t>
            </a:r>
          </a:p>
        </p:txBody>
      </p:sp>
    </p:spTree>
    <p:extLst>
      <p:ext uri="{BB962C8B-B14F-4D97-AF65-F5344CB8AC3E}">
        <p14:creationId xmlns:p14="http://schemas.microsoft.com/office/powerpoint/2010/main" val="169372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Paradigm in EO Data Processing is Needed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3819" y="1330121"/>
            <a:ext cx="7653338" cy="5846533"/>
          </a:xfrm>
        </p:spPr>
        <p:txBody>
          <a:bodyPr/>
          <a:lstStyle/>
          <a:p>
            <a:r>
              <a:rPr lang="en-GB" sz="1400" dirty="0" smtClean="0"/>
              <a:t>Main reasons</a:t>
            </a:r>
          </a:p>
          <a:p>
            <a:pPr lvl="1"/>
            <a:r>
              <a:rPr lang="en-GB" sz="1400" dirty="0"/>
              <a:t>Data </a:t>
            </a:r>
            <a:r>
              <a:rPr lang="en-GB" sz="1400" dirty="0" smtClean="0"/>
              <a:t>volume </a:t>
            </a:r>
            <a:r>
              <a:rPr lang="en-GB" sz="1400" dirty="0"/>
              <a:t>and data transfer rates</a:t>
            </a:r>
          </a:p>
          <a:p>
            <a:pPr lvl="1"/>
            <a:r>
              <a:rPr lang="en-GB" sz="1400" dirty="0" smtClean="0"/>
              <a:t>Increasing complexity of algorithms with increasing resolution</a:t>
            </a:r>
          </a:p>
          <a:p>
            <a:pPr lvl="1"/>
            <a:r>
              <a:rPr lang="en-GB" sz="1400" dirty="0" smtClean="0"/>
              <a:t>Higher scientific standards</a:t>
            </a:r>
          </a:p>
          <a:p>
            <a:pPr lvl="2"/>
            <a:r>
              <a:rPr lang="en-GB" sz="1400" dirty="0" smtClean="0"/>
              <a:t>Algorithms must be validated with big data sets and competing algorithms</a:t>
            </a:r>
          </a:p>
          <a:p>
            <a:pPr lvl="2"/>
            <a:r>
              <a:rPr lang="en-GB" sz="1400" dirty="0" smtClean="0"/>
              <a:t>Algorithms ensembles needed</a:t>
            </a:r>
          </a:p>
          <a:p>
            <a:r>
              <a:rPr lang="en-GB" sz="1400" dirty="0" smtClean="0"/>
              <a:t>Solutions</a:t>
            </a:r>
          </a:p>
          <a:p>
            <a:pPr lvl="1"/>
            <a:r>
              <a:rPr lang="en-GB" sz="1400" dirty="0" smtClean="0"/>
              <a:t>Bring software to data</a:t>
            </a:r>
          </a:p>
          <a:p>
            <a:pPr lvl="1"/>
            <a:r>
              <a:rPr lang="en-GB" sz="1400" dirty="0" smtClean="0"/>
              <a:t>Cooperation &amp; specialisation</a:t>
            </a:r>
          </a:p>
          <a:p>
            <a:r>
              <a:rPr lang="en-GB" sz="1400" dirty="0" smtClean="0"/>
              <a:t>IT Solutions exists</a:t>
            </a:r>
          </a:p>
          <a:p>
            <a:pPr lvl="1"/>
            <a:r>
              <a:rPr lang="en-GB" sz="1400" dirty="0" smtClean="0"/>
              <a:t>Tools for collaboration</a:t>
            </a:r>
          </a:p>
          <a:p>
            <a:pPr lvl="1"/>
            <a:r>
              <a:rPr lang="en-GB" sz="1400" dirty="0" smtClean="0"/>
              <a:t>Virtualisation</a:t>
            </a:r>
          </a:p>
          <a:p>
            <a:pPr lvl="1"/>
            <a:r>
              <a:rPr lang="en-GB" sz="1400" dirty="0" smtClean="0"/>
              <a:t>Parallelisation</a:t>
            </a:r>
          </a:p>
          <a:p>
            <a:pPr lvl="1"/>
            <a:r>
              <a:rPr lang="en-GB" sz="1400" dirty="0" smtClean="0"/>
              <a:t>Cloud Computing</a:t>
            </a:r>
          </a:p>
          <a:p>
            <a:pPr lvl="1"/>
            <a:r>
              <a:rPr lang="en-GB" sz="1400" dirty="0" smtClean="0"/>
              <a:t>Big Data</a:t>
            </a:r>
          </a:p>
          <a:p>
            <a:pPr lvl="1"/>
            <a:endParaRPr lang="en-GB" sz="1400" dirty="0" smtClean="0"/>
          </a:p>
        </p:txBody>
      </p:sp>
      <p:sp>
        <p:nvSpPr>
          <p:cNvPr id="6" name="TextBox 4"/>
          <p:cNvSpPr txBox="1"/>
          <p:nvPr/>
        </p:nvSpPr>
        <p:spPr>
          <a:xfrm>
            <a:off x="5199529" y="3672981"/>
            <a:ext cx="3816424" cy="2431435"/>
          </a:xfrm>
          <a:prstGeom prst="rect">
            <a:avLst/>
          </a:prstGeom>
          <a:solidFill>
            <a:srgbClr val="0070AF">
              <a:alpha val="2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GB" sz="1800" b="1" dirty="0" smtClean="0">
                <a:solidFill>
                  <a:srgbClr val="FF0000"/>
                </a:solidFill>
                <a:latin typeface="+mn-lt"/>
              </a:rPr>
              <a:t>hallenge </a:t>
            </a:r>
            <a:r>
              <a:rPr lang="en-GB" sz="1800" b="1" dirty="0">
                <a:solidFill>
                  <a:srgbClr val="FF0000"/>
                </a:solidFill>
                <a:latin typeface="+mn-lt"/>
              </a:rPr>
              <a:t>is to change the behaviour of people &amp; </a:t>
            </a:r>
            <a:r>
              <a:rPr lang="en-GB" sz="1800" b="1" dirty="0" smtClean="0">
                <a:solidFill>
                  <a:srgbClr val="FF0000"/>
                </a:solidFill>
                <a:latin typeface="+mn-lt"/>
              </a:rPr>
              <a:t>organisations!</a:t>
            </a:r>
          </a:p>
          <a:p>
            <a:pPr algn="ctr"/>
            <a:endParaRPr lang="en-GB" sz="1800" b="1" dirty="0" smtClean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en-GB" sz="1600" b="1" dirty="0" smtClean="0">
                <a:solidFill>
                  <a:srgbClr val="0070C0"/>
                </a:solidFill>
                <a:latin typeface="+mn-lt"/>
              </a:rPr>
              <a:t>Open-mindedness, willingness </a:t>
            </a:r>
            <a:r>
              <a:rPr lang="en-GB" sz="1600" b="1" dirty="0">
                <a:solidFill>
                  <a:srgbClr val="0070C0"/>
                </a:solidFill>
                <a:latin typeface="+mn-lt"/>
              </a:rPr>
              <a:t>to </a:t>
            </a:r>
            <a:r>
              <a:rPr lang="en-GB" sz="1600" b="1" dirty="0" smtClean="0">
                <a:solidFill>
                  <a:srgbClr val="0070C0"/>
                </a:solidFill>
                <a:latin typeface="+mn-lt"/>
              </a:rPr>
              <a:t>share, transparency, and participatory decision making are probably crucial if one wants to succeed</a:t>
            </a:r>
            <a:endParaRPr lang="en-GB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0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332911"/>
            <a:ext cx="7480300" cy="523220"/>
          </a:xfrm>
        </p:spPr>
        <p:txBody>
          <a:bodyPr/>
          <a:lstStyle/>
          <a:p>
            <a:r>
              <a:rPr lang="en-GB" dirty="0" smtClean="0"/>
              <a:t>Outlook to Phase 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6996"/>
            <a:ext cx="8676456" cy="5258308"/>
          </a:xfrm>
          <a:prstGeom prst="rect">
            <a:avLst/>
          </a:prstGeom>
        </p:spPr>
      </p:pic>
      <p:pic>
        <p:nvPicPr>
          <p:cNvPr id="4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60"/>
          <a:stretch>
            <a:fillRect/>
          </a:stretch>
        </p:blipFill>
        <p:spPr bwMode="auto">
          <a:xfrm>
            <a:off x="4255574" y="3479878"/>
            <a:ext cx="953599" cy="9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01782" y="6248433"/>
            <a:ext cx="746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CCI </a:t>
            </a:r>
            <a:r>
              <a:rPr lang="de-AT" dirty="0" smtClean="0">
                <a:solidFill>
                  <a:srgbClr val="FF0000"/>
                </a:solidFill>
              </a:rPr>
              <a:t>SM </a:t>
            </a:r>
            <a:r>
              <a:rPr lang="de-AT" dirty="0" err="1" smtClean="0">
                <a:solidFill>
                  <a:srgbClr val="FF0000"/>
                </a:solidFill>
              </a:rPr>
              <a:t>taking</a:t>
            </a:r>
            <a:r>
              <a:rPr lang="de-AT" dirty="0" smtClean="0">
                <a:solidFill>
                  <a:srgbClr val="FF0000"/>
                </a:solidFill>
              </a:rPr>
              <a:t> </a:t>
            </a:r>
            <a:r>
              <a:rPr lang="de-AT" dirty="0" err="1" smtClean="0">
                <a:solidFill>
                  <a:srgbClr val="FF0000"/>
                </a:solidFill>
              </a:rPr>
              <a:t>full</a:t>
            </a:r>
            <a:r>
              <a:rPr lang="de-AT" dirty="0" smtClean="0">
                <a:solidFill>
                  <a:srgbClr val="FF0000"/>
                </a:solidFill>
              </a:rPr>
              <a:t> </a:t>
            </a:r>
            <a:r>
              <a:rPr lang="de-AT" dirty="0" err="1" smtClean="0">
                <a:solidFill>
                  <a:srgbClr val="FF0000"/>
                </a:solidFill>
              </a:rPr>
              <a:t>advatage</a:t>
            </a:r>
            <a:r>
              <a:rPr lang="de-AT" dirty="0" smtClean="0">
                <a:solidFill>
                  <a:srgbClr val="FF0000"/>
                </a:solidFill>
              </a:rPr>
              <a:t> </a:t>
            </a:r>
            <a:r>
              <a:rPr lang="de-AT" dirty="0" err="1" smtClean="0">
                <a:solidFill>
                  <a:srgbClr val="FF0000"/>
                </a:solidFill>
              </a:rPr>
              <a:t>of</a:t>
            </a:r>
            <a:r>
              <a:rPr lang="de-AT" dirty="0" smtClean="0">
                <a:solidFill>
                  <a:srgbClr val="FF0000"/>
                </a:solidFill>
              </a:rPr>
              <a:t> a </a:t>
            </a:r>
            <a:r>
              <a:rPr lang="de-AT" dirty="0" err="1" smtClean="0">
                <a:solidFill>
                  <a:srgbClr val="FF0000"/>
                </a:solidFill>
              </a:rPr>
              <a:t>collaborative</a:t>
            </a:r>
            <a:r>
              <a:rPr lang="de-AT" dirty="0" smtClean="0">
                <a:solidFill>
                  <a:srgbClr val="FF0000"/>
                </a:solidFill>
              </a:rPr>
              <a:t> </a:t>
            </a:r>
            <a:r>
              <a:rPr lang="de-AT" dirty="0" err="1" smtClean="0">
                <a:solidFill>
                  <a:srgbClr val="FF0000"/>
                </a:solidFill>
              </a:rPr>
              <a:t>infrastructure</a:t>
            </a:r>
            <a:endParaRPr lang="de-A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35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557338"/>
            <a:ext cx="8369300" cy="4192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03667" y="6003739"/>
            <a:ext cx="7585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dirty="0"/>
              <a:t>Word Cloud: Size of keywords relate to frequency of use of keyword as </a:t>
            </a:r>
          </a:p>
          <a:p>
            <a:r>
              <a:rPr lang="en-GB" altLang="de-DE" dirty="0"/>
              <a:t>provided in a free description of research interests by all data users (Feb. 2014)</a:t>
            </a:r>
          </a:p>
        </p:txBody>
      </p:sp>
    </p:spTree>
    <p:extLst>
      <p:ext uri="{BB962C8B-B14F-4D97-AF65-F5344CB8AC3E}">
        <p14:creationId xmlns:p14="http://schemas.microsoft.com/office/powerpoint/2010/main" val="56966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92766" y="44450"/>
            <a:ext cx="839559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sz="22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Phase 1: Results – ECV SM v0.1 and v1.2 </a:t>
            </a:r>
            <a:endParaRPr lang="en-GB" sz="22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929409" y="1538720"/>
            <a:ext cx="796520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The ECV Soil </a:t>
            </a:r>
            <a:r>
              <a:rPr lang="en-GB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Moisture (ECV_SM) </a:t>
            </a: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data set version 0.1 </a:t>
            </a:r>
            <a:endParaRPr lang="en-GB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  <a:cs typeface="Arial" charset="0"/>
            </a:endParaRPr>
          </a:p>
          <a:p>
            <a:pPr>
              <a:defRPr/>
            </a:pPr>
            <a:r>
              <a:rPr lang="en-GB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issued </a:t>
            </a: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in </a:t>
            </a:r>
            <a:r>
              <a:rPr lang="en-GB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June </a:t>
            </a: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2012 presents: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daily surface soil moisture data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from 1978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– 2010 </a:t>
            </a:r>
            <a:r>
              <a:rPr lang="en-GB" sz="2000" dirty="0" smtClean="0">
                <a:solidFill>
                  <a:srgbClr val="FF0000"/>
                </a:solidFill>
                <a:latin typeface="Candara" pitchFamily="34" charset="0"/>
                <a:cs typeface="Arial" charset="0"/>
              </a:rPr>
              <a:t>(2013)</a:t>
            </a:r>
            <a:endParaRPr lang="en-GB" sz="2000" dirty="0">
              <a:solidFill>
                <a:srgbClr val="FF0000"/>
              </a:solidFill>
              <a:latin typeface="Candara" pitchFamily="34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in volume metric units [m</a:t>
            </a:r>
            <a:r>
              <a:rPr lang="en-GB" sz="2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3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m</a:t>
            </a:r>
            <a:r>
              <a:rPr lang="en-GB" sz="2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-3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]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with a global coverage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a spatial resolution of 0.25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GB" sz="2000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  <a:cs typeface="Arial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FF0000"/>
                </a:solidFill>
                <a:latin typeface="Candara" pitchFamily="34" charset="0"/>
                <a:cs typeface="Arial" charset="0"/>
              </a:rPr>
              <a:t>An improved ECV_SM version 1. 2 will be available in August 2014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(internal release for validation in February 2014)</a:t>
            </a:r>
          </a:p>
        </p:txBody>
      </p:sp>
      <p:sp>
        <p:nvSpPr>
          <p:cNvPr id="5" name="Rechteck 4"/>
          <p:cNvSpPr/>
          <p:nvPr/>
        </p:nvSpPr>
        <p:spPr>
          <a:xfrm>
            <a:off x="0" y="5140029"/>
            <a:ext cx="9144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de-AT" sz="2800" b="1" kern="0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  <a:cs typeface="Arial" charset="0"/>
              </a:rPr>
              <a:t> </a:t>
            </a:r>
            <a:r>
              <a:rPr lang="de-AT" sz="2800" b="1" kern="0" dirty="0">
                <a:solidFill>
                  <a:schemeClr val="accent1">
                    <a:lumMod val="75000"/>
                  </a:schemeClr>
                </a:solidFill>
                <a:latin typeface="Candara" pitchFamily="34" charset="0"/>
                <a:cs typeface="Arial" charset="0"/>
              </a:rPr>
              <a:t>Download</a:t>
            </a:r>
            <a:r>
              <a:rPr lang="de-AT" sz="2000" b="1" kern="0" dirty="0">
                <a:solidFill>
                  <a:schemeClr val="accent1">
                    <a:lumMod val="75000"/>
                  </a:schemeClr>
                </a:solidFill>
                <a:latin typeface="Candara" pitchFamily="34" charset="0"/>
                <a:cs typeface="Arial" charset="0"/>
              </a:rPr>
              <a:t> </a:t>
            </a:r>
            <a:r>
              <a:rPr lang="de-AT" sz="2000" b="1" kern="0" dirty="0" err="1">
                <a:solidFill>
                  <a:schemeClr val="accent1">
                    <a:lumMod val="75000"/>
                  </a:schemeClr>
                </a:solidFill>
                <a:latin typeface="Candara" pitchFamily="34" charset="0"/>
                <a:cs typeface="Arial" charset="0"/>
              </a:rPr>
              <a:t>the</a:t>
            </a:r>
            <a:r>
              <a:rPr lang="de-AT" sz="2000" b="1" kern="0" dirty="0">
                <a:solidFill>
                  <a:schemeClr val="accent1">
                    <a:lumMod val="75000"/>
                  </a:schemeClr>
                </a:solidFill>
                <a:latin typeface="Candara" pitchFamily="34" charset="0"/>
                <a:cs typeface="Arial" charset="0"/>
              </a:rPr>
              <a:t> </a:t>
            </a:r>
            <a:r>
              <a:rPr lang="de-AT" sz="2000" b="1" kern="0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  <a:cs typeface="Arial" charset="0"/>
              </a:rPr>
              <a:t>v 0.1 </a:t>
            </a:r>
            <a:r>
              <a:rPr lang="de-AT" sz="2000" b="1" kern="0" dirty="0" err="1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  <a:cs typeface="Arial" charset="0"/>
              </a:rPr>
              <a:t>data</a:t>
            </a:r>
            <a:r>
              <a:rPr lang="de-AT" sz="2000" b="1" kern="0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  <a:cs typeface="Arial" charset="0"/>
              </a:rPr>
              <a:t> </a:t>
            </a:r>
            <a:r>
              <a:rPr lang="de-AT" sz="2000" b="1" kern="0" dirty="0" err="1">
                <a:solidFill>
                  <a:schemeClr val="accent1">
                    <a:lumMod val="75000"/>
                  </a:schemeClr>
                </a:solidFill>
                <a:latin typeface="Candara" pitchFamily="34" charset="0"/>
                <a:cs typeface="Arial" charset="0"/>
              </a:rPr>
              <a:t>set</a:t>
            </a:r>
            <a:r>
              <a:rPr lang="de-AT" sz="2000" b="1" kern="0" dirty="0">
                <a:solidFill>
                  <a:schemeClr val="accent1">
                    <a:lumMod val="75000"/>
                  </a:schemeClr>
                </a:solidFill>
                <a:latin typeface="Candara" pitchFamily="34" charset="0"/>
                <a:cs typeface="Arial" charset="0"/>
              </a:rPr>
              <a:t> at</a:t>
            </a:r>
          </a:p>
          <a:p>
            <a:pPr algn="ctr">
              <a:defRPr/>
            </a:pPr>
            <a:r>
              <a:rPr lang="de-AT" sz="2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http</a:t>
            </a:r>
            <a:r>
              <a:rPr lang="de-AT" sz="2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://www.esa-soilmoisture-cci.org/dataregistration</a:t>
            </a:r>
          </a:p>
        </p:txBody>
      </p:sp>
    </p:spTree>
    <p:extLst>
      <p:ext uri="{BB962C8B-B14F-4D97-AF65-F5344CB8AC3E}">
        <p14:creationId xmlns:p14="http://schemas.microsoft.com/office/powerpoint/2010/main" val="98191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1" y="379076"/>
            <a:ext cx="6105525" cy="430887"/>
          </a:xfrm>
        </p:spPr>
        <p:txBody>
          <a:bodyPr/>
          <a:lstStyle/>
          <a:p>
            <a:r>
              <a:rPr lang="en-GB" dirty="0" smtClean="0"/>
              <a:t>ECV improvements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1" y="1362199"/>
            <a:ext cx="7653339" cy="4318000"/>
          </a:xfrm>
        </p:spPr>
        <p:txBody>
          <a:bodyPr/>
          <a:lstStyle/>
          <a:p>
            <a:pPr marL="0" indent="0">
              <a:buNone/>
            </a:pPr>
            <a:r>
              <a:rPr lang="de-AT" dirty="0" err="1" smtClean="0"/>
              <a:t>Fraction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/>
              <a:t> </a:t>
            </a:r>
            <a:r>
              <a:rPr lang="de-AT" dirty="0" err="1" smtClean="0"/>
              <a:t>days</a:t>
            </a:r>
            <a:r>
              <a:rPr lang="de-AT" dirty="0" smtClean="0"/>
              <a:t> </a:t>
            </a:r>
            <a:r>
              <a:rPr lang="de-AT" dirty="0" err="1" smtClean="0"/>
              <a:t>with</a:t>
            </a:r>
            <a:r>
              <a:rPr lang="de-AT" dirty="0"/>
              <a:t> </a:t>
            </a:r>
            <a:r>
              <a:rPr lang="de-AT" dirty="0" smtClean="0"/>
              <a:t>valid </a:t>
            </a:r>
            <a:r>
              <a:rPr lang="de-AT" dirty="0" err="1" smtClean="0"/>
              <a:t>observations</a:t>
            </a:r>
            <a:r>
              <a:rPr lang="de-AT" dirty="0" smtClean="0"/>
              <a:t> (i.e. </a:t>
            </a:r>
            <a:r>
              <a:rPr lang="de-AT" dirty="0" err="1" smtClean="0"/>
              <a:t>masked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snow</a:t>
            </a:r>
            <a:r>
              <a:rPr lang="de-AT" dirty="0" smtClean="0"/>
              <a:t>, </a:t>
            </a:r>
            <a:r>
              <a:rPr lang="de-AT" dirty="0" err="1" smtClean="0"/>
              <a:t>dense</a:t>
            </a:r>
            <a:r>
              <a:rPr lang="de-AT" dirty="0" smtClean="0"/>
              <a:t> </a:t>
            </a:r>
            <a:r>
              <a:rPr lang="de-AT" dirty="0" err="1" smtClean="0"/>
              <a:t>vegetation</a:t>
            </a:r>
            <a:r>
              <a:rPr lang="de-AT" dirty="0" smtClean="0"/>
              <a:t>, </a:t>
            </a:r>
            <a:r>
              <a:rPr lang="de-AT" dirty="0" err="1" smtClean="0"/>
              <a:t>etc</a:t>
            </a:r>
            <a:r>
              <a:rPr lang="de-AT" dirty="0" smtClean="0"/>
              <a:t>) </a:t>
            </a:r>
            <a:r>
              <a:rPr lang="de-AT" dirty="0" err="1" smtClean="0"/>
              <a:t>over</a:t>
            </a:r>
            <a:r>
              <a:rPr lang="de-AT" dirty="0" smtClean="0"/>
              <a:t> </a:t>
            </a:r>
            <a:r>
              <a:rPr lang="de-AT" dirty="0" err="1" smtClean="0"/>
              <a:t>period</a:t>
            </a:r>
            <a:r>
              <a:rPr lang="de-AT" dirty="0" smtClean="0"/>
              <a:t> 1978/11-2010/12</a:t>
            </a:r>
            <a:endParaRPr lang="en-GB" dirty="0"/>
          </a:p>
        </p:txBody>
      </p:sp>
      <p:pic>
        <p:nvPicPr>
          <p:cNvPr id="1027" name="Picture 3" descr="R:\Projects_work\CCI\ECV_SM\v0.2\080_plots\000_coverage\active\active_valid_observations_19781101-201012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01" y="2404356"/>
            <a:ext cx="382202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31" y="2372240"/>
            <a:ext cx="382202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48844" y="2397899"/>
            <a:ext cx="160490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Active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  <a:cs typeface="Arial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655651" y="2386373"/>
            <a:ext cx="160490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Passive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  <a:cs typeface="Arial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457181" y="4542905"/>
            <a:ext cx="3822027" cy="2197684"/>
            <a:chOff x="457181" y="4542905"/>
            <a:chExt cx="3822027" cy="2197684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81" y="4580589"/>
              <a:ext cx="3822027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"/>
            <p:cNvSpPr>
              <a:spLocks noChangeArrowheads="1"/>
            </p:cNvSpPr>
            <p:nvPr/>
          </p:nvSpPr>
          <p:spPr bwMode="auto">
            <a:xfrm>
              <a:off x="1471854" y="4542905"/>
              <a:ext cx="1604907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itchFamily="34" charset="0"/>
                  <a:cs typeface="Arial" charset="0"/>
                </a:rPr>
                <a:t>ECV SM v0.1</a:t>
              </a:r>
              <a:endPara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4659891" y="4569079"/>
            <a:ext cx="3822027" cy="2191120"/>
            <a:chOff x="4659891" y="4569079"/>
            <a:chExt cx="3822027" cy="2191120"/>
          </a:xfrm>
        </p:grpSpPr>
        <p:pic>
          <p:nvPicPr>
            <p:cNvPr id="1028" name="Picture 4" descr="R:\Projects_work\CCI\ECV_SM\v0.2\080_plots\000_coverage\combined\combined_valid_observations_19781101-2010123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891" y="4600199"/>
              <a:ext cx="3822027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655651" y="4569079"/>
              <a:ext cx="1604907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itchFamily="34" charset="0"/>
                  <a:cs typeface="Arial" charset="0"/>
                </a:rPr>
                <a:t>ECV SM v1.2</a:t>
              </a:r>
              <a:endPara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35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 txBox="1">
            <a:spLocks noChangeArrowheads="1"/>
          </p:cNvSpPr>
          <p:nvPr/>
        </p:nvSpPr>
        <p:spPr bwMode="auto">
          <a:xfrm>
            <a:off x="364378" y="306388"/>
            <a:ext cx="72358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200" b="1" dirty="0" smtClean="0">
                <a:solidFill>
                  <a:schemeClr val="bg1"/>
                </a:solidFill>
                <a:latin typeface="Verdana" pitchFamily="34" charset="0"/>
              </a:rPr>
              <a:t>Merging active and passive observations</a:t>
            </a:r>
            <a:endParaRPr lang="en-GB" sz="22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500"/>
              </a:spcBef>
              <a:buClr>
                <a:srgbClr val="0070C0"/>
              </a:buClr>
            </a:pPr>
            <a:r>
              <a:rPr lang="en-GB" altLang="zh-CN" sz="2000" dirty="0" smtClean="0">
                <a:solidFill>
                  <a:srgbClr val="C00000"/>
                </a:solidFill>
              </a:rPr>
              <a:t>For areas with moderate vegetation we use active</a:t>
            </a:r>
          </a:p>
          <a:p>
            <a:pPr>
              <a:spcBef>
                <a:spcPts val="500"/>
              </a:spcBef>
              <a:buClr>
                <a:srgbClr val="0070C0"/>
              </a:buClr>
            </a:pPr>
            <a:r>
              <a:rPr lang="en-GB" altLang="zh-CN" sz="2000" dirty="0" smtClean="0">
                <a:solidFill>
                  <a:srgbClr val="3333CC"/>
                </a:solidFill>
              </a:rPr>
              <a:t>For (semi-)arid areas we use passive </a:t>
            </a:r>
          </a:p>
          <a:p>
            <a:pPr>
              <a:spcBef>
                <a:spcPts val="500"/>
              </a:spcBef>
              <a:buClr>
                <a:srgbClr val="0070C0"/>
              </a:buClr>
            </a:pPr>
            <a:r>
              <a:rPr lang="en-GB" altLang="zh-CN" sz="2000" dirty="0" smtClean="0">
                <a:solidFill>
                  <a:srgbClr val="FF6600"/>
                </a:solidFill>
              </a:rPr>
              <a:t>In “transition zones” we use both by averaging</a:t>
            </a:r>
          </a:p>
          <a:p>
            <a:pPr>
              <a:spcBef>
                <a:spcPts val="500"/>
              </a:spcBef>
              <a:buClr>
                <a:srgbClr val="0070C0"/>
              </a:buClr>
            </a:pPr>
            <a:r>
              <a:rPr lang="en-GB" altLang="zh-CN" sz="2000" dirty="0" smtClean="0">
                <a:solidFill>
                  <a:srgbClr val="4D4F53"/>
                </a:solidFill>
              </a:rPr>
              <a:t>Ranking maps are dynamic over time, depending on available sensors</a:t>
            </a:r>
          </a:p>
          <a:p>
            <a:pPr>
              <a:spcBef>
                <a:spcPts val="500"/>
              </a:spcBef>
              <a:buClr>
                <a:srgbClr val="0070C0"/>
              </a:buClr>
            </a:pPr>
            <a:endParaRPr lang="en-GB" altLang="zh-CN" sz="1100" b="1" dirty="0" smtClean="0">
              <a:solidFill>
                <a:srgbClr val="FF6600"/>
              </a:solidFill>
            </a:endParaRPr>
          </a:p>
        </p:txBody>
      </p:sp>
      <p:pic>
        <p:nvPicPr>
          <p:cNvPr id="40964" name="Picture 14" descr="Description: figure_10_v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891" y="3832225"/>
            <a:ext cx="5369391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22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8" name="Rectangle 2"/>
          <p:cNvSpPr txBox="1">
            <a:spLocks noChangeArrowheads="1"/>
          </p:cNvSpPr>
          <p:nvPr/>
        </p:nvSpPr>
        <p:spPr bwMode="auto">
          <a:xfrm>
            <a:off x="1368425" y="260350"/>
            <a:ext cx="6480175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200" b="1" dirty="0" smtClean="0">
                <a:solidFill>
                  <a:schemeClr val="bg1"/>
                </a:solidFill>
                <a:latin typeface="Verdana" pitchFamily="34" charset="0"/>
              </a:rPr>
              <a:t>Summary of ECV v1.2</a:t>
            </a:r>
            <a:endParaRPr lang="en-GB" altLang="en-US" sz="22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" name="Inhaltsplatzhalter 3"/>
          <p:cNvSpPr txBox="1">
            <a:spLocks/>
          </p:cNvSpPr>
          <p:nvPr/>
        </p:nvSpPr>
        <p:spPr bwMode="auto">
          <a:xfrm>
            <a:off x="367549" y="1292948"/>
            <a:ext cx="8839200" cy="57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buNone/>
              <a:defRPr/>
            </a:pPr>
            <a:r>
              <a:rPr lang="en-GB" sz="1800" kern="0" dirty="0" smtClean="0">
                <a:solidFill>
                  <a:srgbClr val="333333"/>
                </a:solidFill>
                <a:latin typeface="Arial"/>
              </a:rPr>
              <a:t>Changes </a:t>
            </a:r>
            <a:r>
              <a:rPr lang="en-GB" sz="1800" kern="0" dirty="0">
                <a:solidFill>
                  <a:srgbClr val="333333"/>
                </a:solidFill>
                <a:latin typeface="Arial"/>
              </a:rPr>
              <a:t>have been introduced since the release of version 0.1 in 2012: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101320"/>
              </p:ext>
            </p:extLst>
          </p:nvPr>
        </p:nvGraphicFramePr>
        <p:xfrm>
          <a:off x="467544" y="1626654"/>
          <a:ext cx="7848872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5256584"/>
              </a:tblGrid>
              <a:tr h="3423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342357">
                <a:tc>
                  <a:txBody>
                    <a:bodyPr/>
                    <a:lstStyle/>
                    <a:p>
                      <a:r>
                        <a:rPr lang="en-US" dirty="0" smtClean="0"/>
                        <a:t>Time span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1978</a:t>
                      </a:r>
                      <a:r>
                        <a:rPr lang="en-US" baseline="0" dirty="0" smtClean="0"/>
                        <a:t> – 2013</a:t>
                      </a:r>
                      <a:endParaRPr lang="en-US" dirty="0"/>
                    </a:p>
                  </a:txBody>
                  <a:tcPr/>
                </a:tc>
              </a:tr>
              <a:tr h="342357">
                <a:tc>
                  <a:txBody>
                    <a:bodyPr/>
                    <a:lstStyle/>
                    <a:p>
                      <a:r>
                        <a:rPr lang="en-US" dirty="0" smtClean="0"/>
                        <a:t>New</a:t>
                      </a:r>
                      <a:r>
                        <a:rPr lang="en-US" baseline="0" dirty="0" smtClean="0"/>
                        <a:t> s</a:t>
                      </a:r>
                      <a:r>
                        <a:rPr lang="en-US" dirty="0" smtClean="0"/>
                        <a:t>ensors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WindSat</a:t>
                      </a:r>
                      <a:r>
                        <a:rPr lang="en-US" baseline="0" dirty="0" smtClean="0"/>
                        <a:t>, AMSR2 </a:t>
                      </a:r>
                    </a:p>
                  </a:txBody>
                  <a:tcPr/>
                </a:tc>
              </a:tr>
              <a:tr h="855891">
                <a:tc>
                  <a:txBody>
                    <a:bodyPr/>
                    <a:lstStyle/>
                    <a:p>
                      <a:r>
                        <a:rPr lang="en-US" dirty="0" smtClean="0"/>
                        <a:t>Active</a:t>
                      </a:r>
                      <a:r>
                        <a:rPr lang="en-US" baseline="0" dirty="0" smtClean="0"/>
                        <a:t>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ASCAT: Warp 5.5 R2</a:t>
                      </a:r>
                    </a:p>
                    <a:p>
                      <a:r>
                        <a:rPr lang="en-US" baseline="0" dirty="0" smtClean="0"/>
                        <a:t>ERS1/2: WARP 5.5 R1 (</a:t>
                      </a:r>
                      <a:r>
                        <a:rPr lang="en-GB" baseline="0" dirty="0" smtClean="0"/>
                        <a:t>WARP 5.4 for 2001 to Feb. 2003)</a:t>
                      </a:r>
                      <a:endParaRPr lang="en-US" baseline="0" dirty="0" smtClean="0"/>
                    </a:p>
                  </a:txBody>
                  <a:tcPr/>
                </a:tc>
              </a:tr>
              <a:tr h="342357">
                <a:tc>
                  <a:txBody>
                    <a:bodyPr/>
                    <a:lstStyle/>
                    <a:p>
                      <a:r>
                        <a:rPr lang="en-US" dirty="0" smtClean="0"/>
                        <a:t>Passive</a:t>
                      </a:r>
                      <a:r>
                        <a:rPr lang="en-US" baseline="0" dirty="0" smtClean="0"/>
                        <a:t>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LPRM v05 for all sensors</a:t>
                      </a:r>
                    </a:p>
                  </a:txBody>
                  <a:tcPr/>
                </a:tc>
              </a:tr>
              <a:tr h="599124">
                <a:tc>
                  <a:txBody>
                    <a:bodyPr/>
                    <a:lstStyle/>
                    <a:p>
                      <a:r>
                        <a:rPr lang="en-US" dirty="0" smtClean="0"/>
                        <a:t>New data attributes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Original</a:t>
                      </a:r>
                      <a:r>
                        <a:rPr lang="en-US" baseline="0" dirty="0" smtClean="0"/>
                        <a:t> retrieval timestamp,  Satellite mode/orbit direction, frequency band</a:t>
                      </a:r>
                      <a:endParaRPr lang="en-US" dirty="0"/>
                    </a:p>
                  </a:txBody>
                  <a:tcPr/>
                </a:tc>
              </a:tr>
              <a:tr h="1369426">
                <a:tc>
                  <a:txBody>
                    <a:bodyPr/>
                    <a:lstStyle/>
                    <a:p>
                      <a:r>
                        <a:rPr lang="en-US" dirty="0" smtClean="0"/>
                        <a:t>New</a:t>
                      </a:r>
                      <a:r>
                        <a:rPr lang="en-US" baseline="0" dirty="0" smtClean="0"/>
                        <a:t> data selection / merging scheme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Filling</a:t>
                      </a:r>
                      <a:r>
                        <a:rPr lang="en-US" baseline="0" dirty="0" smtClean="0"/>
                        <a:t> data gaps due to ERS sensor failure by using passive data; if data gaps exist move away from strict merging selection of best performing sensor – instead use available data for that time period</a:t>
                      </a:r>
                      <a:endParaRPr lang="en-US" dirty="0"/>
                    </a:p>
                  </a:txBody>
                  <a:tcPr/>
                </a:tc>
              </a:tr>
              <a:tr h="599124">
                <a:tc>
                  <a:txBody>
                    <a:bodyPr/>
                    <a:lstStyle/>
                    <a:p>
                      <a:r>
                        <a:rPr lang="en-US" dirty="0" smtClean="0"/>
                        <a:t>Improved scaling algorithm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Better exception handling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02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1" y="332910"/>
            <a:ext cx="7617790" cy="523220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ajor improvements in Phase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0" y="1673225"/>
            <a:ext cx="8113982" cy="4318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de-D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35 year harmonised soil moisture data set (</a:t>
            </a:r>
            <a:r>
              <a:rPr lang="en-GB" altLang="de-D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1978 – 2013)</a:t>
            </a:r>
          </a:p>
          <a:p>
            <a:pPr eaLnBrk="1" hangingPunct="1">
              <a:defRPr/>
            </a:pPr>
            <a:r>
              <a:rPr lang="en-GB" altLang="de-D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Better </a:t>
            </a:r>
            <a:r>
              <a:rPr lang="en-GB" altLang="de-DE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spatio</a:t>
            </a:r>
            <a:r>
              <a:rPr lang="en-GB" altLang="de-D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-temporal coverage than single-sensor input products</a:t>
            </a:r>
          </a:p>
          <a:p>
            <a:pPr eaLnBrk="1" hangingPunct="1">
              <a:defRPr/>
            </a:pPr>
            <a:r>
              <a:rPr lang="de-AT" altLang="de-DE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Improved</a:t>
            </a:r>
            <a:r>
              <a:rPr lang="de-AT" altLang="de-D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 </a:t>
            </a:r>
            <a:r>
              <a:rPr lang="de-AT" altLang="de-DE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observation</a:t>
            </a:r>
            <a:r>
              <a:rPr lang="de-AT" altLang="de-D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 </a:t>
            </a:r>
            <a:r>
              <a:rPr lang="de-AT" altLang="de-DE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density</a:t>
            </a:r>
            <a:r>
              <a:rPr lang="de-AT" altLang="de-D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 w.r.t. single-sensor </a:t>
            </a:r>
            <a:r>
              <a:rPr lang="de-AT" altLang="de-DE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products</a:t>
            </a:r>
            <a:endParaRPr lang="en-GB" altLang="de-D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GB" altLang="de-D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Complimentary of active and passive microwave retrievals (i.e. improved skill) over difficult areas (deserts, dense vegetation, RFI affected areas)</a:t>
            </a:r>
          </a:p>
          <a:p>
            <a:pPr eaLnBrk="1" hangingPunct="1">
              <a:defRPr/>
            </a:pPr>
            <a:r>
              <a:rPr lang="en-GB" altLang="de-D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Improved data and metadata description (flags, international (meta-) data standards)    </a:t>
            </a:r>
          </a:p>
        </p:txBody>
      </p:sp>
    </p:spTree>
    <p:extLst>
      <p:ext uri="{BB962C8B-B14F-4D97-AF65-F5344CB8AC3E}">
        <p14:creationId xmlns:p14="http://schemas.microsoft.com/office/powerpoint/2010/main" val="136546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1" y="379076"/>
            <a:ext cx="6924536" cy="430887"/>
          </a:xfrm>
        </p:spPr>
        <p:txBody>
          <a:bodyPr/>
          <a:lstStyle/>
          <a:p>
            <a:r>
              <a:rPr lang="en-GB" dirty="0" smtClean="0"/>
              <a:t>Improvement w.r.t GCOS Requirements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/>
              <a:t>GCOS Target </a:t>
            </a:r>
            <a:r>
              <a:rPr lang="en-GB" dirty="0"/>
              <a:t>Requirements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en-GB" dirty="0"/>
              <a:t>Soil</a:t>
            </a:r>
            <a:r>
              <a:rPr lang="de-AT" dirty="0"/>
              <a:t> </a:t>
            </a:r>
            <a:r>
              <a:rPr lang="de-AT" dirty="0" err="1"/>
              <a:t>Moisture</a:t>
            </a:r>
            <a:r>
              <a:rPr lang="de-AT" dirty="0"/>
              <a:t> ECV: </a:t>
            </a:r>
            <a:endParaRPr lang="de-AT" dirty="0" smtClean="0"/>
          </a:p>
          <a:p>
            <a:pPr marL="0" indent="0">
              <a:buNone/>
            </a:pPr>
            <a:r>
              <a:rPr lang="de-AT" dirty="0" err="1" smtClean="0"/>
              <a:t>Volumetric</a:t>
            </a:r>
            <a:r>
              <a:rPr lang="de-AT" dirty="0" smtClean="0"/>
              <a:t> Surface </a:t>
            </a:r>
            <a:r>
              <a:rPr lang="de-AT" dirty="0" err="1" smtClean="0"/>
              <a:t>Soil</a:t>
            </a:r>
            <a:r>
              <a:rPr lang="de-AT" dirty="0" smtClean="0"/>
              <a:t> </a:t>
            </a:r>
            <a:r>
              <a:rPr lang="en-GB" dirty="0" smtClean="0"/>
              <a:t>Moisture</a:t>
            </a:r>
          </a:p>
          <a:p>
            <a:pPr marL="285750" indent="-285750">
              <a:buBlip>
                <a:blip r:embed="rId2"/>
              </a:buBlip>
            </a:pPr>
            <a:r>
              <a:rPr lang="nl-NL" sz="1400" dirty="0" smtClean="0">
                <a:latin typeface="Candara" panose="020E0502030303020204" pitchFamily="34" charset="0"/>
              </a:rPr>
              <a:t>Requirements met globally since 2002, prior to 2002 not </a:t>
            </a:r>
            <a:r>
              <a:rPr lang="nl-NL" sz="1400" dirty="0">
                <a:latin typeface="Candara" panose="020E0502030303020204" pitchFamily="34" charset="0"/>
              </a:rPr>
              <a:t>everywhere met due </a:t>
            </a:r>
            <a:r>
              <a:rPr lang="nl-NL" sz="1400" dirty="0" smtClean="0">
                <a:latin typeface="Candara" panose="020E0502030303020204" pitchFamily="34" charset="0"/>
              </a:rPr>
              <a:t>to limited availability of suited EO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90514"/>
              </p:ext>
            </p:extLst>
          </p:nvPr>
        </p:nvGraphicFramePr>
        <p:xfrm>
          <a:off x="556591" y="3387656"/>
          <a:ext cx="8030819" cy="12839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4866"/>
                <a:gridCol w="1013096"/>
                <a:gridCol w="1015771"/>
                <a:gridCol w="1015771"/>
                <a:gridCol w="1262585"/>
                <a:gridCol w="1264365"/>
                <a:gridCol w="126436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Variable</a:t>
                      </a: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Horizontal Resolution (km)</a:t>
                      </a: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Vertical Resolution</a:t>
                      </a: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Temporal Resolution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(h)</a:t>
                      </a: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Accuracy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(m</a:t>
                      </a:r>
                      <a:r>
                        <a:rPr lang="en-GB" sz="1200" b="1" kern="1200" baseline="30000" dirty="0">
                          <a:solidFill>
                            <a:schemeClr val="lt1"/>
                          </a:solidFill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GB" sz="1200" b="1" kern="1200" dirty="0">
                          <a:solidFill>
                            <a:schemeClr val="lt1"/>
                          </a:solidFill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/m</a:t>
                      </a:r>
                      <a:r>
                        <a:rPr lang="en-GB" sz="1200" b="1" kern="1200" baseline="30000" dirty="0">
                          <a:solidFill>
                            <a:schemeClr val="lt1"/>
                          </a:solidFill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GB" sz="1200" b="1" kern="1200" dirty="0">
                          <a:solidFill>
                            <a:schemeClr val="lt1"/>
                          </a:solidFill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dirty="0" smtClean="0">
                          <a:solidFill>
                            <a:schemeClr val="lt1"/>
                          </a:solidFill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Bias</a:t>
                      </a:r>
                      <a:endParaRPr lang="en-GB" sz="1200" b="1" kern="1200" dirty="0">
                        <a:solidFill>
                          <a:schemeClr val="lt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Stability (m3/m3/year)</a:t>
                      </a:r>
                    </a:p>
                  </a:txBody>
                  <a:tcPr marL="68580" marR="68580" marT="36195" marB="36195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dirty="0" smtClean="0">
                          <a:solidFill>
                            <a:schemeClr val="lt1"/>
                          </a:solidFill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GCOS Target</a:t>
                      </a:r>
                      <a:endParaRPr lang="en-GB" sz="1200" b="1" kern="1200" dirty="0">
                        <a:solidFill>
                          <a:schemeClr val="lt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Georgia" panose="02040502050405020303" pitchFamily="18" charset="0"/>
                        </a:rPr>
                        <a:t>50</a:t>
                      </a:r>
                      <a:endParaRPr lang="en-GB" sz="1200" dirty="0"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Georgia" panose="02040502050405020303" pitchFamily="18" charset="0"/>
                        </a:rPr>
                        <a:t>N/A</a:t>
                      </a:r>
                      <a:endParaRPr lang="en-GB" sz="1200" dirty="0"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Georgia" panose="02040502050405020303" pitchFamily="18" charset="0"/>
                        </a:rPr>
                        <a:t>24</a:t>
                      </a:r>
                      <a:endParaRPr lang="en-GB" sz="1200"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Georgia" panose="02040502050405020303" pitchFamily="18" charset="0"/>
                        </a:rPr>
                        <a:t>0.04</a:t>
                      </a:r>
                      <a:endParaRPr lang="en-GB" sz="1200" dirty="0"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Not Provided</a:t>
                      </a:r>
                      <a:endParaRPr lang="en-GB" sz="1200" dirty="0"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Georgia" panose="02040502050405020303" pitchFamily="18" charset="0"/>
                        </a:rPr>
                        <a:t>0.01</a:t>
                      </a:r>
                      <a:endParaRPr lang="en-GB" sz="1200" dirty="0"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36195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Phase 1</a:t>
                      </a:r>
                      <a:r>
                        <a:rPr lang="en-GB" sz="1200" baseline="0" dirty="0" smtClean="0"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200" dirty="0" smtClean="0"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Merged</a:t>
                      </a:r>
                      <a:r>
                        <a:rPr lang="en-GB" sz="1200" baseline="0" dirty="0" smtClean="0"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 Product</a:t>
                      </a:r>
                      <a:endParaRPr lang="en-GB" sz="1200" dirty="0"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25-150</a:t>
                      </a:r>
                      <a:endParaRPr lang="en-GB" sz="1200" dirty="0"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N/A</a:t>
                      </a:r>
                      <a:endParaRPr lang="en-GB" sz="1200" dirty="0"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24~72</a:t>
                      </a:r>
                      <a:endParaRPr lang="en-GB" sz="1200" dirty="0"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0.05</a:t>
                      </a:r>
                      <a:endParaRPr lang="en-GB" sz="1200" dirty="0"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GB" sz="1200" dirty="0" smtClean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0.031</a:t>
                      </a:r>
                      <a:endParaRPr lang="en-GB" sz="1200" dirty="0"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Not</a:t>
                      </a:r>
                      <a:r>
                        <a:rPr lang="en-GB" sz="1200" baseline="0" dirty="0" smtClean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 Determined</a:t>
                      </a:r>
                      <a:endParaRPr lang="en-GB" sz="1200" dirty="0">
                        <a:effectLst/>
                        <a:latin typeface="Georgia" panose="0204050205040502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36195" marB="3619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6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Anomalies per Hemisphere</a:t>
            </a:r>
            <a:endParaRPr lang="en-GB" sz="2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26" y="2420174"/>
            <a:ext cx="6954347" cy="3625771"/>
          </a:xfrm>
        </p:spPr>
      </p:pic>
      <p:cxnSp>
        <p:nvCxnSpPr>
          <p:cNvPr id="5" name="Gerade Verbindung 4"/>
          <p:cNvCxnSpPr/>
          <p:nvPr/>
        </p:nvCxnSpPr>
        <p:spPr>
          <a:xfrm>
            <a:off x="4860032" y="1916832"/>
            <a:ext cx="0" cy="43924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4324468" y="6300028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July 2002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131840" y="3595959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?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553186" y="6021288"/>
            <a:ext cx="2532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1997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Warmest </a:t>
            </a:r>
            <a:r>
              <a:rPr lang="en-GB" dirty="0">
                <a:solidFill>
                  <a:srgbClr val="FF0000"/>
                </a:solidFill>
              </a:rPr>
              <a:t>Year of Century</a:t>
            </a:r>
          </a:p>
        </p:txBody>
      </p:sp>
      <p:cxnSp>
        <p:nvCxnSpPr>
          <p:cNvPr id="14" name="Gerade Verbindung mit Pfeil 13"/>
          <p:cNvCxnSpPr>
            <a:stCxn id="12" idx="0"/>
          </p:cNvCxnSpPr>
          <p:nvPr/>
        </p:nvCxnSpPr>
        <p:spPr>
          <a:xfrm flipV="1">
            <a:off x="2819302" y="4912659"/>
            <a:ext cx="461780" cy="1108629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27804" y="1385373"/>
            <a:ext cx="4501934" cy="110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1227138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AutoNum type="alphaLcPeriod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2pPr>
            <a:lvl3pPr marL="1825625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3pPr>
            <a:lvl4pPr marL="24241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4pPr>
            <a:lvl5pPr marL="30226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5pPr>
            <a:lvl6pPr marL="34798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Verdana" charset="0"/>
              <a:buBlip>
                <a:blip r:embed="rId3"/>
              </a:buBlip>
            </a:pP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Global/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hemispheric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means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affected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by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changes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 in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spatial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coverage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related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to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sensor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de-AT" sz="14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changes</a:t>
            </a:r>
            <a:r>
              <a:rPr lang="de-AT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, e.g. in 2002</a:t>
            </a:r>
            <a:endParaRPr lang="en-GB" sz="1400" kern="0" dirty="0" smtClean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buFont typeface="Verdana" charset="0"/>
              <a:buNone/>
            </a:pPr>
            <a:endParaRPr lang="en-GB" sz="1400" kern="0" dirty="0">
              <a:latin typeface="Candara" panose="020E0502030303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931159" y="6256899"/>
            <a:ext cx="23495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Dorigo, 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et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al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. (in rev.), BAMS</a:t>
            </a:r>
            <a:endParaRPr lang="en-GB" sz="1600" i="1" dirty="0">
              <a:solidFill>
                <a:schemeClr val="accent1">
                  <a:lumMod val="75000"/>
                </a:schemeClr>
              </a:solidFill>
              <a:latin typeface="Candar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797390" y="2144726"/>
            <a:ext cx="1727200" cy="36036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CCFF"/>
              </a:buClr>
              <a:defRPr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CCI ECV_SM v1.2</a:t>
            </a:r>
          </a:p>
          <a:p>
            <a:pPr eaLnBrk="1" hangingPunct="1">
              <a:spcBef>
                <a:spcPct val="20000"/>
              </a:spcBef>
              <a:buClr>
                <a:srgbClr val="00CCFF"/>
              </a:buClr>
              <a:buFont typeface="Arial" charset="0"/>
              <a:buChar char="-"/>
              <a:defRPr/>
            </a:pP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994315" y="1485913"/>
            <a:ext cx="4076757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cs typeface="Arial" charset="0"/>
              </a:rPr>
              <a:t>1991-2013 global and hemispheric means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  <a:cs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 bwMode="auto">
          <a:xfrm>
            <a:off x="1838479" y="1335409"/>
            <a:ext cx="4825601" cy="103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57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0</TotalTime>
  <Words>1195</Words>
  <Application>Microsoft Office PowerPoint</Application>
  <PresentationFormat>Bildschirmpräsentation (4:3)</PresentationFormat>
  <Paragraphs>202</Paragraphs>
  <Slides>23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23</vt:i4>
      </vt:variant>
    </vt:vector>
  </HeadingPairs>
  <TitlesOfParts>
    <vt:vector size="41" baseType="lpstr">
      <vt:lpstr>MS PGothic</vt:lpstr>
      <vt:lpstr>Arial</vt:lpstr>
      <vt:lpstr>Calibri</vt:lpstr>
      <vt:lpstr>Candara</vt:lpstr>
      <vt:lpstr>Comic Sans MS</vt:lpstr>
      <vt:lpstr>DejaVu Sans</vt:lpstr>
      <vt:lpstr>Geneva</vt:lpstr>
      <vt:lpstr>Georgia</vt:lpstr>
      <vt:lpstr>Lucida Grande</vt:lpstr>
      <vt:lpstr>Times New Roman</vt:lpstr>
      <vt:lpstr>Verdana</vt:lpstr>
      <vt:lpstr>Wingdings</vt:lpstr>
      <vt:lpstr>ESA Presentation</vt:lpstr>
      <vt:lpstr>1_ESA Presentation</vt:lpstr>
      <vt:lpstr>2_ESA Presentation</vt:lpstr>
      <vt:lpstr>3_ESA Presentation</vt:lpstr>
      <vt:lpstr>4_ESA Presentation</vt:lpstr>
      <vt:lpstr>Custom Design</vt:lpstr>
      <vt:lpstr>PowerPoint-Präsentation</vt:lpstr>
      <vt:lpstr>PowerPoint-Präsentation</vt:lpstr>
      <vt:lpstr>PowerPoint-Präsentation</vt:lpstr>
      <vt:lpstr>ECV improvements </vt:lpstr>
      <vt:lpstr>PowerPoint-Präsentation</vt:lpstr>
      <vt:lpstr>PowerPoint-Präsentation</vt:lpstr>
      <vt:lpstr>Major improvements in Phase 1</vt:lpstr>
      <vt:lpstr>Improvement w.r.t GCOS Requirements</vt:lpstr>
      <vt:lpstr>Anomalies per Hemisphere</vt:lpstr>
      <vt:lpstr>Validation</vt:lpstr>
      <vt:lpstr>Soil moisture-temperature coupling  (CCI Climate Research Group ETH Zurich) </vt:lpstr>
      <vt:lpstr> Soil moisture data assimilation products (CCI Climate Research Group NILU)</vt:lpstr>
      <vt:lpstr>PowerPoint-Präsentation</vt:lpstr>
      <vt:lpstr> Soil moisture and the water cycle</vt:lpstr>
      <vt:lpstr>PowerPoint-Präsentation</vt:lpstr>
      <vt:lpstr>PowerPoint-Präsentation</vt:lpstr>
      <vt:lpstr>Phase 2: Planned Improvement w.r.t GCOS Requirements</vt:lpstr>
      <vt:lpstr>PowerPoint-Präsentation</vt:lpstr>
      <vt:lpstr>PowerPoint-Präsentation</vt:lpstr>
      <vt:lpstr>Earth Observation Data Centre for Water Resources Monitoring Sentinel -1 for water and soil moisture monitoring</vt:lpstr>
      <vt:lpstr>New Paradigm in EO Data Processing is Needed</vt:lpstr>
      <vt:lpstr>Outlook to Phase 2</vt:lpstr>
      <vt:lpstr>PowerPoint-Präsentation</vt:lpstr>
    </vt:vector>
  </TitlesOfParts>
  <Company>VEGA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Ocean Colour CCI - General</dc:title>
  <dc:creator>John Swinton</dc:creator>
  <cp:lastModifiedBy>Eva Haas</cp:lastModifiedBy>
  <cp:revision>663</cp:revision>
  <cp:lastPrinted>2014-01-22T15:47:02Z</cp:lastPrinted>
  <dcterms:created xsi:type="dcterms:W3CDTF">2010-09-10T11:06:30Z</dcterms:created>
  <dcterms:modified xsi:type="dcterms:W3CDTF">2014-06-02T11:31:10Z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owESADialog">
    <vt:bool>true</vt:bool>
  </property>
  <property fmtid="{D5CDD505-2E9C-101B-9397-08002B2CF9AE}" pid="3" name="PTitle">
    <vt:lpwstr>CCI: Web sites and data access: Introduction to the session</vt:lpwstr>
  </property>
  <property fmtid="{D5CDD505-2E9C-101B-9397-08002B2CF9AE}" pid="4" name="PSubtitle">
    <vt:lpwstr>ESA Presentation</vt:lpwstr>
  </property>
  <property fmtid="{D5CDD505-2E9C-101B-9397-08002B2CF9AE}" pid="5" name="PAuthor">
    <vt:lpwstr>Olivier Arino (ESA)</vt:lpwstr>
  </property>
  <property fmtid="{D5CDD505-2E9C-101B-9397-08002B2CF9AE}" pid="6" name="PPlace">
    <vt:lpwstr>ESA/ESRIN</vt:lpwstr>
  </property>
  <property fmtid="{D5CDD505-2E9C-101B-9397-08002B2CF9AE}" pid="7" name="PDate">
    <vt:lpwstr>14/09/2010</vt:lpwstr>
  </property>
  <property fmtid="{D5CDD505-2E9C-101B-9397-08002B2CF9AE}" pid="8" name="PProgramme">
    <vt:lpwstr/>
  </property>
  <property fmtid="{D5CDD505-2E9C-101B-9397-08002B2CF9AE}" pid="9" name="PEmail">
    <vt:lpwstr/>
  </property>
  <property fmtid="{D5CDD505-2E9C-101B-9397-08002B2CF9AE}" pid="10" name="PClassification">
    <vt:lpwstr>ESA UNCLASSIFIED – For Official Use</vt:lpwstr>
  </property>
  <property fmtid="{D5CDD505-2E9C-101B-9397-08002B2CF9AE}" pid="11" name="POptionButton1">
    <vt:bool>false</vt:bool>
  </property>
  <property fmtid="{D5CDD505-2E9C-101B-9397-08002B2CF9AE}" pid="12" name="POptionButton2">
    <vt:bool>true</vt:bool>
  </property>
</Properties>
</file>