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82" r:id="rId2"/>
    <p:sldId id="319" r:id="rId3"/>
    <p:sldId id="321" r:id="rId4"/>
    <p:sldId id="322" r:id="rId5"/>
    <p:sldId id="324" r:id="rId6"/>
    <p:sldId id="330" r:id="rId7"/>
    <p:sldId id="349" r:id="rId8"/>
    <p:sldId id="331" r:id="rId9"/>
    <p:sldId id="333" r:id="rId10"/>
    <p:sldId id="350" r:id="rId11"/>
    <p:sldId id="337" r:id="rId12"/>
    <p:sldId id="336" r:id="rId13"/>
    <p:sldId id="339" r:id="rId14"/>
    <p:sldId id="340" r:id="rId15"/>
    <p:sldId id="341" r:id="rId16"/>
    <p:sldId id="346" r:id="rId17"/>
    <p:sldId id="347" r:id="rId18"/>
    <p:sldId id="34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EB0"/>
    <a:srgbClr val="041E5D"/>
    <a:srgbClr val="DE0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p:cViewPr varScale="1">
        <p:scale>
          <a:sx n="61" d="100"/>
          <a:sy n="61" d="100"/>
        </p:scale>
        <p:origin x="1368" y="6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B993B-B9CF-48BD-AA44-58A5248C0632}" type="datetimeFigureOut">
              <a:rPr lang="en-US" smtClean="0"/>
              <a:t>9/23/2022</a:t>
            </a:fld>
            <a:endParaRPr lang="en-US"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E9A67-51B4-4BA6-B161-1D27D4317D50}" type="slidenum">
              <a:rPr lang="en-US" smtClean="0"/>
              <a:t>‹#›</a:t>
            </a:fld>
            <a:endParaRPr lang="en-US" dirty="0"/>
          </a:p>
        </p:txBody>
      </p:sp>
    </p:spTree>
    <p:extLst>
      <p:ext uri="{BB962C8B-B14F-4D97-AF65-F5344CB8AC3E}">
        <p14:creationId xmlns:p14="http://schemas.microsoft.com/office/powerpoint/2010/main" val="418084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BD406-257A-4D0E-8B85-EBE391377205}" type="datetimeFigureOut">
              <a:rPr lang="en-US" smtClean="0"/>
              <a:t>9/23/2022</a:t>
            </a:fld>
            <a:endParaRPr lang="en-US"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6DE44-2E36-41E9-B661-2866AF1853B4}" type="slidenum">
              <a:rPr lang="en-US" smtClean="0"/>
              <a:t>‹#›</a:t>
            </a:fld>
            <a:endParaRPr lang="en-US" dirty="0"/>
          </a:p>
        </p:txBody>
      </p:sp>
    </p:spTree>
    <p:extLst>
      <p:ext uri="{BB962C8B-B14F-4D97-AF65-F5344CB8AC3E}">
        <p14:creationId xmlns:p14="http://schemas.microsoft.com/office/powerpoint/2010/main" val="379895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F6DE44-2E36-41E9-B661-2866AF1853B4}" type="slidenum">
              <a:rPr lang="en-US" smtClean="0"/>
              <a:t>18</a:t>
            </a:fld>
            <a:endParaRPr lang="en-US" dirty="0"/>
          </a:p>
        </p:txBody>
      </p:sp>
    </p:spTree>
    <p:extLst>
      <p:ext uri="{BB962C8B-B14F-4D97-AF65-F5344CB8AC3E}">
        <p14:creationId xmlns:p14="http://schemas.microsoft.com/office/powerpoint/2010/main" val="3070554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484785"/>
            <a:ext cx="7772400" cy="1656183"/>
          </a:xfrm>
        </p:spPr>
        <p:txBody>
          <a:bodyPr anchor="ctr">
            <a:noAutofit/>
          </a:bodyPr>
          <a:lstStyle>
            <a:lvl1pPr algn="ctr">
              <a:lnSpc>
                <a:spcPct val="100000"/>
              </a:lnSpc>
              <a:defRPr sz="3200" spc="-80" baseline="0">
                <a:solidFill>
                  <a:srgbClr val="041E5D"/>
                </a:solidFill>
              </a:defRPr>
            </a:lvl1pPr>
          </a:lstStyle>
          <a:p>
            <a:r>
              <a:rPr lang="fr-FR" dirty="0" err="1"/>
              <a:t>Presentation</a:t>
            </a:r>
            <a:r>
              <a:rPr lang="fr-FR" dirty="0"/>
              <a:t> </a:t>
            </a:r>
            <a:r>
              <a:rPr lang="fr-FR" dirty="0" err="1"/>
              <a:t>Title</a:t>
            </a:r>
            <a:endParaRPr lang="en-US" dirty="0"/>
          </a:p>
        </p:txBody>
      </p:sp>
      <p:sp>
        <p:nvSpPr>
          <p:cNvPr id="3" name="Subtitle 2"/>
          <p:cNvSpPr>
            <a:spLocks noGrp="1"/>
          </p:cNvSpPr>
          <p:nvPr>
            <p:ph type="subTitle" idx="1" hasCustomPrompt="1"/>
          </p:nvPr>
        </p:nvSpPr>
        <p:spPr>
          <a:xfrm>
            <a:off x="457200" y="3306688"/>
            <a:ext cx="7787208" cy="914400"/>
          </a:xfrm>
        </p:spPr>
        <p:txBody>
          <a:bodyPr>
            <a:normAutofit/>
          </a:bodyPr>
          <a:lstStyle>
            <a:lvl1pPr marL="0" indent="0" algn="ctr">
              <a:buNone/>
              <a:defRPr sz="2000" b="1" cap="all" spc="120" baseline="0">
                <a:solidFill>
                  <a:srgbClr val="00B0F0"/>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Sub-Title</a:t>
            </a:r>
            <a:r>
              <a:rPr lang="fr-FR" dirty="0"/>
              <a:t> (</a:t>
            </a:r>
            <a:r>
              <a:rPr lang="fr-FR" dirty="0" err="1"/>
              <a:t>eg</a:t>
            </a:r>
            <a:r>
              <a:rPr lang="fr-FR" dirty="0"/>
              <a:t> </a:t>
            </a:r>
            <a:r>
              <a:rPr lang="fr-FR" dirty="0" err="1"/>
              <a:t>author</a:t>
            </a:r>
            <a:r>
              <a:rPr lang="fr-FR" dirty="0"/>
              <a:t>, affiliation, etc.)</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2000" y="11807"/>
            <a:ext cx="3600000" cy="1340825"/>
          </a:xfrm>
          <a:prstGeom prst="rect">
            <a:avLst/>
          </a:prstGeom>
        </p:spPr>
      </p:pic>
      <p:pic>
        <p:nvPicPr>
          <p:cNvPr id="7" name="Picture 6" descr="Logo, company name&#10;&#10;Description automatically generated">
            <a:extLst>
              <a:ext uri="{FF2B5EF4-FFF2-40B4-BE49-F238E27FC236}">
                <a16:creationId xmlns:a16="http://schemas.microsoft.com/office/drawing/2014/main" id="{48904D04-266E-4221-A237-4188DB4395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9952" y="4265952"/>
            <a:ext cx="5184096" cy="25920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51520"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536448"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sous titre et contenu">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1774145" y="137356"/>
            <a:ext cx="6911975" cy="626400"/>
          </a:xfrm>
        </p:spPr>
        <p:txBody>
          <a:bodyPr/>
          <a:lstStyle/>
          <a:p>
            <a:r>
              <a:rPr lang="fr-FR" dirty="0"/>
              <a:t>MODIFIEZ LE STYLE DU TITRE</a:t>
            </a:r>
          </a:p>
        </p:txBody>
      </p:sp>
      <p:sp>
        <p:nvSpPr>
          <p:cNvPr id="4" name="Espace réservé du contenu 2"/>
          <p:cNvSpPr>
            <a:spLocks noGrp="1"/>
          </p:cNvSpPr>
          <p:nvPr>
            <p:ph idx="10"/>
          </p:nvPr>
        </p:nvSpPr>
        <p:spPr>
          <a:xfrm>
            <a:off x="179512" y="1340644"/>
            <a:ext cx="8785225" cy="4392612"/>
          </a:xfrm>
        </p:spPr>
        <p:txBody>
          <a:bodyPr/>
          <a:lstStyle>
            <a:lvl1pPr>
              <a:spcBef>
                <a:spcPts val="600"/>
              </a:spcBef>
              <a:spcAft>
                <a:spcPts val="0"/>
              </a:spcAft>
              <a:defRPr sz="1800"/>
            </a:lvl1pPr>
            <a:lvl2pPr>
              <a:defRPr sz="1800"/>
            </a:lvl2pPr>
            <a:lvl3pPr>
              <a:defRPr sz="1800"/>
            </a:lvl3pPr>
            <a:lvl4pPr>
              <a:defRPr sz="1600"/>
            </a:lvl4pPr>
            <a:lvl5pPr>
              <a:defRP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933856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ZoneTexte 4"/>
          <p:cNvSpPr txBox="1"/>
          <p:nvPr userDrawn="1"/>
        </p:nvSpPr>
        <p:spPr>
          <a:xfrm>
            <a:off x="247308" y="6381328"/>
            <a:ext cx="8357140" cy="276999"/>
          </a:xfrm>
          <a:prstGeom prst="rect">
            <a:avLst/>
          </a:prstGeom>
          <a:noFill/>
        </p:spPr>
        <p:txBody>
          <a:bodyPr wrap="square" lIns="0" rIns="0" rtlCol="0">
            <a:spAutoFit/>
          </a:bodyPr>
          <a:lstStyle/>
          <a:p>
            <a:pPr>
              <a:tabLst>
                <a:tab pos="8343900" algn="r"/>
              </a:tabLst>
            </a:pPr>
            <a:r>
              <a:rPr lang="en-US" sz="1200" dirty="0" err="1" smtClean="0">
                <a:solidFill>
                  <a:srgbClr val="067EB0"/>
                </a:solidFill>
                <a:latin typeface="Calibri" panose="020F0502020204030204" pitchFamily="34" charset="0"/>
              </a:rPr>
              <a:t>LST_cci</a:t>
            </a:r>
            <a:r>
              <a:rPr lang="en-US" sz="1200" dirty="0" smtClean="0">
                <a:solidFill>
                  <a:srgbClr val="067EB0"/>
                </a:solidFill>
                <a:latin typeface="Calibri" panose="020F0502020204030204" pitchFamily="34" charset="0"/>
              </a:rPr>
              <a:t> User Workshop,</a:t>
            </a:r>
            <a:r>
              <a:rPr lang="en-US" sz="1200" baseline="0" dirty="0" smtClean="0">
                <a:solidFill>
                  <a:srgbClr val="067EB0"/>
                </a:solidFill>
                <a:latin typeface="Calibri" panose="020F0502020204030204" pitchFamily="34" charset="0"/>
              </a:rPr>
              <a:t> 27-29 Sept 2022, </a:t>
            </a:r>
            <a:r>
              <a:rPr lang="en-US" sz="1200" baseline="0" dirty="0">
                <a:solidFill>
                  <a:srgbClr val="067EB0"/>
                </a:solidFill>
                <a:latin typeface="Calibri" panose="020F0502020204030204" pitchFamily="34" charset="0"/>
              </a:rPr>
              <a:t>Videoconferencing	</a:t>
            </a:r>
            <a:r>
              <a:rPr lang="en-US" sz="1200" b="1" baseline="0" dirty="0">
                <a:solidFill>
                  <a:srgbClr val="067EB0"/>
                </a:solidFill>
                <a:latin typeface="Calibri" panose="020F0502020204030204" pitchFamily="34" charset="0"/>
              </a:rPr>
              <a:t>LST_cci</a:t>
            </a:r>
            <a:endParaRPr lang="en-US" sz="1200" b="1" dirty="0">
              <a:solidFill>
                <a:srgbClr val="067EB0"/>
              </a:solidFill>
              <a:latin typeface="Calibri" panose="020F0502020204030204" pitchFamily="34" charset="0"/>
            </a:endParaRPr>
          </a:p>
        </p:txBody>
      </p:sp>
      <p:sp>
        <p:nvSpPr>
          <p:cNvPr id="3" name="Text Placeholder 2"/>
          <p:cNvSpPr>
            <a:spLocks noGrp="1"/>
          </p:cNvSpPr>
          <p:nvPr>
            <p:ph type="body" idx="1"/>
          </p:nvPr>
        </p:nvSpPr>
        <p:spPr>
          <a:xfrm>
            <a:off x="251520" y="908720"/>
            <a:ext cx="8352928" cy="5217443"/>
          </a:xfrm>
          <a:prstGeom prst="rect">
            <a:avLst/>
          </a:prstGeom>
        </p:spPr>
        <p:txBody>
          <a:bodyPr vert="horz" lIns="91440" tIns="45720" rIns="91440" bIns="45720" rtlCol="0">
            <a:normAutofit/>
          </a:bodyPr>
          <a:lstStyle/>
          <a:p>
            <a:pPr lvl="0"/>
            <a:r>
              <a:rPr lang="fr-FR" dirty="0"/>
              <a:t>Modifiez les styles du texte du masque</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2" name="Title Placeholder 1"/>
          <p:cNvSpPr>
            <a:spLocks noGrp="1"/>
          </p:cNvSpPr>
          <p:nvPr>
            <p:ph type="title"/>
          </p:nvPr>
        </p:nvSpPr>
        <p:spPr>
          <a:xfrm>
            <a:off x="3203848" y="44624"/>
            <a:ext cx="5400600" cy="611986"/>
          </a:xfrm>
          <a:prstGeom prst="rect">
            <a:avLst/>
          </a:prstGeom>
        </p:spPr>
        <p:txBody>
          <a:bodyPr vert="horz" lIns="91440" tIns="45720" rIns="91440" bIns="45720" rtlCol="0" anchor="ctr" anchorCtr="0">
            <a:normAutofit/>
          </a:bodyPr>
          <a:lstStyle/>
          <a:p>
            <a:r>
              <a:rPr lang="fr-FR" dirty="0" err="1"/>
              <a:t>Title</a:t>
            </a:r>
            <a:endParaRPr lang="en-US" dirty="0"/>
          </a:p>
        </p:txBody>
      </p:sp>
      <p:cxnSp>
        <p:nvCxnSpPr>
          <p:cNvPr id="12" name="Connecteur droit 11"/>
          <p:cNvCxnSpPr/>
          <p:nvPr/>
        </p:nvCxnSpPr>
        <p:spPr>
          <a:xfrm>
            <a:off x="251520" y="6381328"/>
            <a:ext cx="8352928" cy="0"/>
          </a:xfrm>
          <a:prstGeom prst="line">
            <a:avLst/>
          </a:prstGeom>
          <a:ln>
            <a:solidFill>
              <a:srgbClr val="067EB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3888" y="6611779"/>
            <a:ext cx="1635384" cy="246221"/>
          </a:xfrm>
          <a:prstGeom prst="rect">
            <a:avLst/>
          </a:prstGeom>
          <a:noFill/>
        </p:spPr>
        <p:txBody>
          <a:bodyPr wrap="none" rtlCol="0">
            <a:spAutoFit/>
          </a:bodyPr>
          <a:lstStyle/>
          <a:p>
            <a:r>
              <a:rPr lang="en-US" sz="1000" i="1" dirty="0">
                <a:solidFill>
                  <a:schemeClr val="bg1">
                    <a:lumMod val="50000"/>
                  </a:schemeClr>
                </a:solidFill>
                <a:latin typeface="Calibri" panose="020F0502020204030204" pitchFamily="34" charset="0"/>
              </a:rPr>
              <a:t>© ESA – LST_cci </a:t>
            </a:r>
            <a:r>
              <a:rPr lang="en-US" sz="1000" i="1" baseline="0" dirty="0">
                <a:solidFill>
                  <a:schemeClr val="bg1">
                    <a:lumMod val="50000"/>
                  </a:schemeClr>
                </a:solidFill>
                <a:latin typeface="Calibri" panose="020F0502020204030204" pitchFamily="34" charset="0"/>
              </a:rPr>
              <a:t>Consortium</a:t>
            </a:r>
            <a:endParaRPr lang="en-US" sz="1000" i="1" dirty="0">
              <a:solidFill>
                <a:schemeClr val="bg1">
                  <a:lumMod val="50000"/>
                </a:schemeClr>
              </a:solidFill>
              <a:latin typeface="Calibri" panose="020F0502020204030204" pitchFamily="34" charset="0"/>
            </a:endParaRPr>
          </a:p>
        </p:txBody>
      </p:sp>
      <p:sp>
        <p:nvSpPr>
          <p:cNvPr id="6" name="ZoneTexte 5"/>
          <p:cNvSpPr txBox="1"/>
          <p:nvPr userDrawn="1"/>
        </p:nvSpPr>
        <p:spPr>
          <a:xfrm>
            <a:off x="8748464" y="6669360"/>
            <a:ext cx="237244" cy="169277"/>
          </a:xfrm>
          <a:prstGeom prst="rect">
            <a:avLst/>
          </a:prstGeom>
          <a:noFill/>
        </p:spPr>
        <p:txBody>
          <a:bodyPr wrap="none" lIns="0" tIns="0" rIns="0" bIns="0" rtlCol="0">
            <a:spAutoFit/>
          </a:bodyPr>
          <a:lstStyle/>
          <a:p>
            <a:pPr algn="ctr"/>
            <a:fld id="{2C129BBD-FD7C-4B99-A230-6BE5E473BDAB}" type="slidenum">
              <a:rPr lang="en-US" sz="1100" b="1" smtClean="0">
                <a:solidFill>
                  <a:srgbClr val="041E5D"/>
                </a:solidFill>
                <a:latin typeface="Calibri" panose="020F0502020204030204" pitchFamily="34" charset="0"/>
              </a:rPr>
              <a:pPr algn="ctr"/>
              <a:t>‹#›</a:t>
            </a:fld>
            <a:endParaRPr lang="en-US" b="1" dirty="0">
              <a:solidFill>
                <a:srgbClr val="041E5D"/>
              </a:solidFill>
              <a:latin typeface="Calibri" panose="020F0502020204030204" pitchFamily="34" charset="0"/>
            </a:endParaRPr>
          </a:p>
        </p:txBody>
      </p:sp>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72" y="-2551"/>
            <a:ext cx="1440000" cy="536333"/>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2" r:id="rId4"/>
    <p:sldLayoutId id="2147483703" r:id="rId5"/>
    <p:sldLayoutId id="2147483704" r:id="rId6"/>
  </p:sldLayoutIdLst>
  <p:txStyles>
    <p:titleStyle>
      <a:lvl1pPr algn="r" defTabSz="914400" rtl="0" eaLnBrk="1" latinLnBrk="0" hangingPunct="1">
        <a:spcBef>
          <a:spcPct val="0"/>
        </a:spcBef>
        <a:buNone/>
        <a:defRPr lang="en-US" sz="2400" b="1" kern="1200" cap="small" spc="-60" baseline="0" dirty="0">
          <a:solidFill>
            <a:srgbClr val="067EB0"/>
          </a:solidFill>
          <a:latin typeface="Calibri" panose="020F0502020204030204" pitchFamily="34" charset="0"/>
          <a:ea typeface="+mj-ea"/>
          <a:cs typeface="+mj-cs"/>
        </a:defRPr>
      </a:lvl1pPr>
    </p:titleStyle>
    <p:body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smtClean="0"/>
              <a:t>LST_cci Products: Low Earth Orbit Infrared</a:t>
            </a:r>
            <a:endParaRPr lang="en-US" dirty="0"/>
          </a:p>
        </p:txBody>
      </p:sp>
      <p:sp>
        <p:nvSpPr>
          <p:cNvPr id="3" name="Sous-titre 2"/>
          <p:cNvSpPr>
            <a:spLocks noGrp="1"/>
          </p:cNvSpPr>
          <p:nvPr>
            <p:ph type="subTitle" idx="1"/>
          </p:nvPr>
        </p:nvSpPr>
        <p:spPr/>
        <p:txBody>
          <a:bodyPr/>
          <a:lstStyle/>
          <a:p>
            <a:r>
              <a:rPr lang="en-US" smtClean="0"/>
              <a:t>KAREN VEAL, mike perry, Darren Ghent</a:t>
            </a:r>
            <a:endParaRPr lang="en-US" dirty="0"/>
          </a:p>
        </p:txBody>
      </p:sp>
    </p:spTree>
    <p:extLst>
      <p:ext uri="{BB962C8B-B14F-4D97-AF65-F5344CB8AC3E}">
        <p14:creationId xmlns:p14="http://schemas.microsoft.com/office/powerpoint/2010/main" val="350993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Example: L3C Plots – MODIST (2011/09/15)</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591" t="30901" r="2816" b="1"/>
          <a:stretch/>
        </p:blipFill>
        <p:spPr>
          <a:xfrm>
            <a:off x="4617399" y="692695"/>
            <a:ext cx="4431719" cy="2592371"/>
          </a:xfrm>
          <a:prstGeom prst="rect">
            <a:avLst/>
          </a:prstGeom>
        </p:spPr>
      </p:pic>
      <p:sp>
        <p:nvSpPr>
          <p:cNvPr id="12" name="TextBox 11"/>
          <p:cNvSpPr txBox="1"/>
          <p:nvPr/>
        </p:nvSpPr>
        <p:spPr>
          <a:xfrm>
            <a:off x="5004048" y="1988840"/>
            <a:ext cx="457176" cy="276999"/>
          </a:xfrm>
          <a:prstGeom prst="rect">
            <a:avLst/>
          </a:prstGeom>
          <a:solidFill>
            <a:schemeClr val="bg1"/>
          </a:solidFill>
          <a:ln>
            <a:solidFill>
              <a:schemeClr val="tx1"/>
            </a:solidFill>
          </a:ln>
        </p:spPr>
        <p:txBody>
          <a:bodyPr wrap="none" rtlCol="0">
            <a:spAutoFit/>
          </a:bodyPr>
          <a:lstStyle/>
          <a:p>
            <a:r>
              <a:rPr lang="en-GB" sz="1200" dirty="0" smtClean="0"/>
              <a:t>Day</a:t>
            </a:r>
            <a:endParaRPr lang="en-GB" sz="12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165" t="30313" r="3243"/>
          <a:stretch/>
        </p:blipFill>
        <p:spPr>
          <a:xfrm>
            <a:off x="0" y="692696"/>
            <a:ext cx="4394193" cy="2592371"/>
          </a:xfrm>
          <a:prstGeom prst="rect">
            <a:avLst/>
          </a:prstGeom>
        </p:spPr>
      </p:pic>
      <p:sp>
        <p:nvSpPr>
          <p:cNvPr id="6" name="TextBox 5"/>
          <p:cNvSpPr txBox="1"/>
          <p:nvPr/>
        </p:nvSpPr>
        <p:spPr>
          <a:xfrm>
            <a:off x="395536" y="1988840"/>
            <a:ext cx="457176" cy="276999"/>
          </a:xfrm>
          <a:prstGeom prst="rect">
            <a:avLst/>
          </a:prstGeom>
          <a:solidFill>
            <a:schemeClr val="bg1"/>
          </a:solidFill>
          <a:ln>
            <a:solidFill>
              <a:schemeClr val="tx1"/>
            </a:solidFill>
          </a:ln>
        </p:spPr>
        <p:txBody>
          <a:bodyPr wrap="none" rtlCol="0">
            <a:spAutoFit/>
          </a:bodyPr>
          <a:lstStyle/>
          <a:p>
            <a:r>
              <a:rPr lang="en-GB" sz="1200" dirty="0" smtClean="0"/>
              <a:t>Day</a:t>
            </a:r>
            <a:endParaRPr lang="en-GB" sz="1200"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8165" t="30313" r="3243"/>
          <a:stretch/>
        </p:blipFill>
        <p:spPr>
          <a:xfrm>
            <a:off x="4503775" y="3501009"/>
            <a:ext cx="4298987" cy="2536204"/>
          </a:xfrm>
          <a:prstGeom prst="rect">
            <a:avLst/>
          </a:prstGeom>
        </p:spPr>
      </p:pic>
      <p:sp>
        <p:nvSpPr>
          <p:cNvPr id="14" name="TextBox 13"/>
          <p:cNvSpPr txBox="1"/>
          <p:nvPr/>
        </p:nvSpPr>
        <p:spPr>
          <a:xfrm>
            <a:off x="5004048" y="4797152"/>
            <a:ext cx="542136" cy="276999"/>
          </a:xfrm>
          <a:prstGeom prst="rect">
            <a:avLst/>
          </a:prstGeom>
          <a:solidFill>
            <a:schemeClr val="bg1"/>
          </a:solidFill>
          <a:ln>
            <a:solidFill>
              <a:schemeClr val="tx1"/>
            </a:solidFill>
          </a:ln>
        </p:spPr>
        <p:txBody>
          <a:bodyPr wrap="none" rtlCol="0">
            <a:spAutoFit/>
          </a:bodyPr>
          <a:lstStyle/>
          <a:p>
            <a:r>
              <a:rPr lang="en-GB" sz="1200" dirty="0" smtClean="0"/>
              <a:t>Night</a:t>
            </a:r>
            <a:endParaRPr lang="en-GB" sz="1200"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8165" t="30313" r="3242"/>
          <a:stretch/>
        </p:blipFill>
        <p:spPr>
          <a:xfrm>
            <a:off x="1" y="3501009"/>
            <a:ext cx="4298988" cy="2536204"/>
          </a:xfrm>
          <a:prstGeom prst="rect">
            <a:avLst/>
          </a:prstGeom>
        </p:spPr>
      </p:pic>
      <p:sp>
        <p:nvSpPr>
          <p:cNvPr id="10" name="TextBox 9"/>
          <p:cNvSpPr txBox="1"/>
          <p:nvPr/>
        </p:nvSpPr>
        <p:spPr>
          <a:xfrm>
            <a:off x="390536" y="4797152"/>
            <a:ext cx="542136" cy="276999"/>
          </a:xfrm>
          <a:prstGeom prst="rect">
            <a:avLst/>
          </a:prstGeom>
          <a:solidFill>
            <a:schemeClr val="bg1"/>
          </a:solidFill>
          <a:ln>
            <a:solidFill>
              <a:schemeClr val="tx1"/>
            </a:solidFill>
          </a:ln>
        </p:spPr>
        <p:txBody>
          <a:bodyPr wrap="none" rtlCol="0">
            <a:spAutoFit/>
          </a:bodyPr>
          <a:lstStyle/>
          <a:p>
            <a:r>
              <a:rPr lang="en-GB" sz="1200" dirty="0" smtClean="0"/>
              <a:t>Night</a:t>
            </a:r>
            <a:endParaRPr lang="en-GB" sz="1200" dirty="0"/>
          </a:p>
        </p:txBody>
      </p:sp>
    </p:spTree>
    <p:extLst>
      <p:ext uri="{BB962C8B-B14F-4D97-AF65-F5344CB8AC3E}">
        <p14:creationId xmlns:p14="http://schemas.microsoft.com/office/powerpoint/2010/main" val="44876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9" y="779064"/>
            <a:ext cx="3875750" cy="25779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586" y="779064"/>
            <a:ext cx="3875750" cy="25779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87" y="3731391"/>
            <a:ext cx="3875750" cy="25779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585" y="3731391"/>
            <a:ext cx="3875750" cy="2577927"/>
          </a:xfrm>
          <a:prstGeom prst="rect">
            <a:avLst/>
          </a:prstGeom>
        </p:spPr>
      </p:pic>
      <p:sp>
        <p:nvSpPr>
          <p:cNvPr id="9" name="Rectangle 8"/>
          <p:cNvSpPr/>
          <p:nvPr/>
        </p:nvSpPr>
        <p:spPr>
          <a:xfrm>
            <a:off x="1091206" y="620688"/>
            <a:ext cx="1979713" cy="2711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Merged GEO</a:t>
            </a:r>
          </a:p>
        </p:txBody>
      </p:sp>
      <p:sp>
        <p:nvSpPr>
          <p:cNvPr id="10" name="Rectangle 9"/>
          <p:cNvSpPr/>
          <p:nvPr/>
        </p:nvSpPr>
        <p:spPr>
          <a:xfrm>
            <a:off x="5796136" y="627998"/>
            <a:ext cx="2187893" cy="2565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Merged </a:t>
            </a:r>
            <a:r>
              <a:rPr lang="en-GB" sz="1350" dirty="0" smtClean="0"/>
              <a:t>GEO+AATSR</a:t>
            </a:r>
            <a:endParaRPr lang="en-GB" sz="1350" dirty="0"/>
          </a:p>
        </p:txBody>
      </p:sp>
      <p:sp>
        <p:nvSpPr>
          <p:cNvPr id="11" name="Rectangle 10"/>
          <p:cNvSpPr/>
          <p:nvPr/>
        </p:nvSpPr>
        <p:spPr>
          <a:xfrm>
            <a:off x="623154" y="3569976"/>
            <a:ext cx="2915816" cy="2777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Merged </a:t>
            </a:r>
            <a:r>
              <a:rPr lang="en-GB" sz="1350" dirty="0" smtClean="0"/>
              <a:t>GEO+AATSR+MODIST</a:t>
            </a:r>
            <a:endParaRPr lang="en-GB" sz="1350" dirty="0"/>
          </a:p>
        </p:txBody>
      </p:sp>
      <p:sp>
        <p:nvSpPr>
          <p:cNvPr id="12" name="Rectangle 11"/>
          <p:cNvSpPr/>
          <p:nvPr/>
        </p:nvSpPr>
        <p:spPr>
          <a:xfrm>
            <a:off x="5293264" y="3580609"/>
            <a:ext cx="3528392" cy="2565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Merged </a:t>
            </a:r>
            <a:r>
              <a:rPr lang="en-GB" sz="1350" dirty="0" smtClean="0"/>
              <a:t>GEO+AATSR+MODIST+MODISA</a:t>
            </a:r>
            <a:endParaRPr lang="en-GB" sz="1350" dirty="0"/>
          </a:p>
        </p:txBody>
      </p:sp>
      <p:sp>
        <p:nvSpPr>
          <p:cNvPr id="13" name="Rectangle 12"/>
          <p:cNvSpPr/>
          <p:nvPr/>
        </p:nvSpPr>
        <p:spPr>
          <a:xfrm>
            <a:off x="3568215" y="3236644"/>
            <a:ext cx="2002097" cy="271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2010/01/15 </a:t>
            </a:r>
            <a:r>
              <a:rPr lang="en-GB" sz="1350" dirty="0" smtClean="0"/>
              <a:t>12:00</a:t>
            </a:r>
            <a:endParaRPr lang="en-GB" sz="1350" dirty="0"/>
          </a:p>
        </p:txBody>
      </p:sp>
      <p:sp>
        <p:nvSpPr>
          <p:cNvPr id="3" name="Title 2"/>
          <p:cNvSpPr>
            <a:spLocks noGrp="1"/>
          </p:cNvSpPr>
          <p:nvPr>
            <p:ph type="title"/>
          </p:nvPr>
        </p:nvSpPr>
        <p:spPr/>
        <p:txBody>
          <a:bodyPr/>
          <a:lstStyle/>
          <a:p>
            <a:r>
              <a:rPr lang="en-GB" smtClean="0"/>
              <a:t>Phase-1 Merged Product V1.00</a:t>
            </a:r>
            <a:endParaRPr lang="en-GB"/>
          </a:p>
        </p:txBody>
      </p:sp>
    </p:spTree>
    <p:extLst>
      <p:ext uri="{BB962C8B-B14F-4D97-AF65-F5344CB8AC3E}">
        <p14:creationId xmlns:p14="http://schemas.microsoft.com/office/powerpoint/2010/main" val="746026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91333" y="932301"/>
            <a:ext cx="4512915" cy="2567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Merged </a:t>
            </a:r>
            <a:r>
              <a:rPr lang="en-GB" sz="1350" smtClean="0"/>
              <a:t>GEO + SLSTA + SLSTRB</a:t>
            </a:r>
            <a:endParaRPr lang="en-GB" sz="135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2776"/>
            <a:ext cx="7514939" cy="4879943"/>
          </a:xfrm>
          <a:prstGeom prst="rect">
            <a:avLst/>
          </a:prstGeom>
        </p:spPr>
      </p:pic>
      <p:sp>
        <p:nvSpPr>
          <p:cNvPr id="13" name="Rectangle 12"/>
          <p:cNvSpPr/>
          <p:nvPr/>
        </p:nvSpPr>
        <p:spPr>
          <a:xfrm>
            <a:off x="2385227" y="1412776"/>
            <a:ext cx="2002097" cy="271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smtClean="0"/>
              <a:t>2020/07/10</a:t>
            </a:r>
            <a:endParaRPr lang="en-GB" sz="1350" dirty="0"/>
          </a:p>
        </p:txBody>
      </p:sp>
      <p:sp>
        <p:nvSpPr>
          <p:cNvPr id="4" name="Title 3"/>
          <p:cNvSpPr>
            <a:spLocks noGrp="1"/>
          </p:cNvSpPr>
          <p:nvPr>
            <p:ph type="title"/>
          </p:nvPr>
        </p:nvSpPr>
        <p:spPr/>
        <p:txBody>
          <a:bodyPr/>
          <a:lstStyle/>
          <a:p>
            <a:r>
              <a:rPr lang="en-GB" smtClean="0"/>
              <a:t>Phase-1 Merged Product V1.00</a:t>
            </a:r>
            <a:endParaRPr lang="en-GB"/>
          </a:p>
        </p:txBody>
      </p:sp>
    </p:spTree>
    <p:extLst>
      <p:ext uri="{BB962C8B-B14F-4D97-AF65-F5344CB8AC3E}">
        <p14:creationId xmlns:p14="http://schemas.microsoft.com/office/powerpoint/2010/main" val="48971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LEO IR Products – Phase 2</a:t>
            </a:r>
            <a:endParaRPr lang="en-GB" dirty="0"/>
          </a:p>
        </p:txBody>
      </p:sp>
      <p:sp>
        <p:nvSpPr>
          <p:cNvPr id="3" name="Content Placeholder 2"/>
          <p:cNvSpPr>
            <a:spLocks noGrp="1"/>
          </p:cNvSpPr>
          <p:nvPr>
            <p:ph idx="1"/>
          </p:nvPr>
        </p:nvSpPr>
        <p:spPr/>
        <p:txBody>
          <a:bodyPr>
            <a:normAutofit fontScale="92500" lnSpcReduction="20000"/>
          </a:bodyPr>
          <a:lstStyle/>
          <a:p>
            <a:pPr lvl="1"/>
            <a:r>
              <a:rPr lang="en-GB" smtClean="0"/>
              <a:t>Expanding temporal coverage of existing datasets:</a:t>
            </a:r>
          </a:p>
          <a:p>
            <a:pPr lvl="2"/>
            <a:r>
              <a:rPr lang="en-GB" smtClean="0"/>
              <a:t>Starting with Aqua-MODIS, Terra-MODIS, Sentinel-3A and –B for first release next Spring</a:t>
            </a:r>
          </a:p>
          <a:p>
            <a:pPr lvl="2"/>
            <a:r>
              <a:rPr lang="en-GB" smtClean="0"/>
              <a:t>Has required change in profile data for consistency in cloud masking (ERA-Interim -&gt; ERA5)</a:t>
            </a:r>
          </a:p>
          <a:p>
            <a:pPr lvl="2"/>
            <a:endParaRPr lang="en-GB" smtClean="0"/>
          </a:p>
          <a:p>
            <a:pPr lvl="1"/>
            <a:r>
              <a:rPr lang="en-GB" smtClean="0"/>
              <a:t>Improved snow masking:</a:t>
            </a:r>
          </a:p>
          <a:p>
            <a:pPr lvl="2"/>
            <a:r>
              <a:rPr lang="en-GB" smtClean="0"/>
              <a:t>Investigation suggests IMS daily data is the most useful for our products</a:t>
            </a:r>
          </a:p>
          <a:p>
            <a:pPr lvl="2"/>
            <a:r>
              <a:rPr lang="en-GB" smtClean="0"/>
              <a:t>Potential to exploit Snow_cci data</a:t>
            </a:r>
          </a:p>
          <a:p>
            <a:pPr lvl="2"/>
            <a:endParaRPr lang="en-GB" smtClean="0"/>
          </a:p>
          <a:p>
            <a:pPr lvl="1"/>
            <a:r>
              <a:rPr lang="en-GB" smtClean="0"/>
              <a:t>Sea ice surface temperature:</a:t>
            </a:r>
          </a:p>
          <a:p>
            <a:pPr lvl="2"/>
            <a:r>
              <a:rPr lang="en-GB" smtClean="0"/>
              <a:t>First results from increasing the LST domain to include sea ice</a:t>
            </a:r>
          </a:p>
          <a:p>
            <a:pPr lvl="2"/>
            <a:endParaRPr lang="en-GB" smtClean="0"/>
          </a:p>
          <a:p>
            <a:pPr lvl="1"/>
            <a:r>
              <a:rPr lang="en-GB" smtClean="0"/>
              <a:t>Cloud masking:</a:t>
            </a:r>
          </a:p>
          <a:p>
            <a:pPr lvl="2"/>
            <a:r>
              <a:rPr lang="en-GB" smtClean="0"/>
              <a:t>Better temporal representation of expected brightness temperatures to determine clear sky probabilities</a:t>
            </a:r>
          </a:p>
          <a:p>
            <a:pPr lvl="2"/>
            <a:endParaRPr lang="en-GB" smtClean="0"/>
          </a:p>
          <a:p>
            <a:pPr lvl="1"/>
            <a:r>
              <a:rPr lang="en-GB" smtClean="0"/>
              <a:t>AVHRR processing:</a:t>
            </a:r>
          </a:p>
          <a:p>
            <a:pPr lvl="2"/>
            <a:r>
              <a:rPr lang="en-GB" smtClean="0"/>
              <a:t>Initial investigation with regards to an orbital drift correction</a:t>
            </a:r>
            <a:endParaRPr lang="en-GB" dirty="0"/>
          </a:p>
        </p:txBody>
      </p:sp>
    </p:spTree>
    <p:extLst>
      <p:ext uri="{BB962C8B-B14F-4D97-AF65-F5344CB8AC3E}">
        <p14:creationId xmlns:p14="http://schemas.microsoft.com/office/powerpoint/2010/main" val="152081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Sea-Ice 1</a:t>
            </a:r>
            <a:endParaRPr lang="en-GB" dirty="0"/>
          </a:p>
        </p:txBody>
      </p:sp>
      <p:sp>
        <p:nvSpPr>
          <p:cNvPr id="3" name="Content Placeholder 2"/>
          <p:cNvSpPr>
            <a:spLocks noGrp="1"/>
          </p:cNvSpPr>
          <p:nvPr>
            <p:ph idx="1"/>
          </p:nvPr>
        </p:nvSpPr>
        <p:spPr>
          <a:xfrm>
            <a:off x="251520" y="908720"/>
            <a:ext cx="5832648" cy="5217443"/>
          </a:xfrm>
        </p:spPr>
        <p:txBody>
          <a:bodyPr>
            <a:normAutofit fontScale="92500" lnSpcReduction="10000"/>
          </a:bodyPr>
          <a:lstStyle/>
          <a:p>
            <a:r>
              <a:rPr lang="en-GB" smtClean="0"/>
              <a:t>Sea-ice ST ‘missing’ from CCI programme so far</a:t>
            </a:r>
          </a:p>
          <a:p>
            <a:pPr lvl="1"/>
            <a:r>
              <a:rPr lang="en-GB" smtClean="0"/>
              <a:t>Importance of sea-ice ST</a:t>
            </a:r>
          </a:p>
          <a:p>
            <a:pPr lvl="2"/>
            <a:r>
              <a:rPr lang="en-GB" smtClean="0"/>
              <a:t>Influences energy and water fluxes</a:t>
            </a:r>
          </a:p>
          <a:p>
            <a:pPr lvl="2"/>
            <a:r>
              <a:rPr lang="en-GB" smtClean="0"/>
              <a:t>Surface temperature changes in Polar Regions are predicted to be more rapid than either global averages or responses in lower latitudes.</a:t>
            </a:r>
          </a:p>
          <a:p>
            <a:pPr lvl="1"/>
            <a:r>
              <a:rPr lang="en-GB" smtClean="0"/>
              <a:t>The Polar Regions are well-served by polar orbiting satellite instruments</a:t>
            </a:r>
          </a:p>
          <a:p>
            <a:pPr lvl="2"/>
            <a:r>
              <a:rPr lang="en-GB" smtClean="0"/>
              <a:t>Phase 2 work</a:t>
            </a:r>
          </a:p>
          <a:p>
            <a:pPr lvl="1"/>
            <a:r>
              <a:rPr lang="en-GB" smtClean="0"/>
              <a:t>Extend coverage of ATSR-S3 CDR to include sea-ice</a:t>
            </a:r>
          </a:p>
          <a:p>
            <a:pPr lvl="2"/>
            <a:r>
              <a:rPr lang="en-GB" smtClean="0"/>
              <a:t>ATSR-2, AATSR, Terra MODIS, SLSTRs</a:t>
            </a:r>
          </a:p>
          <a:p>
            <a:pPr lvl="2"/>
            <a:r>
              <a:rPr lang="en-GB" smtClean="0"/>
              <a:t>Aqua MODIS</a:t>
            </a:r>
          </a:p>
          <a:p>
            <a:pPr lvl="2"/>
            <a:r>
              <a:rPr lang="en-GB" smtClean="0"/>
              <a:t>By implication merged GEO LEO product</a:t>
            </a:r>
          </a:p>
          <a:p>
            <a:pPr lvl="1"/>
            <a:r>
              <a:rPr lang="en-GB" smtClean="0"/>
              <a:t>Develop IST retrieval algorithm based on selection from Phase 1 RRAI</a:t>
            </a:r>
          </a:p>
          <a:p>
            <a:pPr lvl="1"/>
            <a:r>
              <a:rPr lang="en-GB" smtClean="0"/>
              <a:t>Validation by validation team using dedicated in situ source (Georg-von-Neumayer–Station on Antarctica)</a:t>
            </a:r>
            <a:endParaRPr lang="en-GB" dirty="0"/>
          </a:p>
        </p:txBody>
      </p:sp>
      <p:pic>
        <p:nvPicPr>
          <p:cNvPr id="4" name="Picture 3"/>
          <p:cNvPicPr>
            <a:picLocks noChangeAspect="1"/>
          </p:cNvPicPr>
          <p:nvPr/>
        </p:nvPicPr>
        <p:blipFill>
          <a:blip r:embed="rId2"/>
          <a:stretch>
            <a:fillRect/>
          </a:stretch>
        </p:blipFill>
        <p:spPr>
          <a:xfrm>
            <a:off x="5962383" y="2132856"/>
            <a:ext cx="3156332" cy="3503364"/>
          </a:xfrm>
          <a:prstGeom prst="rect">
            <a:avLst/>
          </a:prstGeom>
        </p:spPr>
      </p:pic>
    </p:spTree>
    <p:extLst>
      <p:ext uri="{BB962C8B-B14F-4D97-AF65-F5344CB8AC3E}">
        <p14:creationId xmlns:p14="http://schemas.microsoft.com/office/powerpoint/2010/main" val="304997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Sea-Ice 2</a:t>
            </a:r>
            <a:endParaRPr lang="en-GB" dirty="0"/>
          </a:p>
        </p:txBody>
      </p:sp>
      <p:sp>
        <p:nvSpPr>
          <p:cNvPr id="3" name="Content Placeholder 2"/>
          <p:cNvSpPr>
            <a:spLocks noGrp="1"/>
          </p:cNvSpPr>
          <p:nvPr>
            <p:ph idx="1"/>
          </p:nvPr>
        </p:nvSpPr>
        <p:spPr>
          <a:xfrm>
            <a:off x="251520" y="908720"/>
            <a:ext cx="8352928" cy="2361431"/>
          </a:xfrm>
        </p:spPr>
        <p:txBody>
          <a:bodyPr>
            <a:normAutofit fontScale="77500" lnSpcReduction="20000"/>
          </a:bodyPr>
          <a:lstStyle/>
          <a:p>
            <a:pPr lvl="1"/>
            <a:r>
              <a:rPr lang="en-GB" smtClean="0"/>
              <a:t>Surface classification</a:t>
            </a:r>
          </a:p>
          <a:p>
            <a:pPr lvl="2"/>
            <a:r>
              <a:rPr lang="en-GB" smtClean="0"/>
              <a:t>OSTIA daily sea-ice analysis will be used to identify snow/ice pixels</a:t>
            </a:r>
          </a:p>
          <a:p>
            <a:pPr lvl="1"/>
            <a:r>
              <a:rPr lang="en-GB" smtClean="0"/>
              <a:t>Surface emissivity</a:t>
            </a:r>
          </a:p>
          <a:p>
            <a:pPr lvl="2"/>
            <a:r>
              <a:rPr lang="en-GB" smtClean="0"/>
              <a:t>Ice emissivity information from the ECOSTRESS Spectral Library</a:t>
            </a:r>
          </a:p>
          <a:p>
            <a:pPr lvl="1"/>
            <a:r>
              <a:rPr lang="en-GB" smtClean="0"/>
              <a:t>Cloud detection</a:t>
            </a:r>
          </a:p>
          <a:p>
            <a:pPr lvl="2"/>
            <a:r>
              <a:rPr lang="en-GB" smtClean="0"/>
              <a:t>Difficult over ice due to similar surface temperatures and visible brightness of ice surface</a:t>
            </a:r>
          </a:p>
          <a:p>
            <a:pPr lvl="2"/>
            <a:r>
              <a:rPr lang="en-GB" smtClean="0"/>
              <a:t>Threshold methods typically flag much of the sea-ice surface as cloud</a:t>
            </a:r>
          </a:p>
          <a:p>
            <a:pPr lvl="2"/>
            <a:r>
              <a:rPr lang="en-GB" smtClean="0"/>
              <a:t>Probabilistic method will be used </a:t>
            </a:r>
          </a:p>
          <a:p>
            <a:pPr lvl="3"/>
            <a:r>
              <a:rPr lang="en-GB" smtClean="0"/>
              <a:t>Draws on heritage of cloud detection for AATSR from GlobTemperature and operational SLSTR</a:t>
            </a:r>
          </a:p>
          <a:p>
            <a:pPr lvl="2"/>
            <a:r>
              <a:rPr lang="en-GB" smtClean="0"/>
              <a:t>Make use of improved profile data from other cloud detection work</a:t>
            </a:r>
            <a:endParaRPr lang="en-GB"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19" y="3730180"/>
            <a:ext cx="2353939" cy="2165092"/>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454" y="3730182"/>
            <a:ext cx="2353939" cy="2165092"/>
          </a:xfrm>
          <a:prstGeom prst="rect">
            <a:avLst/>
          </a:prstGeom>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47070" y="3730180"/>
            <a:ext cx="2353939" cy="2165091"/>
          </a:xfrm>
          <a:prstGeom prst="rect">
            <a:avLst/>
          </a:prstGeom>
        </p:spPr>
      </p:pic>
      <p:pic>
        <p:nvPicPr>
          <p:cNvPr id="7"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159605" y="3730178"/>
            <a:ext cx="2353939" cy="2165091"/>
          </a:xfrm>
          <a:prstGeom prst="rect">
            <a:avLst/>
          </a:prstGeom>
        </p:spPr>
      </p:pic>
      <p:sp>
        <p:nvSpPr>
          <p:cNvPr id="8" name="Content Placeholder 2"/>
          <p:cNvSpPr txBox="1">
            <a:spLocks/>
          </p:cNvSpPr>
          <p:nvPr/>
        </p:nvSpPr>
        <p:spPr>
          <a:xfrm>
            <a:off x="247069" y="5918946"/>
            <a:ext cx="8678323" cy="462382"/>
          </a:xfrm>
          <a:prstGeom prst="rect">
            <a:avLst/>
          </a:prstGeom>
        </p:spPr>
        <p:txBody>
          <a:bodyPr vert="horz" lIns="68580" tIns="34290" rIns="68580" bIns="34290" rtlCol="0">
            <a:noAutofit/>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L2P granules: Biome (left panels) where orange is snow/ice, purple is sea, and green is sea-ice; LST (right panels) not cloud masked</a:t>
            </a:r>
          </a:p>
        </p:txBody>
      </p:sp>
      <p:sp>
        <p:nvSpPr>
          <p:cNvPr id="9" name="Content Placeholder 2"/>
          <p:cNvSpPr txBox="1">
            <a:spLocks/>
          </p:cNvSpPr>
          <p:nvPr/>
        </p:nvSpPr>
        <p:spPr>
          <a:xfrm>
            <a:off x="247069" y="3416457"/>
            <a:ext cx="4265004" cy="246357"/>
          </a:xfrm>
          <a:prstGeom prst="rect">
            <a:avLst/>
          </a:prstGeom>
        </p:spPr>
        <p:txBody>
          <a:bodyPr vert="horz" lIns="68580" tIns="34290" rIns="68580" bIns="34290" rtlCol="0">
            <a:normAutofit fontScale="92500" lnSpcReduction="10000"/>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Arctic example: Aqua-MODIS 09-01-2020 13:05</a:t>
            </a:r>
          </a:p>
        </p:txBody>
      </p:sp>
      <p:sp>
        <p:nvSpPr>
          <p:cNvPr id="10" name="Content Placeholder 2"/>
          <p:cNvSpPr txBox="1">
            <a:spLocks/>
          </p:cNvSpPr>
          <p:nvPr/>
        </p:nvSpPr>
        <p:spPr>
          <a:xfrm>
            <a:off x="4660388" y="3376988"/>
            <a:ext cx="4265004" cy="246357"/>
          </a:xfrm>
          <a:prstGeom prst="rect">
            <a:avLst/>
          </a:prstGeom>
        </p:spPr>
        <p:txBody>
          <a:bodyPr vert="horz" lIns="68580" tIns="34290" rIns="68580" bIns="34290" rtlCol="0">
            <a:noAutofit/>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Antarctic example: Aqua-MODIS 16-08-2020 01:10</a:t>
            </a:r>
          </a:p>
        </p:txBody>
      </p:sp>
    </p:spTree>
    <p:extLst>
      <p:ext uri="{BB962C8B-B14F-4D97-AF65-F5344CB8AC3E}">
        <p14:creationId xmlns:p14="http://schemas.microsoft.com/office/powerpoint/2010/main" val="3407714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Probabilistic Cloud Masking</a:t>
            </a:r>
            <a:endParaRPr lang="en-GB" dirty="0"/>
          </a:p>
        </p:txBody>
      </p:sp>
      <p:sp>
        <p:nvSpPr>
          <p:cNvPr id="3" name="Content Placeholder 2"/>
          <p:cNvSpPr>
            <a:spLocks noGrp="1"/>
          </p:cNvSpPr>
          <p:nvPr>
            <p:ph idx="1"/>
          </p:nvPr>
        </p:nvSpPr>
        <p:spPr/>
        <p:txBody>
          <a:bodyPr/>
          <a:lstStyle/>
          <a:p>
            <a:r>
              <a:rPr lang="en-GB" smtClean="0"/>
              <a:t>In Phase-2 we are focussing on two specific improvements to the probabilistic scheme:</a:t>
            </a:r>
          </a:p>
          <a:p>
            <a:pPr lvl="1"/>
            <a:r>
              <a:rPr lang="en-GB" smtClean="0"/>
              <a:t>Improved cloud-clearing of infrared data, especially over difficult surfaces such as snow and ice surfaces including new implementation over the sea-ice domain</a:t>
            </a:r>
          </a:p>
          <a:p>
            <a:pPr lvl="1"/>
            <a:r>
              <a:rPr lang="en-GB" smtClean="0"/>
              <a:t>Moving to ERA5 data, which will minimise any non-linearity between adjacent time steps since the profiles are only 1-hour apart. The higher spatial resolution of ERA5 is also expected to improve the outputs of the bilinear interpolation onto each sensors tie-point grid</a:t>
            </a:r>
            <a:endParaRPr lang="en-GB" dirty="0"/>
          </a:p>
        </p:txBody>
      </p:sp>
    </p:spTree>
    <p:extLst>
      <p:ext uri="{BB962C8B-B14F-4D97-AF65-F5344CB8AC3E}">
        <p14:creationId xmlns:p14="http://schemas.microsoft.com/office/powerpoint/2010/main" val="1753937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Examples – Aqua MODIS</a:t>
            </a:r>
            <a:endParaRPr lang="en-GB" dirty="0"/>
          </a:p>
        </p:txBody>
      </p:sp>
      <p:pic>
        <p:nvPicPr>
          <p:cNvPr id="6"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rot="10800000">
            <a:off x="6145213" y="666750"/>
            <a:ext cx="2998787" cy="2759075"/>
          </a:xfrm>
        </p:spPr>
      </p:pic>
      <p:pic>
        <p:nvPicPr>
          <p:cNvPr id="10"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0800000">
            <a:off x="6145213" y="3838575"/>
            <a:ext cx="2998787" cy="2759075"/>
          </a:xfrm>
        </p:spPr>
      </p:pic>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47070" y="666819"/>
            <a:ext cx="2999823" cy="2759159"/>
          </a:xfrm>
          <a:prstGeom prst="rect">
            <a:avLst/>
          </a:prstGeom>
        </p:spPr>
      </p:pic>
      <p:pic>
        <p:nvPicPr>
          <p:cNvPr id="9"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156352" y="666818"/>
            <a:ext cx="2999824" cy="2759160"/>
          </a:xfrm>
          <a:prstGeom prst="rect">
            <a:avLst/>
          </a:prstGeom>
        </p:spPr>
      </p:pic>
      <p:sp>
        <p:nvSpPr>
          <p:cNvPr id="15" name="Content Placeholder 2"/>
          <p:cNvSpPr txBox="1">
            <a:spLocks/>
          </p:cNvSpPr>
          <p:nvPr/>
        </p:nvSpPr>
        <p:spPr>
          <a:xfrm>
            <a:off x="248548" y="3506683"/>
            <a:ext cx="2998345" cy="354365"/>
          </a:xfrm>
          <a:prstGeom prst="rect">
            <a:avLst/>
          </a:prstGeom>
        </p:spPr>
        <p:txBody>
          <a:bodyPr vert="horz" lIns="68580" tIns="34290" rIns="68580" bIns="34290" rtlCol="0">
            <a:noAutofit/>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L2P LST field (unmasked)</a:t>
            </a:r>
          </a:p>
        </p:txBody>
      </p:sp>
      <p:sp>
        <p:nvSpPr>
          <p:cNvPr id="16" name="Content Placeholder 2"/>
          <p:cNvSpPr txBox="1">
            <a:spLocks/>
          </p:cNvSpPr>
          <p:nvPr/>
        </p:nvSpPr>
        <p:spPr>
          <a:xfrm>
            <a:off x="3088536" y="3506683"/>
            <a:ext cx="2998345" cy="354365"/>
          </a:xfrm>
          <a:prstGeom prst="rect">
            <a:avLst/>
          </a:prstGeom>
        </p:spPr>
        <p:txBody>
          <a:bodyPr vert="horz" lIns="68580" tIns="34290" rIns="68580" bIns="34290" rtlCol="0">
            <a:noAutofit/>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Probabilistic cloud mask field</a:t>
            </a:r>
          </a:p>
        </p:txBody>
      </p:sp>
      <p:sp>
        <p:nvSpPr>
          <p:cNvPr id="17" name="Content Placeholder 2"/>
          <p:cNvSpPr txBox="1">
            <a:spLocks/>
          </p:cNvSpPr>
          <p:nvPr/>
        </p:nvSpPr>
        <p:spPr>
          <a:xfrm>
            <a:off x="5929270" y="3506682"/>
            <a:ext cx="2998345" cy="354365"/>
          </a:xfrm>
          <a:prstGeom prst="rect">
            <a:avLst/>
          </a:prstGeom>
        </p:spPr>
        <p:txBody>
          <a:bodyPr vert="horz" lIns="68580" tIns="34290" rIns="68580" bIns="34290" rtlCol="0">
            <a:noAutofit/>
          </a:bodyPr>
          <a:lstStyle>
            <a:lvl1pPr marL="0" indent="0" algn="l" defTabSz="914400" rtl="0" eaLnBrk="1" latinLnBrk="0" hangingPunct="1">
              <a:spcBef>
                <a:spcPts val="1200"/>
              </a:spcBef>
              <a:spcAft>
                <a:spcPts val="600"/>
              </a:spcAft>
              <a:buFont typeface="Arial" pitchFamily="34" charset="0"/>
              <a:buNone/>
              <a:defRPr sz="20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18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6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4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4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66675" lvl="1" indent="0" algn="ctr">
              <a:buNone/>
            </a:pPr>
            <a:r>
              <a:rPr lang="en-GB" sz="1350" dirty="0"/>
              <a:t>Cloud mask applied</a:t>
            </a:r>
          </a:p>
        </p:txBody>
      </p:sp>
      <p:pic>
        <p:nvPicPr>
          <p:cNvPr id="12"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156352" y="3837600"/>
            <a:ext cx="2999824" cy="2759159"/>
          </a:xfrm>
          <a:prstGeom prst="rect">
            <a:avLst/>
          </a:prstGeom>
        </p:spPr>
      </p:pic>
      <p:pic>
        <p:nvPicPr>
          <p:cNvPr id="11"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47070" y="3838190"/>
            <a:ext cx="2999823" cy="2759159"/>
          </a:xfrm>
          <a:prstGeom prst="rect">
            <a:avLst/>
          </a:prstGeom>
        </p:spPr>
      </p:pic>
    </p:spTree>
    <p:extLst>
      <p:ext uri="{BB962C8B-B14F-4D97-AF65-F5344CB8AC3E}">
        <p14:creationId xmlns:p14="http://schemas.microsoft.com/office/powerpoint/2010/main" val="106701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AVHRR Orbital Drift Correction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Investigating different methods of correction</a:t>
                </a:r>
              </a:p>
              <a:p>
                <a:pPr lvl="1"/>
                <a:r>
                  <a:rPr lang="en-GB" dirty="0" smtClean="0"/>
                  <a:t>Most appropriate is looking like Jimenez </a:t>
                </a:r>
                <a:r>
                  <a:rPr lang="en-GB" dirty="0"/>
                  <a:t>et al. method for CCI MW LST – correcting for orbital drift of </a:t>
                </a:r>
                <a:r>
                  <a:rPr lang="en-GB" dirty="0" smtClean="0"/>
                  <a:t>DMSP </a:t>
                </a:r>
                <a:r>
                  <a:rPr lang="en-GB" dirty="0"/>
                  <a:t>F-13 and F-17</a:t>
                </a:r>
              </a:p>
              <a:p>
                <a:pPr lvl="2"/>
                <a:r>
                  <a:rPr lang="en-GB" dirty="0"/>
                  <a:t>Derive the average ratio of the LST differences versus the time differences for all the continental land surfaces:</a:t>
                </a:r>
              </a:p>
              <a:p>
                <a:pPr lvl="3"/>
                <a14:m>
                  <m:oMath xmlns:m="http://schemas.openxmlformats.org/officeDocument/2006/math">
                    <m:acc>
                      <m:accPr>
                        <m:chr m:val="̅"/>
                        <m:ctrlPr>
                          <a:rPr lang="en-GB"/>
                        </m:ctrlPr>
                      </m:accPr>
                      <m:e>
                        <m:f>
                          <m:fPr>
                            <m:ctrlPr>
                              <a:rPr lang="en-GB"/>
                            </m:ctrlPr>
                          </m:fPr>
                          <m:num>
                            <m:r>
                              <a:rPr lang="en-GB"/>
                              <m:t>∆</m:t>
                            </m:r>
                            <m:r>
                              <a:rPr lang="en-GB"/>
                              <m:t>𝐿𝑆𝑇</m:t>
                            </m:r>
                          </m:num>
                          <m:den>
                            <m:r>
                              <a:rPr lang="en-GB"/>
                              <m:t>∆</m:t>
                            </m:r>
                            <m:r>
                              <a:rPr lang="en-GB"/>
                              <m:t>𝑡</m:t>
                            </m:r>
                          </m:den>
                        </m:f>
                      </m:e>
                    </m:acc>
                    <m:d>
                      <m:dPr>
                        <m:ctrlPr>
                          <a:rPr lang="en-GB"/>
                        </m:ctrlPr>
                      </m:dPr>
                      <m:e>
                        <m:r>
                          <a:rPr lang="en-GB"/>
                          <m:t>𝑙𝑜𝑛𝑔𝑖𝑡𝑢𝑑𝑒</m:t>
                        </m:r>
                        <m:r>
                          <a:rPr lang="en-GB"/>
                          <m:t>, </m:t>
                        </m:r>
                        <m:r>
                          <a:rPr lang="en-GB"/>
                          <m:t>𝑙𝑎𝑡𝑖𝑡𝑢𝑑𝑒</m:t>
                        </m:r>
                        <m:r>
                          <a:rPr lang="en-GB"/>
                          <m:t>, </m:t>
                        </m:r>
                        <m:r>
                          <a:rPr lang="en-GB"/>
                          <m:t>𝑑𝑎𝑦</m:t>
                        </m:r>
                        <m:r>
                          <a:rPr lang="en-GB"/>
                          <m:t> </m:t>
                        </m:r>
                        <m:r>
                          <a:rPr lang="en-GB"/>
                          <m:t>𝑜𝑓</m:t>
                        </m:r>
                        <m:r>
                          <a:rPr lang="en-GB"/>
                          <m:t> </m:t>
                        </m:r>
                        <m:r>
                          <a:rPr lang="en-GB"/>
                          <m:t>𝑦𝑒𝑎𝑟</m:t>
                        </m:r>
                      </m:e>
                    </m:d>
                  </m:oMath>
                </a14:m>
                <a:endParaRPr lang="en-GB" dirty="0"/>
              </a:p>
              <a:p>
                <a:pPr lvl="3"/>
                <a:r>
                  <a:rPr lang="en-GB" dirty="0"/>
                  <a:t>Phase 2: characterise diurnal </a:t>
                </a:r>
                <a:r>
                  <a:rPr lang="en-GB"/>
                  <a:t>temperature </a:t>
                </a:r>
                <a:r>
                  <a:rPr lang="en-GB" smtClean="0"/>
                  <a:t/>
                </a:r>
                <a:br>
                  <a:rPr lang="en-GB" smtClean="0"/>
                </a:br>
                <a:r>
                  <a:rPr lang="en-GB" smtClean="0"/>
                  <a:t>change </a:t>
                </a:r>
                <a:r>
                  <a:rPr lang="en-GB" dirty="0"/>
                  <a:t>with 3 </a:t>
                </a:r>
                <a:r>
                  <a:rPr lang="en-GB"/>
                  <a:t>different </a:t>
                </a:r>
                <a:r>
                  <a:rPr lang="en-GB" smtClean="0"/>
                  <a:t>slopes</a:t>
                </a:r>
              </a:p>
              <a:p>
                <a:r>
                  <a:rPr lang="en-GB"/>
                  <a:t>Assessment of correction</a:t>
                </a:r>
              </a:p>
              <a:p>
                <a:pPr lvl="1"/>
                <a:r>
                  <a:rPr lang="en-GB"/>
                  <a:t>Validation against LST from MetOp AVHRR</a:t>
                </a:r>
              </a:p>
              <a:p>
                <a:pPr lvl="1"/>
                <a:r>
                  <a:rPr lang="en-GB"/>
                  <a:t>Validation against LST from GEOs</a:t>
                </a:r>
              </a:p>
              <a:p>
                <a:pPr lvl="1"/>
                <a:r>
                  <a:rPr lang="en-GB"/>
                  <a:t>CRG will assess stability of time series against homogenized T2m at weather stations using method developed in Phase 1</a:t>
                </a:r>
              </a:p>
              <a:p>
                <a:pPr lvl="3"/>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49" t="-818" r="-511"/>
                </a:stretch>
              </a:blipFill>
            </p:spPr>
            <p:txBody>
              <a:bodyPr/>
              <a:lstStyle/>
              <a:p>
                <a:r>
                  <a:rPr lang="en-GB">
                    <a:noFill/>
                  </a:rPr>
                  <a:t> </a:t>
                </a:r>
              </a:p>
            </p:txBody>
          </p:sp>
        </mc:Fallback>
      </mc:AlternateContent>
      <p:pic>
        <p:nvPicPr>
          <p:cNvPr id="5" name="Picture 4"/>
          <p:cNvPicPr>
            <a:picLocks noChangeAspect="1"/>
          </p:cNvPicPr>
          <p:nvPr/>
        </p:nvPicPr>
        <p:blipFill>
          <a:blip r:embed="rId4"/>
          <a:stretch>
            <a:fillRect/>
          </a:stretch>
        </p:blipFill>
        <p:spPr>
          <a:xfrm>
            <a:off x="5580112" y="2509067"/>
            <a:ext cx="3361246" cy="2016748"/>
          </a:xfrm>
          <a:prstGeom prst="rect">
            <a:avLst/>
          </a:prstGeom>
          <a:ln>
            <a:solidFill>
              <a:srgbClr val="0070C0"/>
            </a:solidFill>
          </a:ln>
        </p:spPr>
      </p:pic>
    </p:spTree>
    <p:extLst>
      <p:ext uri="{BB962C8B-B14F-4D97-AF65-F5344CB8AC3E}">
        <p14:creationId xmlns:p14="http://schemas.microsoft.com/office/powerpoint/2010/main" val="210894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Phase-1 Products Available on CCI Open Data Portal</a:t>
            </a:r>
            <a:endParaRPr lang="en-GB" dirty="0"/>
          </a:p>
        </p:txBody>
      </p:sp>
      <p:sp>
        <p:nvSpPr>
          <p:cNvPr id="3" name="Content Placeholder 2"/>
          <p:cNvSpPr>
            <a:spLocks noGrp="1"/>
          </p:cNvSpPr>
          <p:nvPr>
            <p:ph idx="1"/>
          </p:nvPr>
        </p:nvSpPr>
        <p:spPr/>
        <p:txBody>
          <a:bodyPr>
            <a:normAutofit/>
          </a:bodyPr>
          <a:lstStyle/>
          <a:p>
            <a:r>
              <a:rPr lang="en-GB" smtClean="0"/>
              <a:t>Key features:</a:t>
            </a:r>
          </a:p>
          <a:p>
            <a:pPr lvl="1"/>
            <a:r>
              <a:rPr lang="en-GB" smtClean="0"/>
              <a:t>Implementation of common Calibration and Validation Database</a:t>
            </a:r>
          </a:p>
          <a:p>
            <a:pPr lvl="1"/>
            <a:r>
              <a:rPr lang="en-GB" smtClean="0"/>
              <a:t>Optimised pipelines for end-to-end (L1B -&gt; L1C -&gt; L2P -&gt; L3U -&gt; L3C) processing</a:t>
            </a:r>
          </a:p>
          <a:p>
            <a:pPr lvl="1"/>
            <a:r>
              <a:rPr lang="en-GB" smtClean="0"/>
              <a:t>Implementation of common uncertainty approach in processing chains</a:t>
            </a:r>
          </a:p>
          <a:p>
            <a:pPr lvl="1"/>
            <a:r>
              <a:rPr lang="en-GB" smtClean="0"/>
              <a:t>New dynamic land cover mapping consistent with wider CCI</a:t>
            </a:r>
          </a:p>
          <a:p>
            <a:pPr lvl="1"/>
            <a:r>
              <a:rPr lang="en-GB" smtClean="0"/>
              <a:t>Derivation of intercalibration LUTs and time correction LUTs</a:t>
            </a:r>
          </a:p>
          <a:p>
            <a:pPr lvl="1"/>
            <a:r>
              <a:rPr lang="en-GB" smtClean="0"/>
              <a:t>Remove averaging of multiple orbits at high latitudes</a:t>
            </a:r>
          </a:p>
          <a:p>
            <a:pPr lvl="1"/>
            <a:r>
              <a:rPr lang="en-GB" smtClean="0"/>
              <a:t>Metadata compliant with CCI Data Standards</a:t>
            </a:r>
          </a:p>
          <a:p>
            <a:pPr lvl="1"/>
            <a:r>
              <a:rPr lang="en-GB" smtClean="0"/>
              <a:t>All products with DOIs</a:t>
            </a:r>
            <a:endParaRPr lang="en-GB" dirty="0" smtClean="0"/>
          </a:p>
        </p:txBody>
      </p:sp>
    </p:spTree>
    <p:extLst>
      <p:ext uri="{BB962C8B-B14F-4D97-AF65-F5344CB8AC3E}">
        <p14:creationId xmlns:p14="http://schemas.microsoft.com/office/powerpoint/2010/main" val="294010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24313" y="1400995"/>
            <a:ext cx="1257300" cy="10382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ERA 5 Profiles</a:t>
            </a:r>
            <a:endParaRPr lang="en-GB" sz="1350" dirty="0"/>
          </a:p>
        </p:txBody>
      </p:sp>
      <p:sp>
        <p:nvSpPr>
          <p:cNvPr id="5" name="Rounded Rectangle 4"/>
          <p:cNvSpPr/>
          <p:nvPr/>
        </p:nvSpPr>
        <p:spPr>
          <a:xfrm>
            <a:off x="7083151" y="1400996"/>
            <a:ext cx="1568408" cy="10382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CAMEL dataset</a:t>
            </a:r>
            <a:endParaRPr lang="en-GB" sz="1350" dirty="0"/>
          </a:p>
        </p:txBody>
      </p:sp>
      <p:sp>
        <p:nvSpPr>
          <p:cNvPr id="6" name="Rectangle 5"/>
          <p:cNvSpPr/>
          <p:nvPr/>
        </p:nvSpPr>
        <p:spPr>
          <a:xfrm>
            <a:off x="5754414" y="3137754"/>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Simulation Truth dataset (SIM-TRUTH)</a:t>
            </a:r>
          </a:p>
        </p:txBody>
      </p:sp>
      <p:cxnSp>
        <p:nvCxnSpPr>
          <p:cNvPr id="7" name="Elbow Connector 6"/>
          <p:cNvCxnSpPr>
            <a:stCxn id="4" idx="2"/>
            <a:endCxn id="6" idx="0"/>
          </p:cNvCxnSpPr>
          <p:nvPr/>
        </p:nvCxnSpPr>
        <p:spPr>
          <a:xfrm rot="16200000" flipH="1">
            <a:off x="6092584" y="2399599"/>
            <a:ext cx="698534" cy="777776"/>
          </a:xfrm>
          <a:prstGeom prst="bentConnector3">
            <a:avLst>
              <a:gd name="adj1" fmla="val 2874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54414" y="4088344"/>
            <a:ext cx="2152650" cy="5238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dirty="0" smtClean="0"/>
              <a:t>RTTOV</a:t>
            </a:r>
            <a:endParaRPr lang="en-GB" sz="1350" dirty="0"/>
          </a:p>
        </p:txBody>
      </p:sp>
      <p:cxnSp>
        <p:nvCxnSpPr>
          <p:cNvPr id="9" name="Straight Arrow Connector 8"/>
          <p:cNvCxnSpPr>
            <a:stCxn id="6" idx="2"/>
            <a:endCxn id="8" idx="0"/>
          </p:cNvCxnSpPr>
          <p:nvPr/>
        </p:nvCxnSpPr>
        <p:spPr>
          <a:xfrm>
            <a:off x="6830739" y="3690204"/>
            <a:ext cx="0" cy="398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54414" y="5299257"/>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Simulated Channel TOA BTs (SIM-OBS)</a:t>
            </a:r>
          </a:p>
        </p:txBody>
      </p:sp>
      <p:cxnSp>
        <p:nvCxnSpPr>
          <p:cNvPr id="12" name="Elbow Connector 11"/>
          <p:cNvCxnSpPr>
            <a:stCxn id="5" idx="2"/>
            <a:endCxn id="6" idx="0"/>
          </p:cNvCxnSpPr>
          <p:nvPr/>
        </p:nvCxnSpPr>
        <p:spPr>
          <a:xfrm rot="5400000">
            <a:off x="6999780" y="2270179"/>
            <a:ext cx="698534" cy="1036616"/>
          </a:xfrm>
          <a:prstGeom prst="bentConnector3">
            <a:avLst>
              <a:gd name="adj1" fmla="val 2762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1" idx="0"/>
          </p:cNvCxnSpPr>
          <p:nvPr/>
        </p:nvCxnSpPr>
        <p:spPr>
          <a:xfrm>
            <a:off x="6830739" y="4612219"/>
            <a:ext cx="0" cy="687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1265190"/>
            <a:ext cx="3823740" cy="485002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p:cNvSpPr>
            <a:spLocks noGrp="1"/>
          </p:cNvSpPr>
          <p:nvPr>
            <p:ph type="title"/>
          </p:nvPr>
        </p:nvSpPr>
        <p:spPr/>
        <p:txBody>
          <a:bodyPr/>
          <a:lstStyle/>
          <a:p>
            <a:r>
              <a:rPr lang="en-GB" smtClean="0"/>
              <a:t>Calibration Dataset</a:t>
            </a:r>
            <a:endParaRPr lang="en-GB" dirty="0"/>
          </a:p>
        </p:txBody>
      </p:sp>
      <p:sp>
        <p:nvSpPr>
          <p:cNvPr id="2" name="Content Placeholder 1"/>
          <p:cNvSpPr>
            <a:spLocks noGrp="1"/>
          </p:cNvSpPr>
          <p:nvPr>
            <p:ph idx="1"/>
          </p:nvPr>
        </p:nvSpPr>
        <p:spPr>
          <a:xfrm>
            <a:off x="251520" y="908720"/>
            <a:ext cx="4718690" cy="5217443"/>
          </a:xfrm>
        </p:spPr>
        <p:txBody>
          <a:bodyPr/>
          <a:lstStyle/>
          <a:p>
            <a:r>
              <a:rPr lang="en-GB" smtClean="0"/>
              <a:t>Building on the Round Robin work the Calibration Database is a much expanded database of surfaces and atmospheres designed to be the principle environment in which algorithms are trained and tested.</a:t>
            </a:r>
          </a:p>
          <a:p>
            <a:pPr lvl="1"/>
            <a:r>
              <a:rPr lang="en-GB" smtClean="0"/>
              <a:t>ERA 5 atmospheric data</a:t>
            </a:r>
          </a:p>
          <a:p>
            <a:pPr lvl="1"/>
            <a:r>
              <a:rPr lang="en-GB" smtClean="0"/>
              <a:t>Camel emissivity</a:t>
            </a:r>
          </a:p>
          <a:p>
            <a:pPr lvl="1"/>
            <a:r>
              <a:rPr lang="en-GB" smtClean="0"/>
              <a:t>ESACCI LC biome information</a:t>
            </a:r>
          </a:p>
          <a:p>
            <a:pPr lvl="1"/>
            <a:r>
              <a:rPr lang="en-GB" smtClean="0"/>
              <a:t>RTTOV v12.3 forward modelling</a:t>
            </a:r>
            <a:endParaRPr lang="en-GB" dirty="0"/>
          </a:p>
        </p:txBody>
      </p:sp>
    </p:spTree>
    <p:extLst>
      <p:ext uri="{BB962C8B-B14F-4D97-AF65-F5344CB8AC3E}">
        <p14:creationId xmlns:p14="http://schemas.microsoft.com/office/powerpoint/2010/main" val="51302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24313" y="1400995"/>
            <a:ext cx="1257300" cy="10382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ERA 5 Profiles</a:t>
            </a:r>
            <a:endParaRPr lang="en-GB" sz="1350" dirty="0"/>
          </a:p>
        </p:txBody>
      </p:sp>
      <p:sp>
        <p:nvSpPr>
          <p:cNvPr id="5" name="Rounded Rectangle 4"/>
          <p:cNvSpPr/>
          <p:nvPr/>
        </p:nvSpPr>
        <p:spPr>
          <a:xfrm>
            <a:off x="7083151" y="1400996"/>
            <a:ext cx="1568408" cy="10382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CAMEL dataset</a:t>
            </a:r>
            <a:endParaRPr lang="en-GB" sz="1350" dirty="0"/>
          </a:p>
        </p:txBody>
      </p:sp>
      <p:sp>
        <p:nvSpPr>
          <p:cNvPr id="6" name="Rectangle 5"/>
          <p:cNvSpPr/>
          <p:nvPr/>
        </p:nvSpPr>
        <p:spPr>
          <a:xfrm>
            <a:off x="5754414" y="3137754"/>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Simulation Truth dataset (SIM-TRUTH)</a:t>
            </a:r>
          </a:p>
        </p:txBody>
      </p:sp>
      <p:cxnSp>
        <p:nvCxnSpPr>
          <p:cNvPr id="7" name="Elbow Connector 6"/>
          <p:cNvCxnSpPr>
            <a:stCxn id="4" idx="2"/>
            <a:endCxn id="6" idx="0"/>
          </p:cNvCxnSpPr>
          <p:nvPr/>
        </p:nvCxnSpPr>
        <p:spPr>
          <a:xfrm rot="16200000" flipH="1">
            <a:off x="6092584" y="2399599"/>
            <a:ext cx="698534" cy="777776"/>
          </a:xfrm>
          <a:prstGeom prst="bentConnector3">
            <a:avLst>
              <a:gd name="adj1" fmla="val 2874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54414" y="4088344"/>
            <a:ext cx="2152650" cy="5238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dirty="0" smtClean="0"/>
              <a:t>RTTOV</a:t>
            </a:r>
            <a:endParaRPr lang="en-GB" sz="1350" dirty="0"/>
          </a:p>
        </p:txBody>
      </p:sp>
      <p:cxnSp>
        <p:nvCxnSpPr>
          <p:cNvPr id="9" name="Straight Arrow Connector 8"/>
          <p:cNvCxnSpPr>
            <a:stCxn id="6" idx="2"/>
            <a:endCxn id="8" idx="0"/>
          </p:cNvCxnSpPr>
          <p:nvPr/>
        </p:nvCxnSpPr>
        <p:spPr>
          <a:xfrm>
            <a:off x="6830739" y="3690204"/>
            <a:ext cx="0" cy="398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54414" y="5299257"/>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Simulated Channel TOA BTs (SIM-OBS)</a:t>
            </a:r>
          </a:p>
        </p:txBody>
      </p:sp>
      <p:cxnSp>
        <p:nvCxnSpPr>
          <p:cNvPr id="12" name="Elbow Connector 11"/>
          <p:cNvCxnSpPr>
            <a:stCxn id="5" idx="2"/>
            <a:endCxn id="6" idx="0"/>
          </p:cNvCxnSpPr>
          <p:nvPr/>
        </p:nvCxnSpPr>
        <p:spPr>
          <a:xfrm rot="5400000">
            <a:off x="6999780" y="2270179"/>
            <a:ext cx="698534" cy="1036616"/>
          </a:xfrm>
          <a:prstGeom prst="bentConnector3">
            <a:avLst>
              <a:gd name="adj1" fmla="val 2762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1" idx="0"/>
          </p:cNvCxnSpPr>
          <p:nvPr/>
        </p:nvCxnSpPr>
        <p:spPr>
          <a:xfrm>
            <a:off x="6830739" y="4612219"/>
            <a:ext cx="0" cy="687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1265190"/>
            <a:ext cx="3823740" cy="485002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p:cNvSpPr>
            <a:spLocks noGrp="1"/>
          </p:cNvSpPr>
          <p:nvPr>
            <p:ph type="title"/>
          </p:nvPr>
        </p:nvSpPr>
        <p:spPr/>
        <p:txBody>
          <a:bodyPr/>
          <a:lstStyle/>
          <a:p>
            <a:r>
              <a:rPr lang="en-GB" smtClean="0"/>
              <a:t>Calibration Dataset</a:t>
            </a:r>
            <a:endParaRPr lang="en-GB" dirty="0"/>
          </a:p>
        </p:txBody>
      </p:sp>
      <p:sp>
        <p:nvSpPr>
          <p:cNvPr id="2" name="Content Placeholder 1"/>
          <p:cNvSpPr>
            <a:spLocks noGrp="1"/>
          </p:cNvSpPr>
          <p:nvPr>
            <p:ph idx="1"/>
          </p:nvPr>
        </p:nvSpPr>
        <p:spPr>
          <a:xfrm>
            <a:off x="251520" y="908720"/>
            <a:ext cx="4572124" cy="5217443"/>
          </a:xfrm>
        </p:spPr>
        <p:txBody>
          <a:bodyPr/>
          <a:lstStyle/>
          <a:p>
            <a:r>
              <a:rPr lang="en-GB" smtClean="0"/>
              <a:t>This database is critical for providing a consistent platform in which algorithms for multiple sensors can be trained and tested.</a:t>
            </a:r>
          </a:p>
          <a:p>
            <a:r>
              <a:rPr lang="en-GB" smtClean="0"/>
              <a:t>This allows the algorithms to be applied without bias towards a particular instrument as normal coefficient generation is sensor specific.</a:t>
            </a:r>
          </a:p>
          <a:p>
            <a:endParaRPr lang="en-GB" dirty="0"/>
          </a:p>
        </p:txBody>
      </p:sp>
    </p:spTree>
    <p:extLst>
      <p:ext uri="{BB962C8B-B14F-4D97-AF65-F5344CB8AC3E}">
        <p14:creationId xmlns:p14="http://schemas.microsoft.com/office/powerpoint/2010/main" val="1323097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24313" y="1400995"/>
            <a:ext cx="1257300" cy="10382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ERA 5 Profiles</a:t>
            </a:r>
            <a:endParaRPr lang="en-GB" sz="1350" dirty="0"/>
          </a:p>
        </p:txBody>
      </p:sp>
      <p:sp>
        <p:nvSpPr>
          <p:cNvPr id="5" name="Rounded Rectangle 4"/>
          <p:cNvSpPr/>
          <p:nvPr/>
        </p:nvSpPr>
        <p:spPr>
          <a:xfrm>
            <a:off x="7083151" y="1400996"/>
            <a:ext cx="1568408" cy="10382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smtClean="0"/>
              <a:t>CAMEL dataset</a:t>
            </a:r>
            <a:endParaRPr lang="en-GB" sz="1350" dirty="0"/>
          </a:p>
        </p:txBody>
      </p:sp>
      <p:sp>
        <p:nvSpPr>
          <p:cNvPr id="6" name="Rectangle 5"/>
          <p:cNvSpPr/>
          <p:nvPr/>
        </p:nvSpPr>
        <p:spPr>
          <a:xfrm>
            <a:off x="5754414" y="3137754"/>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Simulation Truth dataset (SIM-TRUTH)</a:t>
            </a:r>
          </a:p>
        </p:txBody>
      </p:sp>
      <p:cxnSp>
        <p:nvCxnSpPr>
          <p:cNvPr id="7" name="Elbow Connector 6"/>
          <p:cNvCxnSpPr>
            <a:stCxn id="4" idx="2"/>
            <a:endCxn id="6" idx="0"/>
          </p:cNvCxnSpPr>
          <p:nvPr/>
        </p:nvCxnSpPr>
        <p:spPr>
          <a:xfrm rot="16200000" flipH="1">
            <a:off x="6092584" y="2399599"/>
            <a:ext cx="698534" cy="777776"/>
          </a:xfrm>
          <a:prstGeom prst="bentConnector3">
            <a:avLst>
              <a:gd name="adj1" fmla="val 2874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54414" y="4088344"/>
            <a:ext cx="2152650" cy="5238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dirty="0" smtClean="0"/>
              <a:t>RTTOV</a:t>
            </a:r>
            <a:endParaRPr lang="en-GB" sz="1350" dirty="0"/>
          </a:p>
        </p:txBody>
      </p:sp>
      <p:cxnSp>
        <p:nvCxnSpPr>
          <p:cNvPr id="9" name="Straight Arrow Connector 8"/>
          <p:cNvCxnSpPr>
            <a:stCxn id="6" idx="2"/>
            <a:endCxn id="8" idx="0"/>
          </p:cNvCxnSpPr>
          <p:nvPr/>
        </p:nvCxnSpPr>
        <p:spPr>
          <a:xfrm>
            <a:off x="6830739" y="3690204"/>
            <a:ext cx="0" cy="398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54414" y="5299257"/>
            <a:ext cx="21526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Simulated Channel TOA BTs (SIM-OBS)</a:t>
            </a:r>
          </a:p>
        </p:txBody>
      </p:sp>
      <p:cxnSp>
        <p:nvCxnSpPr>
          <p:cNvPr id="12" name="Elbow Connector 11"/>
          <p:cNvCxnSpPr>
            <a:stCxn id="5" idx="2"/>
            <a:endCxn id="6" idx="0"/>
          </p:cNvCxnSpPr>
          <p:nvPr/>
        </p:nvCxnSpPr>
        <p:spPr>
          <a:xfrm rot="5400000">
            <a:off x="6999780" y="2270179"/>
            <a:ext cx="698534" cy="1036616"/>
          </a:xfrm>
          <a:prstGeom prst="bentConnector3">
            <a:avLst>
              <a:gd name="adj1" fmla="val 2762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1" idx="0"/>
          </p:cNvCxnSpPr>
          <p:nvPr/>
        </p:nvCxnSpPr>
        <p:spPr>
          <a:xfrm>
            <a:off x="6830739" y="4612219"/>
            <a:ext cx="0" cy="687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1265190"/>
            <a:ext cx="3823740" cy="485002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p:cNvSpPr>
            <a:spLocks noGrp="1"/>
          </p:cNvSpPr>
          <p:nvPr>
            <p:ph type="title"/>
          </p:nvPr>
        </p:nvSpPr>
        <p:spPr/>
        <p:txBody>
          <a:bodyPr/>
          <a:lstStyle/>
          <a:p>
            <a:r>
              <a:rPr lang="en-GB" smtClean="0"/>
              <a:t>Calibration Dataset</a:t>
            </a:r>
            <a:endParaRPr lang="en-GB" dirty="0"/>
          </a:p>
        </p:txBody>
      </p:sp>
      <p:sp>
        <p:nvSpPr>
          <p:cNvPr id="2" name="Content Placeholder 1"/>
          <p:cNvSpPr>
            <a:spLocks noGrp="1"/>
          </p:cNvSpPr>
          <p:nvPr>
            <p:ph idx="1"/>
          </p:nvPr>
        </p:nvSpPr>
        <p:spPr>
          <a:xfrm>
            <a:off x="251520" y="908720"/>
            <a:ext cx="4388589" cy="5217443"/>
          </a:xfrm>
        </p:spPr>
        <p:txBody>
          <a:bodyPr>
            <a:normAutofit fontScale="92500" lnSpcReduction="10000"/>
          </a:bodyPr>
          <a:lstStyle/>
          <a:p>
            <a:r>
              <a:rPr lang="en-GB" smtClean="0"/>
              <a:t>The profiles utilise the new ESACCI-ALB2 hybrid Biome map. This is key as the sub classes of the bare soil biomes provide greater LSE range than the standard Land Cover CCI providing algorithms with the ability to test extremes.</a:t>
            </a:r>
          </a:p>
          <a:p>
            <a:r>
              <a:rPr lang="en-GB" smtClean="0"/>
              <a:t>In addition to the geographical match-ups from ERA5 each file was reviewed to ensure that there was at least 1 pixel per biome in both the day and night scenarios.</a:t>
            </a:r>
          </a:p>
          <a:p>
            <a:r>
              <a:rPr lang="en-GB" smtClean="0"/>
              <a:t>Furthermore diagnostics were run to ensure that the range of LSTs present were representative of a full range of expected values.</a:t>
            </a:r>
            <a:endParaRPr lang="en-GB" dirty="0"/>
          </a:p>
        </p:txBody>
      </p:sp>
    </p:spTree>
    <p:extLst>
      <p:ext uri="{BB962C8B-B14F-4D97-AF65-F5344CB8AC3E}">
        <p14:creationId xmlns:p14="http://schemas.microsoft.com/office/powerpoint/2010/main" val="328420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Biome Update</a:t>
            </a:r>
            <a:endParaRPr lang="en-GB" dirty="0"/>
          </a:p>
        </p:txBody>
      </p:sp>
      <p:sp>
        <p:nvSpPr>
          <p:cNvPr id="8" name="Content Placeholder 7"/>
          <p:cNvSpPr>
            <a:spLocks noGrp="1"/>
          </p:cNvSpPr>
          <p:nvPr>
            <p:ph idx="1"/>
          </p:nvPr>
        </p:nvSpPr>
        <p:spPr>
          <a:xfrm>
            <a:off x="4572000" y="908720"/>
            <a:ext cx="4032448" cy="5217443"/>
          </a:xfrm>
        </p:spPr>
        <p:txBody>
          <a:bodyPr>
            <a:normAutofit fontScale="85000" lnSpcReduction="20000"/>
          </a:bodyPr>
          <a:lstStyle/>
          <a:p>
            <a:r>
              <a:rPr lang="en-GB" dirty="0"/>
              <a:t>The Land Cover CCI data have been re-gridded from a 1/360 grid to a 1/120 grid to match the existing ALB-2.</a:t>
            </a:r>
          </a:p>
          <a:p>
            <a:endParaRPr lang="en-GB" smtClean="0"/>
          </a:p>
          <a:p>
            <a:r>
              <a:rPr lang="en-GB" smtClean="0"/>
              <a:t>The </a:t>
            </a:r>
            <a:r>
              <a:rPr lang="en-GB" dirty="0"/>
              <a:t>bare soil classes were then isolated and replaced with the ALB-2.</a:t>
            </a:r>
          </a:p>
          <a:p>
            <a:endParaRPr lang="en-GB" dirty="0"/>
          </a:p>
          <a:p>
            <a:r>
              <a:rPr lang="en-GB" dirty="0"/>
              <a:t>Important note: the presence of bare soil is still determined by the Land Cover CCI, but the sub-classification is used from ALB-2 instead.</a:t>
            </a:r>
          </a:p>
          <a:p>
            <a:endParaRPr lang="en-GB" dirty="0"/>
          </a:p>
          <a:p>
            <a:r>
              <a:rPr lang="en-GB" dirty="0"/>
              <a:t>This map has been re-gridded to 0.01 and 0.05 degree for use in the retrievals and datasets.</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93873072"/>
              </p:ext>
            </p:extLst>
          </p:nvPr>
        </p:nvGraphicFramePr>
        <p:xfrm>
          <a:off x="251520" y="774241"/>
          <a:ext cx="4272000" cy="5486400"/>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904123917"/>
                    </a:ext>
                  </a:extLst>
                </a:gridCol>
                <a:gridCol w="3767944">
                  <a:extLst>
                    <a:ext uri="{9D8B030D-6E8A-4147-A177-3AD203B41FA5}">
                      <a16:colId xmlns:a16="http://schemas.microsoft.com/office/drawing/2014/main" val="2925004272"/>
                    </a:ext>
                  </a:extLst>
                </a:gridCol>
              </a:tblGrid>
              <a:tr h="231916">
                <a:tc>
                  <a:txBody>
                    <a:bodyPr/>
                    <a:lstStyle/>
                    <a:p>
                      <a:pPr>
                        <a:spcAft>
                          <a:spcPts val="0"/>
                        </a:spcAft>
                      </a:pPr>
                      <a:r>
                        <a:rPr lang="en-GB" sz="800" dirty="0">
                          <a:effectLst/>
                        </a:rPr>
                        <a:t>Biome number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Definition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extLst>
                  <a:ext uri="{0D108BD9-81ED-4DB2-BD59-A6C34878D82A}">
                    <a16:rowId xmlns:a16="http://schemas.microsoft.com/office/drawing/2014/main" val="308706674"/>
                  </a:ext>
                </a:extLst>
              </a:tr>
              <a:tr h="115958">
                <a:tc>
                  <a:txBody>
                    <a:bodyPr/>
                    <a:lstStyle/>
                    <a:p>
                      <a:pPr>
                        <a:spcAft>
                          <a:spcPts val="0"/>
                        </a:spcAft>
                      </a:pPr>
                      <a:r>
                        <a:rPr lang="en-GB" sz="800" dirty="0">
                          <a:effectLst/>
                        </a:rPr>
                        <a:t>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No data</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47387"/>
                  </a:ext>
                </a:extLst>
              </a:tr>
              <a:tr h="115958">
                <a:tc>
                  <a:txBody>
                    <a:bodyPr/>
                    <a:lstStyle/>
                    <a:p>
                      <a:pPr>
                        <a:spcAft>
                          <a:spcPts val="0"/>
                        </a:spcAft>
                      </a:pPr>
                      <a:r>
                        <a:rPr lang="en-GB" sz="800" dirty="0">
                          <a:effectLst/>
                        </a:rPr>
                        <a:t>10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cropland rainfed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596843"/>
                  </a:ext>
                </a:extLst>
              </a:tr>
              <a:tr h="115958">
                <a:tc>
                  <a:txBody>
                    <a:bodyPr/>
                    <a:lstStyle/>
                    <a:p>
                      <a:pPr>
                        <a:spcAft>
                          <a:spcPts val="0"/>
                        </a:spcAft>
                      </a:pPr>
                      <a:r>
                        <a:rPr lang="en-GB" sz="800" dirty="0">
                          <a:effectLst/>
                        </a:rPr>
                        <a:t>11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cropland rainfed herbaceous cover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769219"/>
                  </a:ext>
                </a:extLst>
              </a:tr>
              <a:tr h="115958">
                <a:tc>
                  <a:txBody>
                    <a:bodyPr/>
                    <a:lstStyle/>
                    <a:p>
                      <a:pPr>
                        <a:spcAft>
                          <a:spcPts val="0"/>
                        </a:spcAft>
                      </a:pPr>
                      <a:r>
                        <a:rPr lang="en-GB" sz="800" dirty="0">
                          <a:effectLst/>
                        </a:rPr>
                        <a:t>12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cropland rainfed tree or shrub cover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115862"/>
                  </a:ext>
                </a:extLst>
              </a:tr>
              <a:tr h="115958">
                <a:tc>
                  <a:txBody>
                    <a:bodyPr/>
                    <a:lstStyle/>
                    <a:p>
                      <a:pPr>
                        <a:spcAft>
                          <a:spcPts val="0"/>
                        </a:spcAft>
                      </a:pPr>
                      <a:r>
                        <a:rPr lang="en-GB" sz="800" dirty="0">
                          <a:effectLst/>
                        </a:rPr>
                        <a:t>20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cropland irrigated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716771"/>
                  </a:ext>
                </a:extLst>
              </a:tr>
              <a:tr h="115958">
                <a:tc>
                  <a:txBody>
                    <a:bodyPr/>
                    <a:lstStyle/>
                    <a:p>
                      <a:pPr>
                        <a:spcAft>
                          <a:spcPts val="0"/>
                        </a:spcAft>
                      </a:pPr>
                      <a:r>
                        <a:rPr lang="en-GB" sz="800" dirty="0">
                          <a:effectLst/>
                        </a:rPr>
                        <a:t>30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mosaic cropland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849724"/>
                  </a:ext>
                </a:extLst>
              </a:tr>
              <a:tr h="115958">
                <a:tc>
                  <a:txBody>
                    <a:bodyPr/>
                    <a:lstStyle/>
                    <a:p>
                      <a:pPr>
                        <a:spcAft>
                          <a:spcPts val="0"/>
                        </a:spcAft>
                      </a:pPr>
                      <a:r>
                        <a:rPr lang="en-GB" sz="800" dirty="0">
                          <a:effectLst/>
                        </a:rPr>
                        <a:t>40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mosaic natural vegetation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4144296"/>
                  </a:ext>
                </a:extLst>
              </a:tr>
              <a:tr h="115958">
                <a:tc>
                  <a:txBody>
                    <a:bodyPr/>
                    <a:lstStyle/>
                    <a:p>
                      <a:pPr>
                        <a:spcAft>
                          <a:spcPts val="0"/>
                        </a:spcAft>
                      </a:pPr>
                      <a:r>
                        <a:rPr lang="en-GB" sz="800" dirty="0">
                          <a:effectLst/>
                        </a:rPr>
                        <a:t>50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broadleaved evergreen closed to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6326769"/>
                  </a:ext>
                </a:extLst>
              </a:tr>
              <a:tr h="115958">
                <a:tc>
                  <a:txBody>
                    <a:bodyPr/>
                    <a:lstStyle/>
                    <a:p>
                      <a:pPr>
                        <a:spcAft>
                          <a:spcPts val="0"/>
                        </a:spcAft>
                      </a:pPr>
                      <a:r>
                        <a:rPr lang="en-GB" sz="800" dirty="0">
                          <a:effectLst/>
                        </a:rPr>
                        <a:t>60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broadleaved deciduous closed to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763942"/>
                  </a:ext>
                </a:extLst>
              </a:tr>
              <a:tr h="115958">
                <a:tc>
                  <a:txBody>
                    <a:bodyPr/>
                    <a:lstStyle/>
                    <a:p>
                      <a:pPr>
                        <a:spcAft>
                          <a:spcPts val="0"/>
                        </a:spcAft>
                      </a:pPr>
                      <a:r>
                        <a:rPr lang="en-GB" sz="800" dirty="0">
                          <a:effectLst/>
                        </a:rPr>
                        <a:t>61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broadleaved deciduous closed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398121"/>
                  </a:ext>
                </a:extLst>
              </a:tr>
              <a:tr h="115958">
                <a:tc>
                  <a:txBody>
                    <a:bodyPr/>
                    <a:lstStyle/>
                    <a:p>
                      <a:pPr>
                        <a:spcAft>
                          <a:spcPts val="0"/>
                        </a:spcAft>
                      </a:pPr>
                      <a:r>
                        <a:rPr lang="en-GB" sz="800" dirty="0">
                          <a:effectLst/>
                        </a:rPr>
                        <a:t>62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broadleaved deciduous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62294"/>
                  </a:ext>
                </a:extLst>
              </a:tr>
              <a:tr h="115958">
                <a:tc>
                  <a:txBody>
                    <a:bodyPr/>
                    <a:lstStyle/>
                    <a:p>
                      <a:pPr>
                        <a:spcAft>
                          <a:spcPts val="0"/>
                        </a:spcAft>
                      </a:pPr>
                      <a:r>
                        <a:rPr lang="en-GB" sz="800" dirty="0">
                          <a:effectLst/>
                        </a:rPr>
                        <a:t>70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evergreen closed to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30388"/>
                  </a:ext>
                </a:extLst>
              </a:tr>
              <a:tr h="115958">
                <a:tc>
                  <a:txBody>
                    <a:bodyPr/>
                    <a:lstStyle/>
                    <a:p>
                      <a:pPr>
                        <a:spcAft>
                          <a:spcPts val="0"/>
                        </a:spcAft>
                      </a:pPr>
                      <a:r>
                        <a:rPr lang="en-GB" sz="800" dirty="0">
                          <a:effectLst/>
                        </a:rPr>
                        <a:t>71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evergreen closed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5296664"/>
                  </a:ext>
                </a:extLst>
              </a:tr>
              <a:tr h="115958">
                <a:tc>
                  <a:txBody>
                    <a:bodyPr/>
                    <a:lstStyle/>
                    <a:p>
                      <a:pPr>
                        <a:spcAft>
                          <a:spcPts val="0"/>
                        </a:spcAft>
                      </a:pPr>
                      <a:r>
                        <a:rPr lang="en-GB" sz="800" dirty="0">
                          <a:effectLst/>
                        </a:rPr>
                        <a:t>72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evergreen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57703"/>
                  </a:ext>
                </a:extLst>
              </a:tr>
              <a:tr h="115958">
                <a:tc>
                  <a:txBody>
                    <a:bodyPr/>
                    <a:lstStyle/>
                    <a:p>
                      <a:pPr>
                        <a:spcAft>
                          <a:spcPts val="0"/>
                        </a:spcAft>
                      </a:pPr>
                      <a:r>
                        <a:rPr lang="en-GB" sz="800" dirty="0">
                          <a:effectLst/>
                        </a:rPr>
                        <a:t>80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deciduous closed to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531428"/>
                  </a:ext>
                </a:extLst>
              </a:tr>
              <a:tr h="115958">
                <a:tc>
                  <a:txBody>
                    <a:bodyPr/>
                    <a:lstStyle/>
                    <a:p>
                      <a:pPr>
                        <a:spcAft>
                          <a:spcPts val="0"/>
                        </a:spcAft>
                      </a:pPr>
                      <a:r>
                        <a:rPr lang="en-GB" sz="800" dirty="0">
                          <a:effectLst/>
                        </a:rPr>
                        <a:t>81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deciduous closed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91705"/>
                  </a:ext>
                </a:extLst>
              </a:tr>
              <a:tr h="115958">
                <a:tc>
                  <a:txBody>
                    <a:bodyPr/>
                    <a:lstStyle/>
                    <a:p>
                      <a:pPr>
                        <a:spcAft>
                          <a:spcPts val="0"/>
                        </a:spcAft>
                      </a:pPr>
                      <a:r>
                        <a:rPr lang="en-GB" sz="800" dirty="0">
                          <a:effectLst/>
                        </a:rPr>
                        <a:t>82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needleleaved deciduous open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269904"/>
                  </a:ext>
                </a:extLst>
              </a:tr>
              <a:tr h="115958">
                <a:tc>
                  <a:txBody>
                    <a:bodyPr/>
                    <a:lstStyle/>
                    <a:p>
                      <a:pPr>
                        <a:spcAft>
                          <a:spcPts val="0"/>
                        </a:spcAft>
                      </a:pPr>
                      <a:r>
                        <a:rPr lang="en-GB" sz="800" dirty="0">
                          <a:effectLst/>
                        </a:rPr>
                        <a:t>90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mixed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645684"/>
                  </a:ext>
                </a:extLst>
              </a:tr>
              <a:tr h="115958">
                <a:tc>
                  <a:txBody>
                    <a:bodyPr/>
                    <a:lstStyle/>
                    <a:p>
                      <a:pPr>
                        <a:spcAft>
                          <a:spcPts val="0"/>
                        </a:spcAft>
                      </a:pPr>
                      <a:r>
                        <a:rPr lang="en-GB" sz="800" dirty="0">
                          <a:effectLst/>
                        </a:rPr>
                        <a:t>100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mosaic tree and shrub</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387597"/>
                  </a:ext>
                </a:extLst>
              </a:tr>
              <a:tr h="115958">
                <a:tc>
                  <a:txBody>
                    <a:bodyPr/>
                    <a:lstStyle/>
                    <a:p>
                      <a:pPr>
                        <a:spcAft>
                          <a:spcPts val="0"/>
                        </a:spcAft>
                      </a:pPr>
                      <a:r>
                        <a:rPr lang="en-GB" sz="800" dirty="0">
                          <a:effectLst/>
                        </a:rPr>
                        <a:t>110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mosaic herbaceous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473971"/>
                  </a:ext>
                </a:extLst>
              </a:tr>
              <a:tr h="115958">
                <a:tc>
                  <a:txBody>
                    <a:bodyPr/>
                    <a:lstStyle/>
                    <a:p>
                      <a:pPr>
                        <a:spcAft>
                          <a:spcPts val="0"/>
                        </a:spcAft>
                      </a:pPr>
                      <a:r>
                        <a:rPr lang="en-GB" sz="800" dirty="0">
                          <a:effectLst/>
                        </a:rPr>
                        <a:t>120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shrubland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32135"/>
                  </a:ext>
                </a:extLst>
              </a:tr>
              <a:tr h="115958">
                <a:tc>
                  <a:txBody>
                    <a:bodyPr/>
                    <a:lstStyle/>
                    <a:p>
                      <a:pPr>
                        <a:spcAft>
                          <a:spcPts val="0"/>
                        </a:spcAft>
                      </a:pPr>
                      <a:r>
                        <a:rPr lang="en-GB" sz="800" dirty="0">
                          <a:effectLst/>
                        </a:rPr>
                        <a:t>121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shrubland evergreen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100096"/>
                  </a:ext>
                </a:extLst>
              </a:tr>
              <a:tr h="115958">
                <a:tc>
                  <a:txBody>
                    <a:bodyPr/>
                    <a:lstStyle/>
                    <a:p>
                      <a:pPr>
                        <a:spcAft>
                          <a:spcPts val="0"/>
                        </a:spcAft>
                      </a:pPr>
                      <a:r>
                        <a:rPr lang="en-GB" sz="800" dirty="0">
                          <a:effectLst/>
                        </a:rPr>
                        <a:t>122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shrubland deciduous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08025"/>
                  </a:ext>
                </a:extLst>
              </a:tr>
              <a:tr h="115958">
                <a:tc>
                  <a:txBody>
                    <a:bodyPr/>
                    <a:lstStyle/>
                    <a:p>
                      <a:pPr>
                        <a:spcAft>
                          <a:spcPts val="0"/>
                        </a:spcAft>
                      </a:pPr>
                      <a:r>
                        <a:rPr lang="en-GB" sz="800" dirty="0">
                          <a:effectLst/>
                        </a:rPr>
                        <a:t>130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grassland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801971"/>
                  </a:ext>
                </a:extLst>
              </a:tr>
              <a:tr h="115958">
                <a:tc>
                  <a:txBody>
                    <a:bodyPr/>
                    <a:lstStyle/>
                    <a:p>
                      <a:pPr>
                        <a:spcAft>
                          <a:spcPts val="0"/>
                        </a:spcAft>
                      </a:pPr>
                      <a:r>
                        <a:rPr lang="en-GB" sz="800" dirty="0">
                          <a:effectLst/>
                        </a:rPr>
                        <a:t>140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lichens and mosses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34081"/>
                  </a:ext>
                </a:extLst>
              </a:tr>
              <a:tr h="115958">
                <a:tc>
                  <a:txBody>
                    <a:bodyPr/>
                    <a:lstStyle/>
                    <a:p>
                      <a:pPr>
                        <a:spcAft>
                          <a:spcPts val="0"/>
                        </a:spcAft>
                      </a:pPr>
                      <a:r>
                        <a:rPr lang="en-GB" sz="800" dirty="0">
                          <a:effectLst/>
                        </a:rPr>
                        <a:t>150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sparse vegetation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961694"/>
                  </a:ext>
                </a:extLst>
              </a:tr>
              <a:tr h="115958">
                <a:tc>
                  <a:txBody>
                    <a:bodyPr/>
                    <a:lstStyle/>
                    <a:p>
                      <a:pPr>
                        <a:spcAft>
                          <a:spcPts val="0"/>
                        </a:spcAft>
                      </a:pPr>
                      <a:r>
                        <a:rPr lang="en-GB" sz="800" dirty="0">
                          <a:effectLst/>
                        </a:rPr>
                        <a:t>151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sparse tree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382141"/>
                  </a:ext>
                </a:extLst>
              </a:tr>
              <a:tr h="115958">
                <a:tc>
                  <a:txBody>
                    <a:bodyPr/>
                    <a:lstStyle/>
                    <a:p>
                      <a:pPr>
                        <a:spcAft>
                          <a:spcPts val="0"/>
                        </a:spcAft>
                      </a:pPr>
                      <a:r>
                        <a:rPr lang="en-GB" sz="800" dirty="0">
                          <a:effectLst/>
                        </a:rPr>
                        <a:t>152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sparse shrub</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91554"/>
                  </a:ext>
                </a:extLst>
              </a:tr>
              <a:tr h="115958">
                <a:tc>
                  <a:txBody>
                    <a:bodyPr/>
                    <a:lstStyle/>
                    <a:p>
                      <a:pPr>
                        <a:spcAft>
                          <a:spcPts val="0"/>
                        </a:spcAft>
                      </a:pPr>
                      <a:r>
                        <a:rPr lang="en-GB" sz="800" dirty="0">
                          <a:effectLst/>
                        </a:rPr>
                        <a:t>153</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sparse herbaceous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330483"/>
                  </a:ext>
                </a:extLst>
              </a:tr>
              <a:tr h="115958">
                <a:tc>
                  <a:txBody>
                    <a:bodyPr/>
                    <a:lstStyle/>
                    <a:p>
                      <a:pPr>
                        <a:spcAft>
                          <a:spcPts val="0"/>
                        </a:spcAft>
                      </a:pPr>
                      <a:r>
                        <a:rPr lang="en-GB" sz="800" dirty="0">
                          <a:effectLst/>
                        </a:rPr>
                        <a:t>160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cover flooded fresh or brakish water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061005"/>
                  </a:ext>
                </a:extLst>
              </a:tr>
              <a:tr h="115958">
                <a:tc>
                  <a:txBody>
                    <a:bodyPr/>
                    <a:lstStyle/>
                    <a:p>
                      <a:pPr>
                        <a:spcAft>
                          <a:spcPts val="0"/>
                        </a:spcAft>
                      </a:pPr>
                      <a:r>
                        <a:rPr lang="en-GB" sz="800" dirty="0">
                          <a:effectLst/>
                        </a:rPr>
                        <a:t>170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tree cover flooded saline water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6024831"/>
                  </a:ext>
                </a:extLst>
              </a:tr>
              <a:tr h="115958">
                <a:tc>
                  <a:txBody>
                    <a:bodyPr/>
                    <a:lstStyle/>
                    <a:p>
                      <a:pPr>
                        <a:spcAft>
                          <a:spcPts val="0"/>
                        </a:spcAft>
                      </a:pPr>
                      <a:r>
                        <a:rPr lang="en-GB" sz="800" dirty="0">
                          <a:effectLst/>
                        </a:rPr>
                        <a:t>180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shrub or herbaceous cover flooded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591575"/>
                  </a:ext>
                </a:extLst>
              </a:tr>
              <a:tr h="115958">
                <a:tc>
                  <a:txBody>
                    <a:bodyPr/>
                    <a:lstStyle/>
                    <a:p>
                      <a:pPr>
                        <a:spcAft>
                          <a:spcPts val="0"/>
                        </a:spcAft>
                      </a:pPr>
                      <a:r>
                        <a:rPr lang="en-GB" sz="800" dirty="0">
                          <a:effectLst/>
                        </a:rPr>
                        <a:t>190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Urban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6352272"/>
                  </a:ext>
                </a:extLst>
              </a:tr>
              <a:tr h="115958">
                <a:tc>
                  <a:txBody>
                    <a:bodyPr/>
                    <a:lstStyle/>
                    <a:p>
                      <a:pPr>
                        <a:spcAft>
                          <a:spcPts val="0"/>
                        </a:spcAft>
                      </a:pPr>
                      <a:r>
                        <a:rPr lang="en-GB" sz="800" dirty="0">
                          <a:effectLst/>
                        </a:rPr>
                        <a:t>200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types not contained in biomes 203 to 207</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6261009"/>
                  </a:ext>
                </a:extLst>
              </a:tr>
              <a:tr h="115958">
                <a:tc>
                  <a:txBody>
                    <a:bodyPr/>
                    <a:lstStyle/>
                    <a:p>
                      <a:pPr>
                        <a:spcAft>
                          <a:spcPts val="0"/>
                        </a:spcAft>
                      </a:pPr>
                      <a:r>
                        <a:rPr lang="en-GB" sz="800" dirty="0">
                          <a:effectLst/>
                        </a:rPr>
                        <a:t>201</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unconsolidated bare areas of soil types not contained in biomes 203 to 207</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479766"/>
                  </a:ext>
                </a:extLst>
              </a:tr>
              <a:tr h="115958">
                <a:tc>
                  <a:txBody>
                    <a:bodyPr/>
                    <a:lstStyle/>
                    <a:p>
                      <a:pPr>
                        <a:spcAft>
                          <a:spcPts val="0"/>
                        </a:spcAft>
                      </a:pPr>
                      <a:r>
                        <a:rPr lang="en-GB" sz="800" dirty="0">
                          <a:effectLst/>
                        </a:rPr>
                        <a:t>202</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consolidated bare areas of soil types not contained in biomes 203 to 207</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291284"/>
                  </a:ext>
                </a:extLst>
              </a:tr>
              <a:tr h="115958">
                <a:tc>
                  <a:txBody>
                    <a:bodyPr/>
                    <a:lstStyle/>
                    <a:p>
                      <a:pPr>
                        <a:spcAft>
                          <a:spcPts val="0"/>
                        </a:spcAft>
                      </a:pPr>
                      <a:r>
                        <a:rPr lang="en-GB" sz="800" dirty="0">
                          <a:effectLst/>
                        </a:rPr>
                        <a:t>203</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 Entisols Orthents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469049"/>
                  </a:ext>
                </a:extLst>
              </a:tr>
              <a:tr h="115958">
                <a:tc>
                  <a:txBody>
                    <a:bodyPr/>
                    <a:lstStyle/>
                    <a:p>
                      <a:pPr>
                        <a:spcAft>
                          <a:spcPts val="0"/>
                        </a:spcAft>
                      </a:pPr>
                      <a:r>
                        <a:rPr lang="en-GB" sz="800" dirty="0">
                          <a:effectLst/>
                        </a:rPr>
                        <a:t>204</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 Shifting sand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17431"/>
                  </a:ext>
                </a:extLst>
              </a:tr>
              <a:tr h="115958">
                <a:tc>
                  <a:txBody>
                    <a:bodyPr/>
                    <a:lstStyle/>
                    <a:p>
                      <a:pPr>
                        <a:spcAft>
                          <a:spcPts val="0"/>
                        </a:spcAft>
                      </a:pPr>
                      <a:r>
                        <a:rPr lang="en-GB" sz="800" dirty="0">
                          <a:effectLst/>
                        </a:rPr>
                        <a:t>205</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 Aridisols Calcids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229651"/>
                  </a:ext>
                </a:extLst>
              </a:tr>
              <a:tr h="115958">
                <a:tc>
                  <a:txBody>
                    <a:bodyPr/>
                    <a:lstStyle/>
                    <a:p>
                      <a:pPr>
                        <a:spcAft>
                          <a:spcPts val="0"/>
                        </a:spcAft>
                      </a:pPr>
                      <a:r>
                        <a:rPr lang="en-GB" sz="800" dirty="0">
                          <a:effectLst/>
                        </a:rPr>
                        <a:t>206</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 Aridisols Cambids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982772"/>
                  </a:ext>
                </a:extLst>
              </a:tr>
              <a:tr h="115958">
                <a:tc>
                  <a:txBody>
                    <a:bodyPr/>
                    <a:lstStyle/>
                    <a:p>
                      <a:pPr>
                        <a:spcAft>
                          <a:spcPts val="0"/>
                        </a:spcAft>
                      </a:pPr>
                      <a:r>
                        <a:rPr lang="en-GB" sz="800" dirty="0">
                          <a:effectLst/>
                        </a:rPr>
                        <a:t>207</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bare areas of soil type Gelisols Orthels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816952"/>
                  </a:ext>
                </a:extLst>
              </a:tr>
              <a:tr h="115958">
                <a:tc>
                  <a:txBody>
                    <a:bodyPr/>
                    <a:lstStyle/>
                    <a:p>
                      <a:pPr>
                        <a:spcAft>
                          <a:spcPts val="0"/>
                        </a:spcAft>
                      </a:pPr>
                      <a:r>
                        <a:rPr lang="en-GB" sz="800" dirty="0">
                          <a:effectLst/>
                        </a:rPr>
                        <a:t>210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Water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0368348"/>
                  </a:ext>
                </a:extLst>
              </a:tr>
              <a:tr h="115958">
                <a:tc>
                  <a:txBody>
                    <a:bodyPr/>
                    <a:lstStyle/>
                    <a:p>
                      <a:pPr>
                        <a:spcAft>
                          <a:spcPts val="0"/>
                        </a:spcAft>
                      </a:pPr>
                      <a:r>
                        <a:rPr lang="en-GB" sz="800" dirty="0">
                          <a:effectLst/>
                        </a:rPr>
                        <a:t>220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7EB0"/>
                    </a:solidFill>
                  </a:tcPr>
                </a:tc>
                <a:tc>
                  <a:txBody>
                    <a:bodyPr/>
                    <a:lstStyle/>
                    <a:p>
                      <a:pPr>
                        <a:spcAft>
                          <a:spcPts val="0"/>
                        </a:spcAft>
                      </a:pPr>
                      <a:r>
                        <a:rPr lang="en-GB" sz="800" dirty="0">
                          <a:effectLst/>
                        </a:rPr>
                        <a:t>Snow and ice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437" marR="4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905170"/>
                  </a:ext>
                </a:extLst>
              </a:tr>
            </a:tbl>
          </a:graphicData>
        </a:graphic>
      </p:graphicFrame>
    </p:spTree>
    <p:extLst>
      <p:ext uri="{BB962C8B-B14F-4D97-AF65-F5344CB8AC3E}">
        <p14:creationId xmlns:p14="http://schemas.microsoft.com/office/powerpoint/2010/main" val="1594180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Biome Update</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889" b="14370"/>
          <a:stretch/>
        </p:blipFill>
        <p:spPr>
          <a:xfrm>
            <a:off x="0" y="1124744"/>
            <a:ext cx="9144000" cy="4536504"/>
          </a:xfrm>
          <a:prstGeom prst="rect">
            <a:avLst/>
          </a:prstGeom>
        </p:spPr>
      </p:pic>
    </p:spTree>
    <p:extLst>
      <p:ext uri="{BB962C8B-B14F-4D97-AF65-F5344CB8AC3E}">
        <p14:creationId xmlns:p14="http://schemas.microsoft.com/office/powerpoint/2010/main" val="275747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Harmonization</a:t>
            </a:r>
            <a:endParaRPr lang="en-US" dirty="0"/>
          </a:p>
        </p:txBody>
      </p:sp>
      <p:sp>
        <p:nvSpPr>
          <p:cNvPr id="3" name="Espace réservé du contenu 2"/>
          <p:cNvSpPr>
            <a:spLocks noGrp="1"/>
          </p:cNvSpPr>
          <p:nvPr>
            <p:ph idx="1"/>
          </p:nvPr>
        </p:nvSpPr>
        <p:spPr/>
        <p:txBody>
          <a:bodyPr>
            <a:normAutofit fontScale="92500" lnSpcReduction="20000"/>
          </a:bodyPr>
          <a:lstStyle/>
          <a:p>
            <a:r>
              <a:rPr lang="en-GB" smtClean="0"/>
              <a:t>Motivation:</a:t>
            </a:r>
          </a:p>
          <a:p>
            <a:pPr lvl="1"/>
            <a:r>
              <a:rPr lang="en-GB" smtClean="0"/>
              <a:t>CDR (from ATSR-2, AATSR, Terra MODIS, and SLSTR), Merged GEO / LEO products</a:t>
            </a:r>
          </a:p>
          <a:p>
            <a:pPr lvl="1"/>
            <a:r>
              <a:rPr lang="en-GB" smtClean="0"/>
              <a:t>LST is retrieved from the different instruments using the same algorithm. However, need to account for: </a:t>
            </a:r>
          </a:p>
          <a:p>
            <a:pPr lvl="2"/>
            <a:r>
              <a:rPr lang="en-GB" smtClean="0"/>
              <a:t>Inter-instrument calibration differences</a:t>
            </a:r>
          </a:p>
          <a:p>
            <a:pPr lvl="2"/>
            <a:r>
              <a:rPr lang="en-GB" smtClean="0"/>
              <a:t>Observation time differences (e.g. ATSR-2 and Terra MODIS 10.30; AATSR and SLSTR 10.00)</a:t>
            </a:r>
          </a:p>
          <a:p>
            <a:r>
              <a:rPr lang="en-GB" smtClean="0"/>
              <a:t>Inter-calibration using IASI BTs as a calibration reference</a:t>
            </a:r>
          </a:p>
          <a:p>
            <a:pPr lvl="1"/>
            <a:r>
              <a:rPr lang="en-GB" smtClean="0"/>
              <a:t>Heritage: GSICS used IASI as the reference sensor in a calibration of SEVIRI radiances</a:t>
            </a:r>
          </a:p>
          <a:p>
            <a:r>
              <a:rPr lang="en-GB" smtClean="0"/>
              <a:t>Align LSTs to a common reference time</a:t>
            </a:r>
          </a:p>
          <a:p>
            <a:pPr lvl="1"/>
            <a:r>
              <a:rPr lang="en-GB" smtClean="0"/>
              <a:t>In GlobTemperature ATSR-2 was aligned with AATSR using LST matchups during the overlap period (~ 1yr): monthly average corrections for each month, for each land cover class were calculated where there were sufficient matchups and global values used elsewhere.</a:t>
            </a:r>
          </a:p>
          <a:p>
            <a:pPr lvl="1"/>
            <a:r>
              <a:rPr lang="en-GB" smtClean="0"/>
              <a:t>In CCI we use MODIS Terra as the reference sensor; making use of the longer overlap periods</a:t>
            </a:r>
            <a:endParaRPr lang="en-GB" dirty="0" smtClean="0"/>
          </a:p>
        </p:txBody>
      </p:sp>
    </p:spTree>
    <p:extLst>
      <p:ext uri="{BB962C8B-B14F-4D97-AF65-F5344CB8AC3E}">
        <p14:creationId xmlns:p14="http://schemas.microsoft.com/office/powerpoint/2010/main" val="1220015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Aqua MODIS, 11 micron </a:t>
            </a:r>
            <a:endParaRPr lang="en-GB"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16220"/>
          <a:stretch/>
        </p:blipFill>
        <p:spPr>
          <a:xfrm>
            <a:off x="144003" y="3744000"/>
            <a:ext cx="4021943" cy="24003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6220"/>
          <a:stretch/>
        </p:blipFill>
        <p:spPr>
          <a:xfrm>
            <a:off x="143997" y="720000"/>
            <a:ext cx="4851867" cy="28956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15307"/>
          <a:stretch/>
        </p:blipFill>
        <p:spPr>
          <a:xfrm>
            <a:off x="4715999" y="3743999"/>
            <a:ext cx="4065772" cy="2400300"/>
          </a:xfrm>
          <a:prstGeom prst="rect">
            <a:avLst/>
          </a:prstGeom>
        </p:spPr>
      </p:pic>
      <p:sp>
        <p:nvSpPr>
          <p:cNvPr id="12" name="TextBox 11"/>
          <p:cNvSpPr txBox="1"/>
          <p:nvPr/>
        </p:nvSpPr>
        <p:spPr>
          <a:xfrm>
            <a:off x="5148063" y="1080000"/>
            <a:ext cx="3888000" cy="1224951"/>
          </a:xfrm>
          <a:prstGeom prst="rect">
            <a:avLst/>
          </a:prstGeom>
          <a:noFill/>
          <a:ln>
            <a:solidFill>
              <a:srgbClr val="0070C0"/>
            </a:solidFill>
          </a:ln>
        </p:spPr>
        <p:txBody>
          <a:bodyPr wrap="square" rtlCol="0">
            <a:spAutoFit/>
          </a:bodyPr>
          <a:lstStyle/>
          <a:p>
            <a:pPr>
              <a:spcBef>
                <a:spcPct val="20000"/>
              </a:spcBef>
              <a:buClr>
                <a:srgbClr val="067EB0"/>
              </a:buClr>
              <a:buSzPct val="100000"/>
            </a:pPr>
            <a:r>
              <a:rPr lang="en-GB" sz="1600" dirty="0">
                <a:solidFill>
                  <a:srgbClr val="041E5D"/>
                </a:solidFill>
                <a:latin typeface="Calibri" panose="020F0502020204030204" pitchFamily="34" charset="0"/>
              </a:rPr>
              <a:t>Aqua MODIS, 11 micron, 90° S to 60° S</a:t>
            </a:r>
          </a:p>
          <a:p>
            <a:pPr>
              <a:spcBef>
                <a:spcPct val="20000"/>
              </a:spcBef>
              <a:buClr>
                <a:srgbClr val="067EB0"/>
              </a:buClr>
              <a:buSzPct val="100000"/>
            </a:pPr>
            <a:endParaRPr lang="en-GB" sz="1600" dirty="0">
              <a:solidFill>
                <a:srgbClr val="041E5D"/>
              </a:solidFill>
              <a:latin typeface="Calibri" panose="020F0502020204030204" pitchFamily="34" charset="0"/>
            </a:endParaRPr>
          </a:p>
          <a:p>
            <a:pPr marL="374650" lvl="1" indent="-285750">
              <a:spcBef>
                <a:spcPct val="20000"/>
              </a:spcBef>
              <a:buClr>
                <a:srgbClr val="067EB0"/>
              </a:buClr>
              <a:buSzPct val="100000"/>
              <a:buFont typeface="Arial" panose="020B0604020202020204" pitchFamily="34" charset="0"/>
              <a:buChar char="•"/>
            </a:pPr>
            <a:r>
              <a:rPr lang="en-GB" sz="1600" dirty="0">
                <a:solidFill>
                  <a:srgbClr val="041E5D"/>
                </a:solidFill>
                <a:latin typeface="Calibri" panose="020F0502020204030204" pitchFamily="34" charset="0"/>
              </a:rPr>
              <a:t>Fit straight line to </a:t>
            </a:r>
            <a:r>
              <a:rPr lang="en-GB" sz="1600" dirty="0" smtClean="0">
                <a:solidFill>
                  <a:srgbClr val="041E5D"/>
                </a:solidFill>
                <a:latin typeface="Calibri" panose="020F0502020204030204" pitchFamily="34" charset="0"/>
              </a:rPr>
              <a:t>all data.</a:t>
            </a:r>
            <a:endParaRPr lang="en-GB" sz="1600" dirty="0">
              <a:solidFill>
                <a:srgbClr val="041E5D"/>
              </a:solidFill>
              <a:latin typeface="Calibri" panose="020F0502020204030204" pitchFamily="34" charset="0"/>
            </a:endParaRPr>
          </a:p>
          <a:p>
            <a:pPr marL="831850" lvl="2" indent="-285750">
              <a:spcBef>
                <a:spcPct val="20000"/>
              </a:spcBef>
              <a:buClr>
                <a:srgbClr val="067EB0"/>
              </a:buClr>
              <a:buSzPct val="100000"/>
              <a:buFont typeface="Arial" panose="020B0604020202020204" pitchFamily="34" charset="0"/>
              <a:buChar char="•"/>
            </a:pPr>
            <a:r>
              <a:rPr lang="en-GB" sz="1600" dirty="0">
                <a:solidFill>
                  <a:srgbClr val="041E5D"/>
                </a:solidFill>
                <a:latin typeface="Calibri" panose="020F0502020204030204" pitchFamily="34" charset="0"/>
              </a:rPr>
              <a:t>Slope: - </a:t>
            </a:r>
            <a:r>
              <a:rPr lang="en-GB" sz="1600" dirty="0" smtClean="0">
                <a:solidFill>
                  <a:srgbClr val="041E5D"/>
                </a:solidFill>
                <a:latin typeface="Calibri" panose="020F0502020204030204" pitchFamily="34" charset="0"/>
              </a:rPr>
              <a:t>0.0112 </a:t>
            </a:r>
            <a:r>
              <a:rPr lang="en-GB" sz="1600" dirty="0">
                <a:solidFill>
                  <a:srgbClr val="041E5D"/>
                </a:solidFill>
                <a:latin typeface="Calibri" panose="020F0502020204030204" pitchFamily="34" charset="0"/>
              </a:rPr>
              <a:t>K per </a:t>
            </a:r>
            <a:r>
              <a:rPr lang="en-GB" sz="1600" dirty="0" smtClean="0">
                <a:solidFill>
                  <a:srgbClr val="041E5D"/>
                </a:solidFill>
                <a:latin typeface="Calibri" panose="020F0502020204030204" pitchFamily="34" charset="0"/>
              </a:rPr>
              <a:t>year</a:t>
            </a:r>
            <a:endParaRPr lang="en-GB" sz="1350" dirty="0"/>
          </a:p>
        </p:txBody>
      </p:sp>
      <p:sp>
        <p:nvSpPr>
          <p:cNvPr id="2" name="TextBox 1"/>
          <p:cNvSpPr txBox="1"/>
          <p:nvPr/>
        </p:nvSpPr>
        <p:spPr>
          <a:xfrm>
            <a:off x="4787807" y="2483612"/>
            <a:ext cx="2304256" cy="769441"/>
          </a:xfrm>
          <a:prstGeom prst="rect">
            <a:avLst/>
          </a:prstGeom>
          <a:solidFill>
            <a:srgbClr val="0070C0"/>
          </a:solidFill>
        </p:spPr>
        <p:txBody>
          <a:bodyPr wrap="square" rtlCol="0">
            <a:spAutoFit/>
          </a:bodyPr>
          <a:lstStyle/>
          <a:p>
            <a:r>
              <a:rPr lang="en-GB" sz="1100" dirty="0">
                <a:solidFill>
                  <a:schemeClr val="bg1"/>
                </a:solidFill>
                <a:latin typeface="Calibri" panose="020F0502020204030204" pitchFamily="34" charset="0"/>
                <a:cs typeface="Calibri" panose="020F0502020204030204" pitchFamily="34" charset="0"/>
              </a:rPr>
              <a:t>Straight line fit: red</a:t>
            </a:r>
          </a:p>
          <a:p>
            <a:r>
              <a:rPr lang="en-GB" sz="1100" dirty="0">
                <a:solidFill>
                  <a:schemeClr val="bg1"/>
                </a:solidFill>
                <a:latin typeface="Calibri" panose="020F0502020204030204" pitchFamily="34" charset="0"/>
                <a:cs typeface="Calibri" panose="020F0502020204030204" pitchFamily="34" charset="0"/>
              </a:rPr>
              <a:t>Exponential fit: black</a:t>
            </a:r>
          </a:p>
          <a:p>
            <a:r>
              <a:rPr lang="en-GB" sz="1100" dirty="0">
                <a:solidFill>
                  <a:schemeClr val="bg1"/>
                </a:solidFill>
                <a:latin typeface="Calibri" panose="020F0502020204030204" pitchFamily="34" charset="0"/>
                <a:cs typeface="Calibri" panose="020F0502020204030204" pitchFamily="34" charset="0"/>
              </a:rPr>
              <a:t>Smoothing 11 month window: blue</a:t>
            </a:r>
          </a:p>
          <a:p>
            <a:r>
              <a:rPr lang="en-GB" sz="1100" dirty="0">
                <a:solidFill>
                  <a:schemeClr val="bg1"/>
                </a:solidFill>
                <a:latin typeface="Calibri" panose="020F0502020204030204" pitchFamily="34" charset="0"/>
                <a:cs typeface="Calibri" panose="020F0502020204030204" pitchFamily="34" charset="0"/>
              </a:rPr>
              <a:t>Smoothing 23 month window: </a:t>
            </a:r>
            <a:r>
              <a:rPr lang="en-GB" sz="1100" dirty="0" smtClean="0">
                <a:solidFill>
                  <a:schemeClr val="bg1"/>
                </a:solidFill>
                <a:latin typeface="Calibri" panose="020F0502020204030204" pitchFamily="34" charset="0"/>
                <a:cs typeface="Calibri" panose="020F0502020204030204" pitchFamily="34" charset="0"/>
              </a:rPr>
              <a:t>yellow</a:t>
            </a:r>
            <a:endParaRPr lang="en-GB" sz="1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3041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lobTemp_slides_templat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1831</TotalTime>
  <Words>1449</Words>
  <Application>Microsoft Office PowerPoint</Application>
  <PresentationFormat>On-screen Show (4:3)</PresentationFormat>
  <Paragraphs>234</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GlobTemp_slides_template</vt:lpstr>
      <vt:lpstr>LST_cci Products: Low Earth Orbit Infrared</vt:lpstr>
      <vt:lpstr>Phase-1 Products Available on CCI Open Data Portal</vt:lpstr>
      <vt:lpstr>Calibration Dataset</vt:lpstr>
      <vt:lpstr>Calibration Dataset</vt:lpstr>
      <vt:lpstr>Calibration Dataset</vt:lpstr>
      <vt:lpstr>Biome Update</vt:lpstr>
      <vt:lpstr>Biome Update</vt:lpstr>
      <vt:lpstr>Harmonization</vt:lpstr>
      <vt:lpstr>Aqua MODIS, 11 micron </vt:lpstr>
      <vt:lpstr>Example: L3C Plots – MODIST (2011/09/15)</vt:lpstr>
      <vt:lpstr>Phase-1 Merged Product V1.00</vt:lpstr>
      <vt:lpstr>Phase-1 Merged Product V1.00</vt:lpstr>
      <vt:lpstr>LEO IR Products – Phase 2</vt:lpstr>
      <vt:lpstr>Sea-Ice 1</vt:lpstr>
      <vt:lpstr>Sea-Ice 2</vt:lpstr>
      <vt:lpstr>Probabilistic Cloud Masking</vt:lpstr>
      <vt:lpstr>Examples – Aqua MODIS</vt:lpstr>
      <vt:lpstr>AVHRR Orbital Drift Correction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Bruniquel</dc:creator>
  <cp:lastModifiedBy>Veal, Karen L. (Dr.)</cp:lastModifiedBy>
  <cp:revision>124</cp:revision>
  <dcterms:created xsi:type="dcterms:W3CDTF">2013-11-06T14:28:03Z</dcterms:created>
  <dcterms:modified xsi:type="dcterms:W3CDTF">2022-09-23T13:42:57Z</dcterms:modified>
</cp:coreProperties>
</file>