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4" r:id="rId2"/>
  </p:sldMasterIdLst>
  <p:notesMasterIdLst>
    <p:notesMasterId r:id="rId16"/>
  </p:notesMasterIdLst>
  <p:handoutMasterIdLst>
    <p:handoutMasterId r:id="rId17"/>
  </p:handoutMasterIdLst>
  <p:sldIdLst>
    <p:sldId id="365" r:id="rId3"/>
    <p:sldId id="355" r:id="rId4"/>
    <p:sldId id="322" r:id="rId5"/>
    <p:sldId id="350" r:id="rId6"/>
    <p:sldId id="360" r:id="rId7"/>
    <p:sldId id="362" r:id="rId8"/>
    <p:sldId id="361" r:id="rId9"/>
    <p:sldId id="357" r:id="rId10"/>
    <p:sldId id="358" r:id="rId11"/>
    <p:sldId id="257" r:id="rId12"/>
    <p:sldId id="337" r:id="rId13"/>
    <p:sldId id="364" r:id="rId14"/>
    <p:sldId id="35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BAD"/>
    <a:srgbClr val="00AFEF"/>
    <a:srgbClr val="041E5D"/>
    <a:srgbClr val="DE033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149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822" y="-96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AB993B-B9CF-48BD-AA44-58A5248C0632}" type="datetimeFigureOut">
              <a:rPr lang="en-US" smtClean="0"/>
              <a:t>6/23/2020</a:t>
            </a:fld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8E9A67-51B4-4BA6-B161-1D27D4317D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843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CBD406-257A-4D0E-8B85-EBE391377205}" type="datetimeFigureOut">
              <a:rPr lang="en-US" smtClean="0"/>
              <a:t>6/23/2020</a:t>
            </a:fld>
            <a:endParaRPr lang="en-US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F6DE44-2E36-41E9-B661-2866AF1853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959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EC859-E99C-0B41-834A-60FD88B4BB4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639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6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emf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gif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484785"/>
            <a:ext cx="7772400" cy="165618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3200" spc="-80" baseline="0">
                <a:solidFill>
                  <a:srgbClr val="007BAD"/>
                </a:solidFill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3513332"/>
            <a:ext cx="6858000" cy="914400"/>
          </a:xfrm>
        </p:spPr>
        <p:txBody>
          <a:bodyPr>
            <a:normAutofit/>
          </a:bodyPr>
          <a:lstStyle>
            <a:lvl1pPr marL="0" indent="0" algn="ctr">
              <a:buNone/>
              <a:defRPr sz="2000" b="1" cap="all" spc="120" baseline="0">
                <a:solidFill>
                  <a:srgbClr val="00AFEF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err="1" smtClean="0"/>
              <a:t>Sub-Title</a:t>
            </a:r>
            <a:r>
              <a:rPr lang="fr-FR" dirty="0" smtClean="0"/>
              <a:t> (</a:t>
            </a:r>
            <a:r>
              <a:rPr lang="fr-FR" dirty="0" err="1" smtClean="0"/>
              <a:t>eg</a:t>
            </a:r>
            <a:r>
              <a:rPr lang="fr-FR" dirty="0" smtClean="0"/>
              <a:t> </a:t>
            </a:r>
            <a:r>
              <a:rPr lang="fr-FR" dirty="0" err="1" smtClean="0"/>
              <a:t>author</a:t>
            </a:r>
            <a:r>
              <a:rPr lang="fr-FR" dirty="0" smtClean="0"/>
              <a:t>, affiliation, etc.)</a:t>
            </a:r>
            <a:endParaRPr lang="en-US" dirty="0"/>
          </a:p>
        </p:txBody>
      </p:sp>
      <p:pic>
        <p:nvPicPr>
          <p:cNvPr id="21" name="Picture 3" descr="G:\Shared\Administration and internals\Office\Aufkleber KIT\Logos\kit_logo_en_farbe_positiv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384" y="5505525"/>
            <a:ext cx="1190610" cy="55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071" y="5487727"/>
            <a:ext cx="1378241" cy="55145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71" y="5478052"/>
            <a:ext cx="1576058" cy="5514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996" y="4693534"/>
            <a:ext cx="2045060" cy="523009"/>
          </a:xfrm>
          <a:prstGeom prst="rect">
            <a:avLst/>
          </a:prstGeom>
        </p:spPr>
      </p:pic>
      <p:pic>
        <p:nvPicPr>
          <p:cNvPr id="3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665554"/>
            <a:ext cx="215265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Image 16" descr="D:\Profils\jbruniquel\Documents\Dropbox\LST CCI+ (core team)\Inputs\Administrative\IPMA_logo.jpg"/>
          <p:cNvPicPr/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357" y="5502171"/>
            <a:ext cx="1885950" cy="519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Image 25" descr="C:\Users\jbruniquel.ACRI\AppData\Local\Microsoft\Windows\Temporary Internet Files\Content.Word\MOHC_MASTER_for_light_backg.png"/>
          <p:cNvPicPr/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630" y="5510747"/>
            <a:ext cx="1321103" cy="517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Picture 33"/>
          <p:cNvPicPr/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713" y="5502171"/>
            <a:ext cx="1327783" cy="500380"/>
          </a:xfrm>
          <a:prstGeom prst="rect">
            <a:avLst/>
          </a:prstGeom>
        </p:spPr>
      </p:pic>
      <p:pic>
        <p:nvPicPr>
          <p:cNvPr id="35" name="Picture 34"/>
          <p:cNvPicPr/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121" y="6203745"/>
            <a:ext cx="1912620" cy="480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Picture 35" descr="UnivHamburg_logo"/>
          <p:cNvPicPr/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917" y="6188505"/>
            <a:ext cx="518160" cy="510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Picture 36" descr="MPI-BGC-Jena_logo"/>
          <p:cNvPicPr/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798" y="6174132"/>
            <a:ext cx="548640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Picture 37"/>
          <p:cNvPicPr/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800" y="6180680"/>
            <a:ext cx="2301240" cy="487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Picture 38"/>
          <p:cNvPicPr/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159" y="6206474"/>
            <a:ext cx="502920" cy="480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logo%20univ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7" y="6070168"/>
            <a:ext cx="535143" cy="708703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object 3"/>
          <p:cNvSpPr/>
          <p:nvPr userDrawn="1"/>
        </p:nvSpPr>
        <p:spPr>
          <a:xfrm>
            <a:off x="2772029" y="11811"/>
            <a:ext cx="3599942" cy="134086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438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and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0D879-1109-484A-9609-98D9C97D08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220" y="1497028"/>
            <a:ext cx="5724528" cy="434860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Placeholder 7">
            <a:extLst>
              <a:ext uri="{FF2B5EF4-FFF2-40B4-BE49-F238E27FC236}">
                <a16:creationId xmlns:a16="http://schemas.microsoft.com/office/drawing/2014/main" id="{D43FBAA9-E3A9-E44D-B1FC-D6D3ED63B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223" y="260352"/>
            <a:ext cx="7911703" cy="100200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FD3072A8-C09B-1946-A374-E70206114B82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084094" y="1497027"/>
            <a:ext cx="2808684" cy="4348603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8504FB-3A99-9D41-BD71-7B2382439D7F}"/>
              </a:ext>
            </a:extLst>
          </p:cNvPr>
          <p:cNvSpPr/>
          <p:nvPr userDrawn="1"/>
        </p:nvSpPr>
        <p:spPr>
          <a:xfrm flipV="1">
            <a:off x="251220" y="1262358"/>
            <a:ext cx="8641559" cy="3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400D77D-0E76-8142-877C-2FF33356F9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5291" y="496427"/>
            <a:ext cx="277319" cy="2910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E80EF-F19E-1449-9A2C-4048A290265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ooter Placeholder 20">
            <a:extLst>
              <a:ext uri="{FF2B5EF4-FFF2-40B4-BE49-F238E27FC236}">
                <a16:creationId xmlns:a16="http://schemas.microsoft.com/office/drawing/2014/main" id="{9BFD4040-23F9-4745-AC2E-4787A0B534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00263" y="6249777"/>
            <a:ext cx="4984297" cy="307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Author     |     Email        |     NCEO Institute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07916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ntent Rows and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50DF83-374B-E04D-B4B1-A73338AB59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224" y="1497027"/>
            <a:ext cx="5724524" cy="210076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7C54E57-0A3A-1D45-AF6C-F1841F7B10F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51223" y="3722336"/>
            <a:ext cx="5724524" cy="214778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951DAD33-F5F4-8246-917F-C4FE29440EE8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6084093" y="1497028"/>
            <a:ext cx="2808685" cy="437309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2DE82F0C-42F0-F842-B9F7-13491CC3D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223" y="260352"/>
            <a:ext cx="7911703" cy="100200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EE0BBFD-72CD-AE4C-A50F-26031E0E303E}"/>
              </a:ext>
            </a:extLst>
          </p:cNvPr>
          <p:cNvSpPr/>
          <p:nvPr userDrawn="1"/>
        </p:nvSpPr>
        <p:spPr>
          <a:xfrm flipV="1">
            <a:off x="251220" y="1262358"/>
            <a:ext cx="8641559" cy="3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2F87DCC-9562-3D43-BFC5-F443BBD0BA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5291" y="496427"/>
            <a:ext cx="277319" cy="2910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E80EF-F19E-1449-9A2C-4048A290265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Footer Placeholder 20">
            <a:extLst>
              <a:ext uri="{FF2B5EF4-FFF2-40B4-BE49-F238E27FC236}">
                <a16:creationId xmlns:a16="http://schemas.microsoft.com/office/drawing/2014/main" id="{9BFD4040-23F9-4745-AC2E-4787A0B534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00263" y="6249777"/>
            <a:ext cx="4984297" cy="307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Author     |     Email        |     NCEO Institute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7559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2DDB23-49DE-3C4C-B144-2B5ED7C184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96916" y="1521303"/>
            <a:ext cx="4995863" cy="4339748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6FC779-1B2C-454D-B0B9-39C4CD047D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1223" y="1521304"/>
            <a:ext cx="3537346" cy="4347685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50DA5788-17B8-3343-8718-D73514216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223" y="260352"/>
            <a:ext cx="7911703" cy="100200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45D4B2E-B1AA-A642-A59D-9263B4C8040A}"/>
              </a:ext>
            </a:extLst>
          </p:cNvPr>
          <p:cNvSpPr/>
          <p:nvPr userDrawn="1"/>
        </p:nvSpPr>
        <p:spPr>
          <a:xfrm flipV="1">
            <a:off x="251220" y="1262358"/>
            <a:ext cx="8641559" cy="3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FA21913-3A56-AD44-8430-5EFAD0375734}"/>
              </a:ext>
            </a:extLst>
          </p:cNvPr>
          <p:cNvSpPr txBox="1">
            <a:spLocks/>
          </p:cNvSpPr>
          <p:nvPr userDrawn="1"/>
        </p:nvSpPr>
        <p:spPr>
          <a:xfrm>
            <a:off x="8615291" y="496427"/>
            <a:ext cx="277319" cy="29102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9E80EF-F19E-1449-9A2C-4048A290265F}" type="slidenum">
              <a:rPr lang="en-US" sz="900" smtClean="0"/>
              <a:pPr/>
              <a:t>‹#›</a:t>
            </a:fld>
            <a:endParaRPr lang="en-US" sz="900" dirty="0"/>
          </a:p>
        </p:txBody>
      </p:sp>
      <p:sp>
        <p:nvSpPr>
          <p:cNvPr id="11" name="Footer Placeholder 20">
            <a:extLst>
              <a:ext uri="{FF2B5EF4-FFF2-40B4-BE49-F238E27FC236}">
                <a16:creationId xmlns:a16="http://schemas.microsoft.com/office/drawing/2014/main" id="{9BFD4040-23F9-4745-AC2E-4787A0B534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00263" y="6249777"/>
            <a:ext cx="4984297" cy="307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Author     |     Email        |     NCEO Institute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390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A37B70-DF89-5A4A-A8A3-6272FB15F6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51223" y="1497027"/>
            <a:ext cx="5724525" cy="4356766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7">
            <a:extLst>
              <a:ext uri="{FF2B5EF4-FFF2-40B4-BE49-F238E27FC236}">
                <a16:creationId xmlns:a16="http://schemas.microsoft.com/office/drawing/2014/main" id="{63ACDE91-6E6F-7D47-BC38-A39065757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223" y="260352"/>
            <a:ext cx="7911703" cy="100200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4E6007-8E09-1948-A0FA-E75051A41122}"/>
              </a:ext>
            </a:extLst>
          </p:cNvPr>
          <p:cNvSpPr/>
          <p:nvPr userDrawn="1"/>
        </p:nvSpPr>
        <p:spPr>
          <a:xfrm flipV="1">
            <a:off x="251220" y="1262358"/>
            <a:ext cx="8641559" cy="3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1A42B72-6DD7-2141-9691-F07D55E5A621}"/>
              </a:ext>
            </a:extLst>
          </p:cNvPr>
          <p:cNvSpPr txBox="1">
            <a:spLocks/>
          </p:cNvSpPr>
          <p:nvPr userDrawn="1"/>
        </p:nvSpPr>
        <p:spPr>
          <a:xfrm>
            <a:off x="8615291" y="496427"/>
            <a:ext cx="277319" cy="29102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9E80EF-F19E-1449-9A2C-4048A290265F}" type="slidenum">
              <a:rPr lang="en-US" sz="900" smtClean="0"/>
              <a:pPr/>
              <a:t>‹#›</a:t>
            </a:fld>
            <a:endParaRPr lang="en-US" sz="900" dirty="0"/>
          </a:p>
        </p:txBody>
      </p:sp>
      <p:sp>
        <p:nvSpPr>
          <p:cNvPr id="10" name="Footer Placeholder 20">
            <a:extLst>
              <a:ext uri="{FF2B5EF4-FFF2-40B4-BE49-F238E27FC236}">
                <a16:creationId xmlns:a16="http://schemas.microsoft.com/office/drawing/2014/main" id="{9BFD4040-23F9-4745-AC2E-4787A0B534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00263" y="6249777"/>
            <a:ext cx="4984297" cy="307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Author     |     Email        |     NCEO Institute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0133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36FD1-6817-5B48-BA3A-33DE15329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6916" y="1521304"/>
            <a:ext cx="4995863" cy="433974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303CB898-602B-7C44-BD25-8A183C9435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1223" y="1521304"/>
            <a:ext cx="3537346" cy="4347685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itle Placeholder 7">
            <a:extLst>
              <a:ext uri="{FF2B5EF4-FFF2-40B4-BE49-F238E27FC236}">
                <a16:creationId xmlns:a16="http://schemas.microsoft.com/office/drawing/2014/main" id="{4C95C99E-B74B-D04B-916C-F75677536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223" y="260352"/>
            <a:ext cx="7911703" cy="100200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B752AD-9A1C-2C4C-998F-C49FD7EF7B3F}"/>
              </a:ext>
            </a:extLst>
          </p:cNvPr>
          <p:cNvSpPr/>
          <p:nvPr userDrawn="1"/>
        </p:nvSpPr>
        <p:spPr>
          <a:xfrm flipV="1">
            <a:off x="251220" y="1262358"/>
            <a:ext cx="8641559" cy="3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3CF7B50-3646-EF45-BFAC-3826E7128556}"/>
              </a:ext>
            </a:extLst>
          </p:cNvPr>
          <p:cNvSpPr txBox="1">
            <a:spLocks/>
          </p:cNvSpPr>
          <p:nvPr userDrawn="1"/>
        </p:nvSpPr>
        <p:spPr>
          <a:xfrm>
            <a:off x="8615291" y="496427"/>
            <a:ext cx="277319" cy="29102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9E80EF-F19E-1449-9A2C-4048A290265F}" type="slidenum">
              <a:rPr lang="en-US" sz="900" smtClean="0"/>
              <a:pPr/>
              <a:t>‹#›</a:t>
            </a:fld>
            <a:endParaRPr lang="en-US" sz="900" dirty="0"/>
          </a:p>
        </p:txBody>
      </p:sp>
      <p:sp>
        <p:nvSpPr>
          <p:cNvPr id="10" name="Footer Placeholder 20">
            <a:extLst>
              <a:ext uri="{FF2B5EF4-FFF2-40B4-BE49-F238E27FC236}">
                <a16:creationId xmlns:a16="http://schemas.microsoft.com/office/drawing/2014/main" id="{9BFD4040-23F9-4745-AC2E-4787A0B534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00263" y="6249777"/>
            <a:ext cx="4984297" cy="307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Author     |     Email        |     NCEO Institute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648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980728"/>
            <a:ext cx="4068000" cy="512003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6448" y="980728"/>
            <a:ext cx="4068000" cy="512003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484785"/>
            <a:ext cx="7772400" cy="165618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3200" spc="-80" baseline="0">
                <a:solidFill>
                  <a:srgbClr val="041E5D"/>
                </a:solidFill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306688"/>
            <a:ext cx="7787208" cy="914400"/>
          </a:xfrm>
        </p:spPr>
        <p:txBody>
          <a:bodyPr>
            <a:normAutofit/>
          </a:bodyPr>
          <a:lstStyle>
            <a:lvl1pPr marL="0" indent="0" algn="ctr">
              <a:buNone/>
              <a:defRPr sz="2000" b="1" cap="all" spc="120" baseline="0">
                <a:solidFill>
                  <a:srgbClr val="00B0F0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err="1" smtClean="0"/>
              <a:t>Sub-Title</a:t>
            </a:r>
            <a:r>
              <a:rPr lang="fr-FR" dirty="0" smtClean="0"/>
              <a:t> (</a:t>
            </a:r>
            <a:r>
              <a:rPr lang="fr-FR" dirty="0" err="1" smtClean="0"/>
              <a:t>eg</a:t>
            </a:r>
            <a:r>
              <a:rPr lang="fr-FR" dirty="0" smtClean="0"/>
              <a:t> </a:t>
            </a:r>
            <a:r>
              <a:rPr lang="fr-FR" dirty="0" err="1" smtClean="0"/>
              <a:t>author</a:t>
            </a:r>
            <a:r>
              <a:rPr lang="fr-FR" dirty="0" smtClean="0"/>
              <a:t>, affiliation, etc.)</a:t>
            </a:r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000" y="11807"/>
            <a:ext cx="3600000" cy="134082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000" y="4518000"/>
            <a:ext cx="4680000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656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316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980728"/>
            <a:ext cx="4068000" cy="512003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6448" y="980728"/>
            <a:ext cx="4068000" cy="512003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09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8.emf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1124744"/>
            <a:ext cx="864096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Second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3"/>
            <a:r>
              <a:rPr lang="fr-FR" dirty="0" err="1" smtClean="0"/>
              <a:t>Fourth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4"/>
            <a:r>
              <a:rPr lang="fr-FR" dirty="0" err="1" smtClean="0"/>
              <a:t>Fifth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51920" y="44624"/>
            <a:ext cx="5040560" cy="61198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fr-FR" dirty="0" err="1" smtClean="0"/>
              <a:t>Title</a:t>
            </a:r>
            <a:endParaRPr lang="en-US" dirty="0"/>
          </a:p>
        </p:txBody>
      </p:sp>
      <p:cxnSp>
        <p:nvCxnSpPr>
          <p:cNvPr id="12" name="Connecteur droit 11"/>
          <p:cNvCxnSpPr/>
          <p:nvPr/>
        </p:nvCxnSpPr>
        <p:spPr>
          <a:xfrm flipV="1">
            <a:off x="251520" y="6489340"/>
            <a:ext cx="8640960" cy="36004"/>
          </a:xfrm>
          <a:prstGeom prst="line">
            <a:avLst/>
          </a:prstGeom>
          <a:ln>
            <a:solidFill>
              <a:srgbClr val="007B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 userDrawn="1"/>
        </p:nvSpPr>
        <p:spPr>
          <a:xfrm>
            <a:off x="8748464" y="6669360"/>
            <a:ext cx="23724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fld id="{2C129BBD-FD7C-4B99-A230-6BE5E473BDAB}" type="slidenum">
              <a:rPr lang="en-US" sz="1100" b="1" smtClean="0">
                <a:solidFill>
                  <a:srgbClr val="007BAD"/>
                </a:solidFill>
                <a:latin typeface="Calibri" panose="020F0502020204030204" pitchFamily="34" charset="0"/>
              </a:rPr>
              <a:pPr algn="ctr"/>
              <a:t>‹#›</a:t>
            </a:fld>
            <a:endParaRPr lang="en-US" b="1" dirty="0">
              <a:solidFill>
                <a:srgbClr val="007BAD"/>
              </a:solidFill>
              <a:latin typeface="Calibri" panose="020F0502020204030204" pitchFamily="34" charset="0"/>
            </a:endParaRPr>
          </a:p>
        </p:txBody>
      </p:sp>
      <p:pic>
        <p:nvPicPr>
          <p:cNvPr id="1026" name="Picture 2" descr="D:\Profils\jbruniquel\Pictures\Logos\CCI_Icon_cropped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6" y="61294"/>
            <a:ext cx="720802" cy="73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 userDrawn="1"/>
        </p:nvSpPr>
        <p:spPr>
          <a:xfrm>
            <a:off x="251520" y="6569332"/>
            <a:ext cx="4464496" cy="269305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algn="l"/>
            <a:r>
              <a:rPr lang="en-GB" sz="1400" i="0" dirty="0" smtClean="0">
                <a:solidFill>
                  <a:srgbClr val="007BAD"/>
                </a:solidFill>
                <a:latin typeface="Calibri" panose="020F0502020204030204" pitchFamily="34" charset="0"/>
              </a:rPr>
              <a:t>CCI_lst User Workshop, 24-26 June 2020, Virtual</a:t>
            </a:r>
            <a:endParaRPr lang="en-GB" sz="1400" i="0" dirty="0">
              <a:solidFill>
                <a:srgbClr val="007BAD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80627"/>
            <a:ext cx="720081" cy="72008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0" r:id="rId3"/>
    <p:sldLayoutId id="2147483702" r:id="rId4"/>
    <p:sldLayoutId id="2147483703" r:id="rId5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lang="en-US" sz="2400" b="1" kern="1200" cap="small" spc="-60" baseline="0" dirty="0">
          <a:solidFill>
            <a:srgbClr val="007BAD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600"/>
        </a:spcAft>
        <a:buFont typeface="Arial" pitchFamily="34" charset="0"/>
        <a:buNone/>
        <a:defRPr sz="2200" b="1" kern="1200">
          <a:solidFill>
            <a:srgbClr val="007BAD"/>
          </a:solidFill>
          <a:latin typeface="Calibri" panose="020F0502020204030204" pitchFamily="34" charset="0"/>
          <a:ea typeface="+mn-ea"/>
          <a:cs typeface="+mn-cs"/>
        </a:defRPr>
      </a:lvl1pPr>
      <a:lvl2pPr marL="271463" indent="-182563" algn="l" defTabSz="914400" rtl="0" eaLnBrk="1" latinLnBrk="0" hangingPunct="1">
        <a:spcBef>
          <a:spcPct val="20000"/>
        </a:spcBef>
        <a:buClr>
          <a:srgbClr val="007BAD"/>
        </a:buClr>
        <a:buSzPct val="100000"/>
        <a:buFont typeface="Wingdings" panose="05000000000000000000" pitchFamily="2" charset="2"/>
        <a:buChar char="§"/>
        <a:defRPr sz="2000" kern="1200">
          <a:solidFill>
            <a:srgbClr val="041E5D"/>
          </a:solidFill>
          <a:latin typeface="Calibri" panose="020F0502020204030204" pitchFamily="34" charset="0"/>
          <a:ea typeface="+mn-ea"/>
          <a:cs typeface="+mn-cs"/>
        </a:defRPr>
      </a:lvl2pPr>
      <a:lvl3pPr marL="538163" indent="-228600" algn="l" defTabSz="914400" rtl="0" eaLnBrk="1" latinLnBrk="0" hangingPunct="1">
        <a:spcBef>
          <a:spcPct val="20000"/>
        </a:spcBef>
        <a:buClr>
          <a:srgbClr val="007BAD"/>
        </a:buClr>
        <a:buSzPct val="80000"/>
        <a:buFont typeface="Wingdings" panose="05000000000000000000" pitchFamily="2" charset="2"/>
        <a:buChar char="v"/>
        <a:defRPr sz="1800" kern="1200">
          <a:solidFill>
            <a:srgbClr val="041E5D"/>
          </a:solidFill>
          <a:latin typeface="Calibri" panose="020F0502020204030204" pitchFamily="34" charset="0"/>
          <a:ea typeface="+mn-ea"/>
          <a:cs typeface="+mn-cs"/>
        </a:defRPr>
      </a:lvl3pPr>
      <a:lvl4pPr marL="895350" indent="-228600" algn="l" defTabSz="914400" rtl="0" eaLnBrk="1" latinLnBrk="0" hangingPunct="1">
        <a:spcBef>
          <a:spcPct val="20000"/>
        </a:spcBef>
        <a:buClr>
          <a:srgbClr val="007BAD"/>
        </a:buClr>
        <a:buFont typeface="Wingdings" panose="05000000000000000000" pitchFamily="2" charset="2"/>
        <a:buChar char="Ø"/>
        <a:defRPr sz="1800" kern="1200" baseline="0">
          <a:solidFill>
            <a:srgbClr val="041E5D"/>
          </a:solidFill>
          <a:latin typeface="Calibri" panose="020F0502020204030204" pitchFamily="34" charset="0"/>
          <a:ea typeface="+mn-ea"/>
          <a:cs typeface="+mn-cs"/>
        </a:defRPr>
      </a:lvl4pPr>
      <a:lvl5pPr marL="1260475" indent="-228600" algn="l" defTabSz="914400" rtl="0" eaLnBrk="1" latinLnBrk="0" hangingPunct="1">
        <a:spcBef>
          <a:spcPct val="20000"/>
        </a:spcBef>
        <a:buClr>
          <a:srgbClr val="007BAD"/>
        </a:buClr>
        <a:buFont typeface="Wingdings" panose="05000000000000000000" pitchFamily="2" charset="2"/>
        <a:buChar char="ü"/>
        <a:defRPr sz="1800" kern="1200" baseline="0">
          <a:solidFill>
            <a:srgbClr val="041E5D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 userDrawn="1"/>
        </p:nvSpPr>
        <p:spPr>
          <a:xfrm>
            <a:off x="247308" y="6381328"/>
            <a:ext cx="8357140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tabLst>
                <a:tab pos="8343900" algn="r"/>
              </a:tabLst>
            </a:pPr>
            <a:r>
              <a:rPr lang="en-US" sz="1200" dirty="0" smtClean="0">
                <a:solidFill>
                  <a:srgbClr val="067EB0"/>
                </a:solidFill>
                <a:latin typeface="Calibri" panose="020F0502020204030204" pitchFamily="34" charset="0"/>
              </a:rPr>
              <a:t>CCI_lst</a:t>
            </a:r>
            <a:r>
              <a:rPr lang="en-US" sz="1200" baseline="0" dirty="0" smtClean="0">
                <a:solidFill>
                  <a:srgbClr val="067EB0"/>
                </a:solidFill>
                <a:latin typeface="Calibri" panose="020F0502020204030204" pitchFamily="34" charset="0"/>
              </a:rPr>
              <a:t> User Workshop</a:t>
            </a:r>
            <a:r>
              <a:rPr lang="en-US" sz="1200" dirty="0" smtClean="0">
                <a:solidFill>
                  <a:srgbClr val="067EB0"/>
                </a:solidFill>
                <a:latin typeface="Calibri" panose="020F0502020204030204" pitchFamily="34" charset="0"/>
              </a:rPr>
              <a:t>,</a:t>
            </a:r>
            <a:r>
              <a:rPr lang="en-US" sz="1200" baseline="0" dirty="0" smtClean="0">
                <a:solidFill>
                  <a:srgbClr val="067EB0"/>
                </a:solidFill>
                <a:latin typeface="Calibri" panose="020F0502020204030204" pitchFamily="34" charset="0"/>
              </a:rPr>
              <a:t> 24-26 June 2020, Telecon	</a:t>
            </a:r>
            <a:r>
              <a:rPr lang="en-US" sz="1200" b="1" baseline="0" dirty="0" smtClean="0">
                <a:solidFill>
                  <a:srgbClr val="067EB0"/>
                </a:solidFill>
                <a:latin typeface="Calibri" panose="020F0502020204030204" pitchFamily="34" charset="0"/>
              </a:rPr>
              <a:t>LST_CCI</a:t>
            </a:r>
            <a:endParaRPr lang="en-US" sz="1200" b="1" dirty="0">
              <a:solidFill>
                <a:srgbClr val="067EB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908720"/>
            <a:ext cx="8352928" cy="5217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Second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3"/>
            <a:r>
              <a:rPr lang="fr-FR" dirty="0" err="1" smtClean="0"/>
              <a:t>Fourth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4"/>
            <a:r>
              <a:rPr lang="fr-FR" dirty="0" err="1" smtClean="0"/>
              <a:t>Fifth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4566" y="44624"/>
            <a:ext cx="4789882" cy="61198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fr-FR" dirty="0" err="1" smtClean="0"/>
              <a:t>Title</a:t>
            </a:r>
            <a:endParaRPr lang="en-US" dirty="0"/>
          </a:p>
        </p:txBody>
      </p:sp>
      <p:cxnSp>
        <p:nvCxnSpPr>
          <p:cNvPr id="12" name="Connecteur droit 11"/>
          <p:cNvCxnSpPr/>
          <p:nvPr/>
        </p:nvCxnSpPr>
        <p:spPr>
          <a:xfrm>
            <a:off x="251520" y="6381328"/>
            <a:ext cx="8352928" cy="0"/>
          </a:xfrm>
          <a:prstGeom prst="line">
            <a:avLst/>
          </a:prstGeom>
          <a:ln>
            <a:solidFill>
              <a:srgbClr val="067E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3563888" y="6611779"/>
            <a:ext cx="16962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© ESA – CCI+ LST </a:t>
            </a:r>
            <a:r>
              <a:rPr lang="en-US" sz="1000" i="1" baseline="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Consortium</a:t>
            </a:r>
            <a:endParaRPr lang="en-US" sz="1000" i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ZoneTexte 5"/>
          <p:cNvSpPr txBox="1"/>
          <p:nvPr userDrawn="1"/>
        </p:nvSpPr>
        <p:spPr>
          <a:xfrm>
            <a:off x="8748464" y="6669360"/>
            <a:ext cx="23724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fld id="{2C129BBD-FD7C-4B99-A230-6BE5E473BDAB}" type="slidenum">
              <a:rPr lang="en-US" sz="1100" b="1" smtClean="0">
                <a:solidFill>
                  <a:srgbClr val="041E5D"/>
                </a:solidFill>
                <a:latin typeface="Calibri" panose="020F0502020204030204" pitchFamily="34" charset="0"/>
              </a:rPr>
              <a:pPr algn="ctr"/>
              <a:t>‹#›</a:t>
            </a:fld>
            <a:endParaRPr lang="en-US" b="1" dirty="0">
              <a:solidFill>
                <a:srgbClr val="041E5D"/>
              </a:solidFill>
              <a:latin typeface="Calibri" panose="020F0502020204030204" pitchFamily="34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2" y="-2551"/>
            <a:ext cx="1440000" cy="5363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026" y="80629"/>
            <a:ext cx="2157540" cy="575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1312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lang="en-US" sz="2400" b="1" kern="1200" cap="small" spc="-60" baseline="0" dirty="0">
          <a:solidFill>
            <a:srgbClr val="067EB0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600"/>
        </a:spcAft>
        <a:buFont typeface="Arial" pitchFamily="34" charset="0"/>
        <a:buNone/>
        <a:defRPr sz="2200" b="1" kern="1200">
          <a:solidFill>
            <a:srgbClr val="041E5D"/>
          </a:solidFill>
          <a:latin typeface="Calibri" panose="020F0502020204030204" pitchFamily="34" charset="0"/>
          <a:ea typeface="+mn-ea"/>
          <a:cs typeface="+mn-cs"/>
        </a:defRPr>
      </a:lvl1pPr>
      <a:lvl2pPr marL="271463" indent="-182563" algn="l" defTabSz="914400" rtl="0" eaLnBrk="1" latinLnBrk="0" hangingPunct="1">
        <a:spcBef>
          <a:spcPct val="20000"/>
        </a:spcBef>
        <a:buClr>
          <a:srgbClr val="067EB0"/>
        </a:buClr>
        <a:buSzPct val="100000"/>
        <a:buFont typeface="Wingdings" panose="05000000000000000000" pitchFamily="2" charset="2"/>
        <a:buChar char="§"/>
        <a:defRPr sz="2000" kern="1200">
          <a:solidFill>
            <a:srgbClr val="041E5D"/>
          </a:solidFill>
          <a:latin typeface="Calibri" panose="020F0502020204030204" pitchFamily="34" charset="0"/>
          <a:ea typeface="+mn-ea"/>
          <a:cs typeface="+mn-cs"/>
        </a:defRPr>
      </a:lvl2pPr>
      <a:lvl3pPr marL="538163" indent="-228600" algn="l" defTabSz="914400" rtl="0" eaLnBrk="1" latinLnBrk="0" hangingPunct="1">
        <a:spcBef>
          <a:spcPct val="20000"/>
        </a:spcBef>
        <a:buClr>
          <a:srgbClr val="B03806"/>
        </a:buClr>
        <a:buSzPct val="80000"/>
        <a:buFont typeface="Wingdings" panose="05000000000000000000" pitchFamily="2" charset="2"/>
        <a:buChar char="v"/>
        <a:defRPr sz="1800" kern="1200">
          <a:solidFill>
            <a:srgbClr val="041E5D"/>
          </a:solidFill>
          <a:latin typeface="Calibri" panose="020F0502020204030204" pitchFamily="34" charset="0"/>
          <a:ea typeface="+mn-ea"/>
          <a:cs typeface="+mn-cs"/>
        </a:defRPr>
      </a:lvl3pPr>
      <a:lvl4pPr marL="895350" indent="-228600" algn="l" defTabSz="914400" rtl="0" eaLnBrk="1" latinLnBrk="0" hangingPunct="1">
        <a:spcBef>
          <a:spcPct val="20000"/>
        </a:spcBef>
        <a:buClr>
          <a:srgbClr val="067EB0"/>
        </a:buClr>
        <a:buFont typeface="Wingdings" panose="05000000000000000000" pitchFamily="2" charset="2"/>
        <a:buChar char="Ø"/>
        <a:defRPr sz="1800" kern="1200" baseline="0">
          <a:solidFill>
            <a:srgbClr val="041E5D"/>
          </a:solidFill>
          <a:latin typeface="Calibri" panose="020F0502020204030204" pitchFamily="34" charset="0"/>
          <a:ea typeface="+mn-ea"/>
          <a:cs typeface="+mn-cs"/>
        </a:defRPr>
      </a:lvl4pPr>
      <a:lvl5pPr marL="1260475" indent="-228600" algn="l" defTabSz="914400" rtl="0" eaLnBrk="1" latinLnBrk="0" hangingPunct="1">
        <a:spcBef>
          <a:spcPct val="20000"/>
        </a:spcBef>
        <a:buClr>
          <a:srgbClr val="B03806"/>
        </a:buClr>
        <a:buFont typeface="Wingdings" panose="05000000000000000000" pitchFamily="2" charset="2"/>
        <a:buChar char="ü"/>
        <a:defRPr sz="1800" kern="1200" baseline="0">
          <a:solidFill>
            <a:srgbClr val="041E5D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Project Overview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Darren Ghent</a:t>
            </a:r>
          </a:p>
          <a:p>
            <a:r>
              <a:rPr lang="en-US" dirty="0" smtClean="0"/>
              <a:t>and the land surface temperature cci Team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46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Product Validation: Key Points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Implement community established protocols</a:t>
            </a:r>
          </a:p>
          <a:p>
            <a:pPr lvl="1"/>
            <a:r>
              <a:rPr lang="en-GB" dirty="0" smtClean="0"/>
              <a:t>LST </a:t>
            </a:r>
            <a:r>
              <a:rPr lang="en-GB" dirty="0"/>
              <a:t>Validation Protocol (Schneider et al., 2012)</a:t>
            </a:r>
          </a:p>
          <a:p>
            <a:pPr lvl="1"/>
            <a:r>
              <a:rPr lang="fr-FR" dirty="0"/>
              <a:t>CEOS LPV Best Practices (Guillevic et al., 2017)</a:t>
            </a:r>
            <a:endParaRPr lang="en-GB" dirty="0" smtClean="0"/>
          </a:p>
          <a:p>
            <a:pPr lvl="1"/>
            <a:endParaRPr lang="en-GB" dirty="0"/>
          </a:p>
          <a:p>
            <a:r>
              <a:rPr lang="en-GB" dirty="0" smtClean="0"/>
              <a:t>Multi-sensor Matchup Database (MMDB)</a:t>
            </a:r>
          </a:p>
          <a:p>
            <a:pPr lvl="1"/>
            <a:r>
              <a:rPr lang="en-GB" dirty="0" smtClean="0"/>
              <a:t>Powerful and flexible capability built on core matchup code and harmonised data format for ingesting and processing multiple data streams</a:t>
            </a:r>
          </a:p>
          <a:p>
            <a:pPr lvl="1"/>
            <a:endParaRPr lang="en-GB" dirty="0"/>
          </a:p>
          <a:p>
            <a:r>
              <a:rPr lang="en-GB" dirty="0" smtClean="0"/>
              <a:t>Product Validation</a:t>
            </a:r>
          </a:p>
          <a:p>
            <a:pPr lvl="1"/>
            <a:r>
              <a:rPr lang="en-GB" dirty="0" smtClean="0"/>
              <a:t>“Category-A” LST Validation against “Gold Standard” in situ measurements</a:t>
            </a:r>
          </a:p>
          <a:p>
            <a:pPr lvl="1"/>
            <a:r>
              <a:rPr lang="en-GB" dirty="0" smtClean="0"/>
              <a:t>Validation of product uncertainties at the sites</a:t>
            </a:r>
          </a:p>
          <a:p>
            <a:pPr lvl="1"/>
            <a:endParaRPr lang="en-GB" dirty="0"/>
          </a:p>
          <a:p>
            <a:r>
              <a:rPr lang="en-GB" dirty="0" smtClean="0"/>
              <a:t>Product Intercomparison</a:t>
            </a:r>
          </a:p>
          <a:p>
            <a:pPr lvl="1"/>
            <a:r>
              <a:rPr lang="en-GB" dirty="0"/>
              <a:t>“</a:t>
            </a:r>
            <a:r>
              <a:rPr lang="en-GB" dirty="0" smtClean="0"/>
              <a:t>Category-C” </a:t>
            </a:r>
            <a:r>
              <a:rPr lang="en-GB" dirty="0"/>
              <a:t>LST Validation </a:t>
            </a:r>
            <a:r>
              <a:rPr lang="en-GB" dirty="0" smtClean="0"/>
              <a:t>(satellite vs. satellite intercomparison)</a:t>
            </a:r>
            <a:endParaRPr lang="en-GB" dirty="0"/>
          </a:p>
          <a:p>
            <a:pPr lvl="1"/>
            <a:r>
              <a:rPr lang="en-GB" dirty="0" smtClean="0"/>
              <a:t>Polar </a:t>
            </a:r>
            <a:r>
              <a:rPr lang="en-GB" dirty="0"/>
              <a:t>matchups (LEO vs. LEO)</a:t>
            </a:r>
          </a:p>
          <a:p>
            <a:pPr lvl="1"/>
            <a:r>
              <a:rPr lang="en-GB" dirty="0" smtClean="0"/>
              <a:t>Intercompare LEO products </a:t>
            </a:r>
            <a:r>
              <a:rPr lang="en-GB" dirty="0"/>
              <a:t>with respect to </a:t>
            </a:r>
            <a:r>
              <a:rPr lang="en-GB" dirty="0" smtClean="0"/>
              <a:t>GEO </a:t>
            </a:r>
            <a:r>
              <a:rPr lang="en-GB" dirty="0"/>
              <a:t>Reference </a:t>
            </a:r>
            <a:r>
              <a:rPr lang="en-GB" dirty="0" smtClean="0"/>
              <a:t>Products</a:t>
            </a:r>
          </a:p>
          <a:p>
            <a:pPr lvl="1"/>
            <a:endParaRPr lang="en-GB" dirty="0"/>
          </a:p>
          <a:p>
            <a:r>
              <a:rPr lang="en-GB" dirty="0" smtClean="0"/>
              <a:t>Dedicated Validation Team (KIT) ensures independence from Data Providers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918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User Case Studies</a:t>
            </a: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0396540"/>
              </p:ext>
            </p:extLst>
          </p:nvPr>
        </p:nvGraphicFramePr>
        <p:xfrm>
          <a:off x="251520" y="1124744"/>
          <a:ext cx="8568952" cy="2724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36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Team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BA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Title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GB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Met Office Hadley Centre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GB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Regional and Global Trends in LST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GB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DMI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GB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Assimilating Greenland ice sheet surface ice temperature into atmosphere and ice sheet models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Ruhr University Bochum</a:t>
                      </a:r>
                    </a:p>
                  </a:txBody>
                  <a:tcPr marL="36195" marR="36195" marT="36195" marB="361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GB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Characterisation of Surface Urban Heat Islands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GB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MPI-BCG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GB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Biosphere-atmosphere exchange of sensible and latent heat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8949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GB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MeteoRomania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GB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Intercomparison and integrated use of LST in urban climate studies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6208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LIST</a:t>
                      </a:r>
                    </a:p>
                  </a:txBody>
                  <a:tcPr marL="36195" marR="36195" marT="36195" marB="361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GB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Integration of LST into a physically-based surface energy balance model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31484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405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Highlights </a:t>
            </a:r>
            <a:endParaRPr lang="en-GB" dirty="0"/>
          </a:p>
        </p:txBody>
      </p:sp>
      <p:sp>
        <p:nvSpPr>
          <p:cNvPr id="12" name="Subtitle 1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accent1"/>
                </a:solidFill>
              </a:rPr>
              <a:t>Strong interaction with the </a:t>
            </a:r>
            <a:r>
              <a:rPr lang="en-GB" dirty="0" smtClean="0">
                <a:solidFill>
                  <a:schemeClr val="accent1"/>
                </a:solidFill>
              </a:rPr>
              <a:t>community:</a:t>
            </a:r>
            <a:endParaRPr lang="en-GB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800" dirty="0"/>
              <a:t>Input into cross-ECV </a:t>
            </a:r>
            <a:r>
              <a:rPr lang="en-GB" sz="1800" dirty="0" smtClean="0"/>
              <a:t>activities (Permafrost, Lakes, …)</a:t>
            </a:r>
            <a:endParaRPr lang="en-GB" sz="1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800" dirty="0"/>
              <a:t>Good visibility of LST CCI within the science community, government, and awareness by industry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800" dirty="0"/>
              <a:t>Building into the ESA CCI portfolio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1"/>
                </a:solidFill>
              </a:rPr>
              <a:t>High quality </a:t>
            </a:r>
            <a:r>
              <a:rPr lang="en-GB" dirty="0" smtClean="0">
                <a:solidFill>
                  <a:schemeClr val="accent1"/>
                </a:solidFill>
              </a:rPr>
              <a:t>products:</a:t>
            </a:r>
            <a:endParaRPr lang="en-GB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800" dirty="0"/>
              <a:t>Driven by the User Requirements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800" dirty="0"/>
              <a:t>Consistent algorithms applied to both IR and MW datasets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800" dirty="0"/>
              <a:t>First datasets being made available on UK JASMIN project workspace to CRG and CMUG users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800" dirty="0"/>
              <a:t>Improvements on pre-cursor datasets and current operational products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accent1"/>
                </a:solidFill>
              </a:rPr>
              <a:t>First papers in preparation</a:t>
            </a:r>
            <a:endParaRPr lang="en-GB" dirty="0">
              <a:solidFill>
                <a:schemeClr val="accent1"/>
              </a:solidFill>
            </a:endParaRPr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06485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30" y="1016732"/>
            <a:ext cx="8642350" cy="4907520"/>
          </a:xfrm>
        </p:spPr>
      </p:pic>
      <p:sp>
        <p:nvSpPr>
          <p:cNvPr id="7" name="Espace réservé du contenu 2"/>
          <p:cNvSpPr txBox="1">
            <a:spLocks/>
          </p:cNvSpPr>
          <p:nvPr/>
        </p:nvSpPr>
        <p:spPr>
          <a:xfrm>
            <a:off x="236129" y="6093296"/>
            <a:ext cx="8656351" cy="360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600"/>
              </a:spcAft>
              <a:buFont typeface="Arial" pitchFamily="34" charset="0"/>
              <a:buNone/>
              <a:defRPr sz="2200" b="1" kern="1200">
                <a:solidFill>
                  <a:srgbClr val="007BAD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271463" indent="-182563" algn="l" defTabSz="914400" rtl="0" eaLnBrk="1" latinLnBrk="0" hangingPunct="1">
              <a:spcBef>
                <a:spcPct val="20000"/>
              </a:spcBef>
              <a:buClr>
                <a:srgbClr val="007BAD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rgbClr val="041E5D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538163" indent="-228600" algn="l" defTabSz="914400" rtl="0" eaLnBrk="1" latinLnBrk="0" hangingPunct="1">
              <a:spcBef>
                <a:spcPct val="20000"/>
              </a:spcBef>
              <a:buClr>
                <a:srgbClr val="007BAD"/>
              </a:buClr>
              <a:buSzPct val="80000"/>
              <a:buFont typeface="Wingdings" panose="05000000000000000000" pitchFamily="2" charset="2"/>
              <a:buChar char="v"/>
              <a:defRPr sz="1800" kern="1200">
                <a:solidFill>
                  <a:srgbClr val="041E5D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895350" indent="-228600" algn="l" defTabSz="914400" rtl="0" eaLnBrk="1" latinLnBrk="0" hangingPunct="1">
              <a:spcBef>
                <a:spcPct val="20000"/>
              </a:spcBef>
              <a:buClr>
                <a:srgbClr val="007BAD"/>
              </a:buClr>
              <a:buFont typeface="Wingdings" panose="05000000000000000000" pitchFamily="2" charset="2"/>
              <a:buChar char="Ø"/>
              <a:defRPr sz="1800" kern="1200" baseline="0">
                <a:solidFill>
                  <a:srgbClr val="041E5D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260475" indent="-228600" algn="l" defTabSz="914400" rtl="0" eaLnBrk="1" latinLnBrk="0" hangingPunct="1">
              <a:spcBef>
                <a:spcPct val="20000"/>
              </a:spcBef>
              <a:buClr>
                <a:srgbClr val="007BAD"/>
              </a:buClr>
              <a:buFont typeface="Wingdings" panose="05000000000000000000" pitchFamily="2" charset="2"/>
              <a:buChar char="ü"/>
              <a:defRPr sz="1800" kern="1200" baseline="0">
                <a:solidFill>
                  <a:srgbClr val="041E5D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/>
              <a:t>Website: </a:t>
            </a:r>
            <a:r>
              <a:rPr lang="en-GB" u="sng" dirty="0" smtClean="0"/>
              <a:t>cci.esa.int/lst</a:t>
            </a:r>
            <a:endParaRPr lang="en-GB" u="sng" dirty="0"/>
          </a:p>
        </p:txBody>
      </p:sp>
    </p:spTree>
    <p:extLst>
      <p:ext uri="{BB962C8B-B14F-4D97-AF65-F5344CB8AC3E}">
        <p14:creationId xmlns:p14="http://schemas.microsoft.com/office/powerpoint/2010/main" val="338065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Objectives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Consistency in algorithms, cloud masking, uncertainties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Building the first 20+ year climate datasets for LST</a:t>
            </a:r>
          </a:p>
          <a:p>
            <a:pPr marL="0" indent="0">
              <a:buNone/>
            </a:pPr>
            <a:r>
              <a:rPr lang="en-GB" dirty="0" smtClean="0"/>
              <a:t>Resolving the global diurnal cycle for LST by merging multiple polar orbiting and geostationary data</a:t>
            </a:r>
          </a:p>
          <a:p>
            <a:pPr marL="0" indent="0">
              <a:buNone/>
            </a:pPr>
            <a:r>
              <a:rPr lang="en-GB" dirty="0" smtClean="0"/>
              <a:t>An objective to be the best source of LST data for the user community:</a:t>
            </a:r>
          </a:p>
          <a:p>
            <a:pPr lvl="1"/>
            <a:r>
              <a:rPr lang="en-GB" dirty="0" smtClean="0"/>
              <a:t>LST </a:t>
            </a:r>
            <a:r>
              <a:rPr lang="en-GB" dirty="0"/>
              <a:t>is an essential parameter for diagnosing Earth System behaviour and evaluating Earth System </a:t>
            </a:r>
            <a:r>
              <a:rPr lang="en-GB" dirty="0" smtClean="0"/>
              <a:t>Models</a:t>
            </a:r>
            <a:endParaRPr lang="en-GB" dirty="0"/>
          </a:p>
          <a:p>
            <a:pPr lvl="1"/>
            <a:r>
              <a:rPr lang="en-GB" dirty="0" smtClean="0"/>
              <a:t>Crucial </a:t>
            </a:r>
            <a:r>
              <a:rPr lang="en-GB" dirty="0"/>
              <a:t>constraint on surface energy budgets, particularly in moisture-limited </a:t>
            </a:r>
            <a:r>
              <a:rPr lang="en-GB" dirty="0" smtClean="0"/>
              <a:t>states</a:t>
            </a:r>
            <a:endParaRPr lang="en-GB" dirty="0"/>
          </a:p>
          <a:p>
            <a:pPr lvl="1"/>
            <a:r>
              <a:rPr lang="en-GB" dirty="0" smtClean="0"/>
              <a:t>A </a:t>
            </a:r>
            <a:r>
              <a:rPr lang="en-GB" dirty="0"/>
              <a:t>metric of surface state when combined with vegetation parameters and soil </a:t>
            </a:r>
            <a:r>
              <a:rPr lang="en-GB" dirty="0" smtClean="0"/>
              <a:t>moisture</a:t>
            </a:r>
            <a:endParaRPr lang="en-GB" dirty="0"/>
          </a:p>
          <a:p>
            <a:pPr lvl="1"/>
            <a:r>
              <a:rPr lang="en-GB" dirty="0" smtClean="0"/>
              <a:t>As an </a:t>
            </a:r>
            <a:r>
              <a:rPr lang="en-GB" dirty="0"/>
              <a:t>independent temperature data set for quantifying climate change complementary to the near-surface air temperature ECV based on in situ measurements and </a:t>
            </a:r>
            <a:r>
              <a:rPr lang="en-GB" dirty="0" smtClean="0"/>
              <a:t>reanalyses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934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Advancements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dirty="0" smtClean="0"/>
              <a:t>An </a:t>
            </a:r>
            <a:r>
              <a:rPr lang="en-GB" dirty="0"/>
              <a:t>expected accuracy and precision of all the LST ECV Products will be &lt; 1 K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dirty="0" smtClean="0"/>
              <a:t>A </a:t>
            </a:r>
            <a:r>
              <a:rPr lang="en-GB" dirty="0"/>
              <a:t>first assessment of the stability of LST ECV Products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dirty="0" smtClean="0"/>
              <a:t>A </a:t>
            </a:r>
            <a:r>
              <a:rPr lang="en-GB" dirty="0"/>
              <a:t>first global LST CDR with record length over 25 years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dirty="0" smtClean="0"/>
              <a:t>A </a:t>
            </a:r>
            <a:r>
              <a:rPr lang="en-GB" dirty="0"/>
              <a:t>first passive microwave time series with record length of over 20 years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dirty="0" smtClean="0"/>
              <a:t>Intercalibration </a:t>
            </a:r>
            <a:r>
              <a:rPr lang="en-GB" dirty="0"/>
              <a:t>and time difference corrections of level-1 data for CDRs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dirty="0" smtClean="0"/>
              <a:t>Retrieval </a:t>
            </a:r>
            <a:r>
              <a:rPr lang="en-GB" dirty="0"/>
              <a:t>algorithm consistency across LST ECV products and CDRs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dirty="0" smtClean="0"/>
              <a:t>Consistency </a:t>
            </a:r>
            <a:r>
              <a:rPr lang="en-GB" dirty="0"/>
              <a:t>of uncertainty approach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dirty="0" smtClean="0"/>
              <a:t>Optimisation </a:t>
            </a:r>
            <a:r>
              <a:rPr lang="en-GB" dirty="0"/>
              <a:t>of best cloud clearing detection across new sensors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dirty="0" smtClean="0"/>
              <a:t>Demonstration </a:t>
            </a:r>
            <a:r>
              <a:rPr lang="en-GB" dirty="0"/>
              <a:t>of seamless end-to-end LST ECV production for complete multi-mission archives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dirty="0" smtClean="0"/>
              <a:t>Fully </a:t>
            </a:r>
            <a:r>
              <a:rPr lang="en-GB" dirty="0"/>
              <a:t>independent and rigorous product validation and intercomparison extended to new sites and external datasets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dirty="0" smtClean="0"/>
              <a:t>Significantly </a:t>
            </a:r>
            <a:r>
              <a:rPr lang="en-GB" dirty="0"/>
              <a:t>increase maturity levels of all LST ECV Products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dirty="0" smtClean="0"/>
              <a:t>Demonstration </a:t>
            </a:r>
            <a:r>
              <a:rPr lang="en-GB" dirty="0"/>
              <a:t>of climate applications resulting in at least four journal papers led by </a:t>
            </a:r>
            <a:r>
              <a:rPr lang="en-GB" dirty="0" smtClean="0"/>
              <a:t>users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570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Developments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124744"/>
            <a:ext cx="5076564" cy="5184576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Algorithm development</a:t>
            </a:r>
            <a:endParaRPr lang="en-GB" dirty="0"/>
          </a:p>
          <a:p>
            <a:pPr lvl="1"/>
            <a:r>
              <a:rPr lang="en-GB" dirty="0" smtClean="0"/>
              <a:t>Bias </a:t>
            </a:r>
            <a:r>
              <a:rPr lang="en-GB" dirty="0"/>
              <a:t>and time difference corrections of level-1 data for </a:t>
            </a:r>
            <a:r>
              <a:rPr lang="en-GB" dirty="0" smtClean="0"/>
              <a:t>CDRs</a:t>
            </a:r>
          </a:p>
          <a:p>
            <a:pPr lvl="1"/>
            <a:r>
              <a:rPr lang="en-GB" dirty="0"/>
              <a:t>Retrieval algorithm consistency across LST ECV products and </a:t>
            </a:r>
            <a:r>
              <a:rPr lang="en-GB" dirty="0" smtClean="0"/>
              <a:t>CDRs</a:t>
            </a:r>
          </a:p>
          <a:p>
            <a:pPr lvl="1"/>
            <a:r>
              <a:rPr lang="en-GB" dirty="0" smtClean="0"/>
              <a:t>Consistency in land surface emissivity (LSE)</a:t>
            </a:r>
          </a:p>
          <a:p>
            <a:pPr lvl="1"/>
            <a:endParaRPr lang="en-GB" dirty="0"/>
          </a:p>
          <a:p>
            <a:pPr lvl="0"/>
            <a:r>
              <a:rPr lang="en-GB" dirty="0" smtClean="0"/>
              <a:t>Ensure consistency </a:t>
            </a:r>
            <a:r>
              <a:rPr lang="en-GB" dirty="0"/>
              <a:t>of uncertainty approach</a:t>
            </a:r>
          </a:p>
          <a:p>
            <a:pPr lvl="1"/>
            <a:r>
              <a:rPr lang="en-GB" dirty="0" smtClean="0"/>
              <a:t>Components </a:t>
            </a:r>
            <a:r>
              <a:rPr lang="en-GB" dirty="0"/>
              <a:t>that are separated according to their differing correlation </a:t>
            </a:r>
            <a:r>
              <a:rPr lang="en-GB" dirty="0" smtClean="0"/>
              <a:t>properties</a:t>
            </a:r>
          </a:p>
          <a:p>
            <a:pPr lvl="1"/>
            <a:r>
              <a:rPr lang="en-GB" dirty="0" smtClean="0"/>
              <a:t>Validation of uncertainties</a:t>
            </a:r>
          </a:p>
          <a:p>
            <a:pPr lvl="1"/>
            <a:endParaRPr lang="en-GB" dirty="0"/>
          </a:p>
          <a:p>
            <a:pPr lvl="0"/>
            <a:r>
              <a:rPr lang="en-GB" dirty="0" smtClean="0"/>
              <a:t>Optimisation </a:t>
            </a:r>
            <a:r>
              <a:rPr lang="en-GB" dirty="0"/>
              <a:t>of best cloud clearing detection across new </a:t>
            </a:r>
            <a:r>
              <a:rPr lang="en-GB" dirty="0" smtClean="0"/>
              <a:t>sensors</a:t>
            </a:r>
          </a:p>
          <a:p>
            <a:pPr lvl="1"/>
            <a:r>
              <a:rPr lang="en-GB" dirty="0" smtClean="0"/>
              <a:t>Best cloud clearing approaches for long-term CDR and for Merged CDR</a:t>
            </a:r>
            <a:endParaRPr lang="en-GB" dirty="0"/>
          </a:p>
          <a:p>
            <a:pPr lvl="0"/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147" y="4830328"/>
            <a:ext cx="2791119" cy="16404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8902" y="996563"/>
            <a:ext cx="3276364" cy="14999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815" y="2658934"/>
            <a:ext cx="2946451" cy="200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50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User requirements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51223" y="3061478"/>
            <a:ext cx="4860838" cy="3253366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High quality data more important than spatially complete fields</a:t>
            </a:r>
          </a:p>
          <a:p>
            <a:r>
              <a:rPr lang="en-GB" dirty="0" smtClean="0"/>
              <a:t>High </a:t>
            </a:r>
            <a:r>
              <a:rPr lang="en-GB" dirty="0"/>
              <a:t>temporal resolution more important for global </a:t>
            </a:r>
            <a:r>
              <a:rPr lang="en-GB" dirty="0" smtClean="0"/>
              <a:t>studies</a:t>
            </a:r>
          </a:p>
          <a:p>
            <a:r>
              <a:rPr lang="en-GB" dirty="0" smtClean="0"/>
              <a:t>High spatial </a:t>
            </a:r>
            <a:r>
              <a:rPr lang="en-GB" dirty="0"/>
              <a:t>resolution more important for local studies</a:t>
            </a:r>
          </a:p>
          <a:p>
            <a:r>
              <a:rPr lang="en-GB" dirty="0" smtClean="0"/>
              <a:t>Dataset </a:t>
            </a:r>
            <a:r>
              <a:rPr lang="en-GB" dirty="0"/>
              <a:t>length is more important for global studies, whilst high data  resolution is more important for local studies</a:t>
            </a:r>
          </a:p>
          <a:p>
            <a:endParaRPr lang="en-GB" dirty="0"/>
          </a:p>
        </p:txBody>
      </p:sp>
      <p:graphicFrame>
        <p:nvGraphicFramePr>
          <p:cNvPr id="8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174386"/>
              </p:ext>
            </p:extLst>
          </p:nvPr>
        </p:nvGraphicFramePr>
        <p:xfrm>
          <a:off x="251223" y="1052736"/>
          <a:ext cx="5132308" cy="1846743"/>
        </p:xfrm>
        <a:graphic>
          <a:graphicData uri="http://schemas.openxmlformats.org/drawingml/2006/table">
            <a:tbl>
              <a:tblPr firstRow="1" bandRow="1"/>
              <a:tblGrid>
                <a:gridCol w="15387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27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38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70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38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solidFill>
                          <a:schemeClr val="bg1"/>
                        </a:solidFill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BA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200" b="1" spc="-5" dirty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Threshold</a:t>
                      </a:r>
                      <a:endParaRPr sz="1200" dirty="0">
                        <a:solidFill>
                          <a:schemeClr val="bg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2190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BA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07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200" b="1" spc="-10" dirty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Breakthrough</a:t>
                      </a:r>
                      <a:endParaRPr sz="1200" dirty="0">
                        <a:solidFill>
                          <a:schemeClr val="bg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2190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BA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07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200" b="1" spc="-5" dirty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Objective</a:t>
                      </a:r>
                      <a:endParaRPr sz="1200" dirty="0">
                        <a:solidFill>
                          <a:schemeClr val="bg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2190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8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200" i="0" spc="-1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Dataset</a:t>
                      </a:r>
                      <a:r>
                        <a:rPr sz="1200" i="0" spc="-5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200" i="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length</a:t>
                      </a:r>
                    </a:p>
                  </a:txBody>
                  <a:tcPr marL="0" marR="0" marT="223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200" i="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10</a:t>
                      </a:r>
                      <a:r>
                        <a:rPr sz="1200" i="0" spc="-25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200" i="0" spc="-15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years</a:t>
                      </a:r>
                      <a:endParaRPr sz="1200" i="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223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07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200" i="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30</a:t>
                      </a:r>
                      <a:r>
                        <a:rPr sz="1200" i="0" spc="-25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200" i="0" spc="-15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years</a:t>
                      </a:r>
                      <a:endParaRPr sz="1200" i="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223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07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200" i="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&gt; 30</a:t>
                      </a:r>
                      <a:r>
                        <a:rPr sz="1200" i="0" spc="-3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200" i="0" spc="-15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years</a:t>
                      </a:r>
                      <a:endParaRPr sz="1200" i="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223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8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200" i="0" spc="-5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Spatial</a:t>
                      </a:r>
                      <a:r>
                        <a:rPr sz="1200" i="0" spc="-35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200" i="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resolution</a:t>
                      </a:r>
                    </a:p>
                  </a:txBody>
                  <a:tcPr marL="0" marR="0" marT="223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200" i="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1</a:t>
                      </a:r>
                      <a:r>
                        <a:rPr sz="1200" i="0" spc="-5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200" i="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km</a:t>
                      </a:r>
                    </a:p>
                  </a:txBody>
                  <a:tcPr marL="0" marR="0" marT="223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07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200" i="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&lt; 1</a:t>
                      </a:r>
                      <a:r>
                        <a:rPr sz="1200" i="0" spc="-1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200" i="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km</a:t>
                      </a:r>
                    </a:p>
                  </a:txBody>
                  <a:tcPr marL="0" marR="0" marT="223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07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200" i="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&lt; 1</a:t>
                      </a:r>
                      <a:r>
                        <a:rPr sz="1200" i="0" spc="-1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200" i="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km</a:t>
                      </a:r>
                    </a:p>
                  </a:txBody>
                  <a:tcPr marL="0" marR="0" marT="223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8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200" i="0" spc="-2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Temporal</a:t>
                      </a:r>
                      <a:r>
                        <a:rPr sz="1200" i="0" spc="-5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200" i="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resolution</a:t>
                      </a:r>
                    </a:p>
                  </a:txBody>
                  <a:tcPr marL="0" marR="0" marT="223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200" i="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6</a:t>
                      </a:r>
                      <a:r>
                        <a:rPr sz="1200" i="0" spc="-1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 hours</a:t>
                      </a:r>
                      <a:endParaRPr sz="1200" i="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223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07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200" i="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1</a:t>
                      </a:r>
                      <a:r>
                        <a:rPr sz="1200" i="0" spc="-1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200" i="0" spc="-5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hour</a:t>
                      </a:r>
                      <a:endParaRPr sz="1200" i="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223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07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200" i="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&lt; 1</a:t>
                      </a:r>
                      <a:r>
                        <a:rPr sz="1200" i="0" spc="-15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200" i="0" spc="-5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hour</a:t>
                      </a:r>
                      <a:endParaRPr sz="1200" i="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223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38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200" i="0" spc="-5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Accuracy</a:t>
                      </a:r>
                      <a:endParaRPr sz="1200" i="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223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200" i="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1</a:t>
                      </a:r>
                      <a:r>
                        <a:rPr sz="1200" i="0" spc="-5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200" i="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K</a:t>
                      </a:r>
                    </a:p>
                  </a:txBody>
                  <a:tcPr marL="0" marR="0" marT="223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07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200" i="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0.5</a:t>
                      </a:r>
                      <a:r>
                        <a:rPr sz="1200" i="0" spc="-2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200" i="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K</a:t>
                      </a:r>
                    </a:p>
                  </a:txBody>
                  <a:tcPr marL="0" marR="0" marT="223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07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200" i="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0.3</a:t>
                      </a:r>
                      <a:r>
                        <a:rPr sz="1200" i="0" spc="-2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200" i="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K</a:t>
                      </a:r>
                    </a:p>
                  </a:txBody>
                  <a:tcPr marL="0" marR="0" marT="223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38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200" i="0" spc="-5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Precision</a:t>
                      </a:r>
                      <a:endParaRPr sz="1200" i="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228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200" i="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1</a:t>
                      </a:r>
                      <a:r>
                        <a:rPr sz="1200" i="0" spc="-5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200" i="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K</a:t>
                      </a:r>
                    </a:p>
                  </a:txBody>
                  <a:tcPr marL="0" marR="0" marT="228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200" i="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0.5</a:t>
                      </a:r>
                      <a:r>
                        <a:rPr sz="1200" i="0" spc="-2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200" i="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K</a:t>
                      </a:r>
                    </a:p>
                  </a:txBody>
                  <a:tcPr marL="0" marR="0" marT="228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200" i="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0.3</a:t>
                      </a:r>
                      <a:r>
                        <a:rPr sz="1200" i="0" spc="-2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200" i="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K</a:t>
                      </a:r>
                    </a:p>
                  </a:txBody>
                  <a:tcPr marL="0" marR="0" marT="228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38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200" i="0" spc="-1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Stability</a:t>
                      </a:r>
                      <a:endParaRPr sz="1200" i="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228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200" i="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0.3 K /</a:t>
                      </a:r>
                      <a:r>
                        <a:rPr sz="1200" i="0" spc="-65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200" i="0" spc="-5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decade</a:t>
                      </a:r>
                      <a:endParaRPr sz="1200" i="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228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200" i="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0.2 K /</a:t>
                      </a:r>
                      <a:r>
                        <a:rPr sz="1200" i="0" spc="-65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200" i="0" spc="-5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decade</a:t>
                      </a:r>
                      <a:endParaRPr sz="1200" i="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228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200" i="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0.1 K /</a:t>
                      </a:r>
                      <a:r>
                        <a:rPr sz="1200" i="0" spc="-65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200" i="0" spc="-5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decade</a:t>
                      </a:r>
                      <a:endParaRPr sz="1200" i="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228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0245569"/>
              </p:ext>
            </p:extLst>
          </p:nvPr>
        </p:nvGraphicFramePr>
        <p:xfrm>
          <a:off x="5220072" y="3696904"/>
          <a:ext cx="3672705" cy="2617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68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48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09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Calibri" panose="020F0502020204030204" pitchFamily="34" charset="0"/>
                        </a:rPr>
                        <a:t>Item</a:t>
                      </a:r>
                      <a:endParaRPr lang="en-GB" sz="1200" dirty="0"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BA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Calibri" panose="020F0502020204030204" pitchFamily="34" charset="0"/>
                        </a:rPr>
                        <a:t>Type</a:t>
                      </a:r>
                      <a:endParaRPr lang="en-GB" sz="1200" dirty="0"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BA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Calibri" panose="020F0502020204030204" pitchFamily="34" charset="0"/>
                        </a:rPr>
                        <a:t>Value</a:t>
                      </a:r>
                      <a:endParaRPr lang="en-GB" sz="1200" dirty="0"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GB" sz="1200" b="0" dirty="0" smtClean="0">
                          <a:latin typeface="Calibri" panose="020F0502020204030204" pitchFamily="34" charset="0"/>
                        </a:rPr>
                        <a:t>Horizontal resolution</a:t>
                      </a:r>
                      <a:endParaRPr lang="en-GB" sz="1200" dirty="0">
                        <a:solidFill>
                          <a:srgbClr val="041E5D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dirty="0" smtClean="0">
                          <a:latin typeface="Calibri" panose="020F0502020204030204" pitchFamily="34" charset="0"/>
                        </a:rPr>
                        <a:t>Threshold</a:t>
                      </a:r>
                      <a:endParaRPr lang="en-GB" sz="1200" b="0" dirty="0">
                        <a:solidFill>
                          <a:srgbClr val="041E5D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dirty="0" smtClean="0">
                          <a:latin typeface="Calibri" panose="020F0502020204030204" pitchFamily="34" charset="0"/>
                        </a:rPr>
                        <a:t>0.05°</a:t>
                      </a:r>
                      <a:endParaRPr lang="en-GB" sz="1200" b="0" dirty="0">
                        <a:solidFill>
                          <a:srgbClr val="041E5D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 rowSpan="2">
                  <a:txBody>
                    <a:bodyPr/>
                    <a:lstStyle/>
                    <a:p>
                      <a:r>
                        <a:rPr lang="en-GB" sz="1200" b="0" dirty="0" smtClean="0">
                          <a:latin typeface="Calibri" panose="020F0502020204030204" pitchFamily="34" charset="0"/>
                        </a:rPr>
                        <a:t>Temporal resolution</a:t>
                      </a:r>
                      <a:endParaRPr lang="en-GB" sz="1200" b="0" dirty="0">
                        <a:latin typeface="Calibri" panose="020F0502020204030204" pitchFamily="34" charset="0"/>
                      </a:endParaRPr>
                    </a:p>
                    <a:p>
                      <a:r>
                        <a:rPr lang="en-GB" sz="1200" b="0" dirty="0" smtClean="0">
                          <a:latin typeface="Calibri" panose="020F0502020204030204" pitchFamily="34" charset="0"/>
                        </a:rPr>
                        <a:t>	</a:t>
                      </a:r>
                      <a:endParaRPr lang="en-GB" sz="1200" b="0" dirty="0"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dirty="0" smtClean="0">
                          <a:latin typeface="Calibri" panose="020F0502020204030204" pitchFamily="34" charset="0"/>
                        </a:rPr>
                        <a:t>Threshold</a:t>
                      </a:r>
                      <a:endParaRPr lang="en-GB" sz="1200" b="0" dirty="0"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dirty="0" smtClean="0">
                          <a:latin typeface="Calibri" panose="020F0502020204030204" pitchFamily="34" charset="0"/>
                        </a:rPr>
                        <a:t>Day-night</a:t>
                      </a:r>
                      <a:endParaRPr lang="en-GB" sz="1200" b="0" dirty="0"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GB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dirty="0" smtClean="0">
                          <a:latin typeface="Calibri" panose="020F0502020204030204" pitchFamily="34" charset="0"/>
                        </a:rPr>
                        <a:t>Target</a:t>
                      </a:r>
                      <a:endParaRPr lang="en-GB" sz="1200" b="0" dirty="0"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dirty="0" smtClean="0">
                          <a:latin typeface="Calibri" panose="020F0502020204030204" pitchFamily="34" charset="0"/>
                        </a:rPr>
                        <a:t>≤ 3-hourly</a:t>
                      </a:r>
                      <a:endParaRPr lang="en-GB" sz="1200" b="0" dirty="0"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GB" sz="1200" b="0" dirty="0" smtClean="0">
                          <a:latin typeface="Calibri" panose="020F0502020204030204" pitchFamily="34" charset="0"/>
                        </a:rPr>
                        <a:t>Accuracy</a:t>
                      </a:r>
                      <a:endParaRPr lang="en-GB" sz="1200" b="0" dirty="0"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dirty="0" smtClean="0">
                          <a:latin typeface="Calibri" panose="020F0502020204030204" pitchFamily="34" charset="0"/>
                        </a:rPr>
                        <a:t>Threshold</a:t>
                      </a:r>
                      <a:endParaRPr lang="en-GB" sz="1200" b="0" dirty="0"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dirty="0" smtClean="0">
                          <a:latin typeface="Calibri" panose="020F0502020204030204" pitchFamily="34" charset="0"/>
                        </a:rPr>
                        <a:t>&lt;1 K</a:t>
                      </a:r>
                      <a:endParaRPr lang="en-GB" sz="1200" b="0" dirty="0"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GB" sz="1200" b="0" dirty="0" smtClean="0">
                          <a:latin typeface="Calibri" panose="020F0502020204030204" pitchFamily="34" charset="0"/>
                        </a:rPr>
                        <a:t>Precision</a:t>
                      </a:r>
                      <a:endParaRPr lang="en-GB" sz="1200" b="0" dirty="0"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dirty="0" smtClean="0">
                          <a:latin typeface="Calibri" panose="020F0502020204030204" pitchFamily="34" charset="0"/>
                        </a:rPr>
                        <a:t>Threshold</a:t>
                      </a:r>
                      <a:endParaRPr lang="en-GB" sz="1200" b="0" dirty="0"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dirty="0" smtClean="0">
                          <a:latin typeface="Calibri" panose="020F0502020204030204" pitchFamily="34" charset="0"/>
                        </a:rPr>
                        <a:t>&lt;1 K</a:t>
                      </a:r>
                      <a:endParaRPr lang="en-GB" sz="1200" b="0" dirty="0"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 rowSpan="2">
                  <a:txBody>
                    <a:bodyPr/>
                    <a:lstStyle/>
                    <a:p>
                      <a:r>
                        <a:rPr lang="en-GB" sz="1200" b="0" dirty="0" smtClean="0">
                          <a:latin typeface="Calibri" panose="020F0502020204030204" pitchFamily="34" charset="0"/>
                        </a:rPr>
                        <a:t>Stability</a:t>
                      </a:r>
                      <a:endParaRPr lang="en-GB" sz="1200" b="0" dirty="0"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dirty="0" smtClean="0">
                          <a:latin typeface="Calibri" panose="020F0502020204030204" pitchFamily="34" charset="0"/>
                        </a:rPr>
                        <a:t>Threshold</a:t>
                      </a:r>
                      <a:endParaRPr lang="en-GB" sz="1200" b="0" dirty="0"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dirty="0" smtClean="0">
                          <a:latin typeface="Calibri" panose="020F0502020204030204" pitchFamily="34" charset="0"/>
                        </a:rPr>
                        <a:t>&lt;0.3 K per decade</a:t>
                      </a:r>
                      <a:endParaRPr lang="en-GB" sz="1200" b="0" dirty="0"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GB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dirty="0" smtClean="0">
                          <a:latin typeface="Calibri" panose="020F0502020204030204" pitchFamily="34" charset="0"/>
                        </a:rPr>
                        <a:t>Target</a:t>
                      </a:r>
                      <a:endParaRPr lang="en-GB" sz="1200" b="0" dirty="0"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dirty="0" smtClean="0">
                          <a:latin typeface="Calibri" panose="020F0502020204030204" pitchFamily="34" charset="0"/>
                        </a:rPr>
                        <a:t>&lt;0.1 K per decade</a:t>
                      </a:r>
                      <a:endParaRPr lang="en-GB" sz="1200" b="0" dirty="0"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600">
                <a:tc rowSpan="2">
                  <a:txBody>
                    <a:bodyPr/>
                    <a:lstStyle/>
                    <a:p>
                      <a:r>
                        <a:rPr lang="en-GB" sz="1200" b="0" dirty="0" smtClean="0">
                          <a:latin typeface="Calibri" panose="020F0502020204030204" pitchFamily="34" charset="0"/>
                        </a:rPr>
                        <a:t>Length of record</a:t>
                      </a:r>
                      <a:endParaRPr lang="en-GB" sz="1200" b="0" dirty="0">
                        <a:latin typeface="Calibri" panose="020F0502020204030204" pitchFamily="34" charset="0"/>
                      </a:endParaRPr>
                    </a:p>
                    <a:p>
                      <a:r>
                        <a:rPr lang="en-GB" sz="1200" b="0" dirty="0" smtClean="0">
                          <a:latin typeface="Calibri" panose="020F0502020204030204" pitchFamily="34" charset="0"/>
                        </a:rPr>
                        <a:t>	</a:t>
                      </a:r>
                      <a:endParaRPr lang="en-GB" sz="1200" b="0" dirty="0"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dirty="0" smtClean="0">
                          <a:latin typeface="Calibri" panose="020F0502020204030204" pitchFamily="34" charset="0"/>
                        </a:rPr>
                        <a:t>Threshold</a:t>
                      </a:r>
                      <a:endParaRPr lang="en-GB" sz="1200" b="0" dirty="0"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dirty="0" smtClean="0">
                          <a:latin typeface="Calibri" panose="020F0502020204030204" pitchFamily="34" charset="0"/>
                        </a:rPr>
                        <a:t>20 years</a:t>
                      </a:r>
                      <a:endParaRPr lang="en-GB" sz="1200" b="0" dirty="0"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4800">
                <a:tc vMerge="1">
                  <a:txBody>
                    <a:bodyPr/>
                    <a:lstStyle/>
                    <a:p>
                      <a:endParaRPr lang="en-GB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dirty="0" smtClean="0">
                          <a:latin typeface="Calibri" panose="020F0502020204030204" pitchFamily="34" charset="0"/>
                        </a:rPr>
                        <a:t>Target</a:t>
                      </a:r>
                      <a:endParaRPr lang="en-GB" sz="1200" b="0" dirty="0"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dirty="0" smtClean="0">
                          <a:latin typeface="Calibri" panose="020F0502020204030204" pitchFamily="34" charset="0"/>
                        </a:rPr>
                        <a:t>&gt;30 years</a:t>
                      </a:r>
                      <a:endParaRPr lang="en-GB" sz="1200" b="0" dirty="0"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1" name="Text Placeholder 7"/>
          <p:cNvSpPr txBox="1">
            <a:spLocks/>
          </p:cNvSpPr>
          <p:nvPr/>
        </p:nvSpPr>
        <p:spPr>
          <a:xfrm>
            <a:off x="5945885" y="1985827"/>
            <a:ext cx="2946725" cy="26667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>
                <a:solidFill>
                  <a:srgbClr val="007BAD"/>
                </a:solidFill>
              </a:rPr>
              <a:t>LST CCI User Requirements</a:t>
            </a:r>
          </a:p>
        </p:txBody>
      </p:sp>
      <p:sp>
        <p:nvSpPr>
          <p:cNvPr id="12" name="Text Placeholder 7"/>
          <p:cNvSpPr txBox="1">
            <a:spLocks/>
          </p:cNvSpPr>
          <p:nvPr/>
        </p:nvSpPr>
        <p:spPr>
          <a:xfrm>
            <a:off x="5887033" y="2928138"/>
            <a:ext cx="3005447" cy="26667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sz="1600" dirty="0">
                <a:solidFill>
                  <a:srgbClr val="007BAD"/>
                </a:solidFill>
              </a:rPr>
              <a:t>GCOS LST Requirements</a:t>
            </a:r>
          </a:p>
        </p:txBody>
      </p:sp>
      <p:sp>
        <p:nvSpPr>
          <p:cNvPr id="13" name="Left Arrow 12"/>
          <p:cNvSpPr/>
          <p:nvPr/>
        </p:nvSpPr>
        <p:spPr>
          <a:xfrm>
            <a:off x="5493259" y="2010474"/>
            <a:ext cx="342899" cy="210850"/>
          </a:xfrm>
          <a:prstGeom prst="leftArrow">
            <a:avLst/>
          </a:prstGeom>
          <a:solidFill>
            <a:srgbClr val="007B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4" name="Left Arrow 13"/>
          <p:cNvSpPr/>
          <p:nvPr/>
        </p:nvSpPr>
        <p:spPr>
          <a:xfrm rot="16200000">
            <a:off x="8582501" y="3296141"/>
            <a:ext cx="342899" cy="210850"/>
          </a:xfrm>
          <a:prstGeom prst="leftArrow">
            <a:avLst/>
          </a:prstGeom>
          <a:solidFill>
            <a:srgbClr val="007B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</p:spTree>
    <p:extLst>
      <p:ext uri="{BB962C8B-B14F-4D97-AF65-F5344CB8AC3E}">
        <p14:creationId xmlns:p14="http://schemas.microsoft.com/office/powerpoint/2010/main" val="143365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LST ECV products</a:t>
            </a:r>
            <a:endParaRPr lang="en-GB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2153448"/>
              </p:ext>
            </p:extLst>
          </p:nvPr>
        </p:nvGraphicFramePr>
        <p:xfrm>
          <a:off x="251223" y="1323254"/>
          <a:ext cx="8628829" cy="3840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82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34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22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22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947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079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1455"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solidFill>
                            <a:srgbClr val="FFFFFF"/>
                          </a:solidFill>
                          <a:latin typeface="+mn-lt"/>
                        </a:rPr>
                        <a:t>Instrument</a:t>
                      </a:r>
                      <a:endParaRPr lang="en-GB" sz="1100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BA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solidFill>
                            <a:srgbClr val="FFFFFF"/>
                          </a:solidFill>
                          <a:latin typeface="+mn-lt"/>
                        </a:rPr>
                        <a:t>Satellite(s)</a:t>
                      </a:r>
                      <a:endParaRPr lang="en-GB" sz="1100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BA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solidFill>
                            <a:srgbClr val="FFFFFF"/>
                          </a:solidFill>
                          <a:latin typeface="+mn-lt"/>
                        </a:rPr>
                        <a:t>Year 1</a:t>
                      </a:r>
                      <a:endParaRPr lang="en-GB" sz="1100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BA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solidFill>
                            <a:srgbClr val="FFFFFF"/>
                          </a:solidFill>
                          <a:latin typeface="+mn-lt"/>
                        </a:rPr>
                        <a:t>Year 3</a:t>
                      </a:r>
                      <a:endParaRPr lang="en-GB" sz="1100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BA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solidFill>
                            <a:srgbClr val="FFFFFF"/>
                          </a:solidFill>
                          <a:latin typeface="+mn-lt"/>
                        </a:rPr>
                        <a:t>Products</a:t>
                      </a:r>
                      <a:endParaRPr lang="en-GB" sz="1100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BA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solidFill>
                            <a:srgbClr val="FFFFFF"/>
                          </a:solidFill>
                          <a:latin typeface="+mn-lt"/>
                        </a:rPr>
                        <a:t>Comments</a:t>
                      </a:r>
                      <a:endParaRPr lang="en-GB" sz="1100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455">
                <a:tc>
                  <a:txBody>
                    <a:bodyPr/>
                    <a:lstStyle/>
                    <a:p>
                      <a:r>
                        <a:rPr lang="en-GB" sz="1100" b="0" dirty="0" smtClean="0">
                          <a:solidFill>
                            <a:srgbClr val="4D4F53"/>
                          </a:solidFill>
                          <a:latin typeface="+mn-lt"/>
                        </a:rPr>
                        <a:t>ATSR-2</a:t>
                      </a:r>
                      <a:endParaRPr lang="en-GB" sz="1100" b="0" dirty="0">
                        <a:solidFill>
                          <a:srgbClr val="4D4F53"/>
                        </a:solidFill>
                        <a:latin typeface="+mn-lt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100" b="0" dirty="0" smtClean="0">
                          <a:solidFill>
                            <a:srgbClr val="4D4F53"/>
                          </a:solidFill>
                          <a:latin typeface="+mn-lt"/>
                        </a:rPr>
                        <a:t>ERS-2</a:t>
                      </a:r>
                      <a:endParaRPr lang="en-GB" sz="1100" b="0" dirty="0">
                        <a:solidFill>
                          <a:srgbClr val="4D4F53"/>
                        </a:solidFill>
                        <a:latin typeface="+mn-lt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100" b="0" dirty="0" smtClean="0">
                          <a:solidFill>
                            <a:srgbClr val="4D4F53"/>
                          </a:solidFill>
                          <a:latin typeface="+mn-lt"/>
                        </a:rPr>
                        <a:t>1995-2003</a:t>
                      </a:r>
                      <a:endParaRPr lang="en-GB" sz="1100" b="0" dirty="0">
                        <a:solidFill>
                          <a:srgbClr val="4D4F53"/>
                        </a:solidFill>
                        <a:latin typeface="+mn-lt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100" b="0" dirty="0" smtClean="0">
                          <a:solidFill>
                            <a:srgbClr val="4D4F53"/>
                          </a:solidFill>
                          <a:latin typeface="+mn-lt"/>
                        </a:rPr>
                        <a:t>1995-2003</a:t>
                      </a:r>
                      <a:endParaRPr lang="en-GB" sz="1100" b="0" dirty="0">
                        <a:solidFill>
                          <a:srgbClr val="4D4F53"/>
                        </a:solidFill>
                        <a:latin typeface="+mn-lt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8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100" b="0" dirty="0" smtClean="0">
                          <a:solidFill>
                            <a:srgbClr val="4D4F53"/>
                          </a:solidFill>
                          <a:latin typeface="+mn-lt"/>
                        </a:rPr>
                        <a:t>1 km L2P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100" b="0" dirty="0" smtClean="0">
                          <a:solidFill>
                            <a:srgbClr val="4D4F53"/>
                          </a:solidFill>
                          <a:latin typeface="+mn-lt"/>
                        </a:rPr>
                        <a:t>0.05° [0.01°] Daily</a:t>
                      </a:r>
                      <a:r>
                        <a:rPr lang="en-GB" sz="1100" b="0" baseline="0" dirty="0" smtClean="0">
                          <a:solidFill>
                            <a:srgbClr val="4D4F53"/>
                          </a:solidFill>
                          <a:latin typeface="+mn-lt"/>
                        </a:rPr>
                        <a:t> L3C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100" b="0" dirty="0" smtClean="0">
                          <a:solidFill>
                            <a:srgbClr val="4D4F53"/>
                          </a:solidFill>
                          <a:latin typeface="+mn-lt"/>
                        </a:rPr>
                        <a:t>0.05° [0.01°] </a:t>
                      </a:r>
                      <a:r>
                        <a:rPr lang="en-GB" sz="1100" b="0" baseline="0" dirty="0" smtClean="0">
                          <a:solidFill>
                            <a:srgbClr val="4D4F53"/>
                          </a:solidFill>
                          <a:latin typeface="+mn-lt"/>
                        </a:rPr>
                        <a:t>Monthly L3C</a:t>
                      </a:r>
                      <a:endParaRPr lang="en-GB" sz="1100" b="0" dirty="0">
                        <a:solidFill>
                          <a:srgbClr val="4D4F53"/>
                        </a:solidFill>
                        <a:latin typeface="+mn-lt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100" b="0" dirty="0">
                        <a:solidFill>
                          <a:srgbClr val="4D4F53"/>
                        </a:solidFill>
                        <a:latin typeface="+mn-lt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1455">
                <a:tc>
                  <a:txBody>
                    <a:bodyPr/>
                    <a:lstStyle/>
                    <a:p>
                      <a:r>
                        <a:rPr lang="en-GB" sz="1100" b="0" dirty="0" smtClean="0">
                          <a:solidFill>
                            <a:srgbClr val="4D4F53"/>
                          </a:solidFill>
                          <a:latin typeface="+mn-lt"/>
                        </a:rPr>
                        <a:t>AATSR</a:t>
                      </a:r>
                      <a:endParaRPr lang="en-GB" sz="1100" b="0" dirty="0">
                        <a:solidFill>
                          <a:srgbClr val="4D4F53"/>
                        </a:solidFill>
                        <a:latin typeface="+mn-lt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100" b="0" dirty="0" smtClean="0">
                          <a:solidFill>
                            <a:srgbClr val="4D4F53"/>
                          </a:solidFill>
                          <a:latin typeface="+mn-lt"/>
                        </a:rPr>
                        <a:t>Envisat</a:t>
                      </a:r>
                      <a:endParaRPr lang="en-GB" sz="1100" b="0" dirty="0">
                        <a:solidFill>
                          <a:srgbClr val="4D4F53"/>
                        </a:solidFill>
                        <a:latin typeface="+mn-lt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100" b="0" dirty="0" smtClean="0">
                          <a:solidFill>
                            <a:srgbClr val="4D4F53"/>
                          </a:solidFill>
                          <a:latin typeface="+mn-lt"/>
                        </a:rPr>
                        <a:t>2002-2012</a:t>
                      </a:r>
                      <a:endParaRPr lang="en-GB" sz="1100" b="0" dirty="0">
                        <a:solidFill>
                          <a:srgbClr val="4D4F53"/>
                        </a:solidFill>
                        <a:latin typeface="+mn-lt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100" b="0" dirty="0" smtClean="0">
                          <a:solidFill>
                            <a:srgbClr val="4D4F53"/>
                          </a:solidFill>
                          <a:latin typeface="+mn-lt"/>
                        </a:rPr>
                        <a:t>2002-2012</a:t>
                      </a:r>
                      <a:endParaRPr lang="en-GB" sz="1100" b="0" dirty="0">
                        <a:solidFill>
                          <a:srgbClr val="4D4F53"/>
                        </a:solidFill>
                        <a:latin typeface="+mn-lt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400" b="0" dirty="0">
                        <a:solidFill>
                          <a:srgbClr val="4D4F53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100" b="0" dirty="0">
                        <a:solidFill>
                          <a:srgbClr val="4D4F53"/>
                        </a:solidFill>
                        <a:latin typeface="+mn-lt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1455">
                <a:tc rowSpan="2">
                  <a:txBody>
                    <a:bodyPr/>
                    <a:lstStyle/>
                    <a:p>
                      <a:r>
                        <a:rPr lang="en-GB" sz="1100" b="0" dirty="0" smtClean="0">
                          <a:solidFill>
                            <a:srgbClr val="4D4F53"/>
                          </a:solidFill>
                          <a:latin typeface="+mn-lt"/>
                        </a:rPr>
                        <a:t>AVHRR/3</a:t>
                      </a:r>
                      <a:endParaRPr lang="en-GB" sz="1100" b="0" dirty="0">
                        <a:solidFill>
                          <a:srgbClr val="4D4F53"/>
                        </a:solidFill>
                        <a:latin typeface="+mn-lt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0" dirty="0" smtClean="0">
                          <a:solidFill>
                            <a:srgbClr val="4D4F53"/>
                          </a:solidFill>
                          <a:latin typeface="+mn-lt"/>
                        </a:rPr>
                        <a:t>NOAA-15-</a:t>
                      </a:r>
                      <a:r>
                        <a:rPr lang="en-GB" sz="1100" b="0" baseline="0" dirty="0" smtClean="0">
                          <a:solidFill>
                            <a:srgbClr val="4D4F53"/>
                          </a:solidFill>
                          <a:latin typeface="+mn-lt"/>
                        </a:rPr>
                        <a:t>19</a:t>
                      </a:r>
                      <a:endParaRPr lang="en-GB" sz="1100" b="0" dirty="0">
                        <a:solidFill>
                          <a:srgbClr val="4D4F53"/>
                        </a:solidFill>
                        <a:latin typeface="+mn-lt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b="0" dirty="0">
                        <a:solidFill>
                          <a:srgbClr val="4D4F53"/>
                        </a:solidFill>
                        <a:latin typeface="+mn-lt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 smtClean="0">
                          <a:solidFill>
                            <a:srgbClr val="4D4F53"/>
                          </a:solidFill>
                          <a:latin typeface="+mn-lt"/>
                        </a:rPr>
                        <a:t>1998-2016</a:t>
                      </a: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dirty="0" smtClean="0">
                        <a:solidFill>
                          <a:srgbClr val="4D4F53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0" dirty="0" smtClean="0">
                          <a:solidFill>
                            <a:srgbClr val="4D4F53"/>
                          </a:solidFill>
                          <a:latin typeface="+mn-lt"/>
                        </a:rPr>
                        <a:t>GAC (4km)</a:t>
                      </a:r>
                      <a:endParaRPr lang="en-GB" sz="1100" b="0" dirty="0">
                        <a:solidFill>
                          <a:srgbClr val="4D4F53"/>
                        </a:solidFill>
                        <a:latin typeface="+mn-lt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1455">
                <a:tc vMerge="1">
                  <a:txBody>
                    <a:bodyPr/>
                    <a:lstStyle/>
                    <a:p>
                      <a:endParaRPr lang="en-GB" sz="1600" dirty="0">
                        <a:solidFill>
                          <a:srgbClr val="041E5D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0" dirty="0" smtClean="0">
                          <a:solidFill>
                            <a:srgbClr val="4D4F53"/>
                          </a:solidFill>
                          <a:latin typeface="+mn-lt"/>
                        </a:rPr>
                        <a:t>Metop-A-C</a:t>
                      </a:r>
                      <a:endParaRPr lang="en-GB" sz="1100" b="0" dirty="0">
                        <a:solidFill>
                          <a:srgbClr val="4D4F53"/>
                        </a:solidFill>
                        <a:latin typeface="+mn-lt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b="0" dirty="0">
                        <a:solidFill>
                          <a:srgbClr val="4D4F53"/>
                        </a:solidFill>
                        <a:latin typeface="+mn-lt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0" dirty="0" smtClean="0">
                          <a:solidFill>
                            <a:srgbClr val="4D4F53"/>
                          </a:solidFill>
                          <a:latin typeface="+mn-lt"/>
                        </a:rPr>
                        <a:t>2007-2020</a:t>
                      </a:r>
                      <a:endParaRPr lang="en-GB" sz="1100" b="0" dirty="0">
                        <a:solidFill>
                          <a:srgbClr val="4D4F53"/>
                        </a:solidFill>
                        <a:latin typeface="+mn-lt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sz="1400" b="0" dirty="0">
                        <a:solidFill>
                          <a:srgbClr val="4D4F53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0" dirty="0" smtClean="0">
                          <a:solidFill>
                            <a:srgbClr val="4D4F53"/>
                          </a:solidFill>
                          <a:latin typeface="+mn-lt"/>
                        </a:rPr>
                        <a:t>FRAC (1km)</a:t>
                      </a:r>
                      <a:endParaRPr lang="en-GB" sz="1100" b="0" dirty="0">
                        <a:solidFill>
                          <a:srgbClr val="4D4F53"/>
                        </a:solidFill>
                        <a:latin typeface="+mn-lt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1455">
                <a:tc rowSpan="2">
                  <a:txBody>
                    <a:bodyPr/>
                    <a:lstStyle/>
                    <a:p>
                      <a:r>
                        <a:rPr lang="en-GB" sz="1100" b="0" dirty="0" smtClean="0">
                          <a:solidFill>
                            <a:srgbClr val="4D4F53"/>
                          </a:solidFill>
                          <a:latin typeface="+mn-lt"/>
                        </a:rPr>
                        <a:t>MODIS</a:t>
                      </a:r>
                      <a:endParaRPr lang="en-GB" sz="1100" b="0" dirty="0">
                        <a:solidFill>
                          <a:srgbClr val="4D4F53"/>
                        </a:solidFill>
                        <a:latin typeface="+mn-lt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0" u="none" dirty="0" smtClean="0">
                          <a:solidFill>
                            <a:srgbClr val="4D4F53"/>
                          </a:solidFill>
                          <a:latin typeface="+mn-lt"/>
                        </a:rPr>
                        <a:t>Terra</a:t>
                      </a:r>
                      <a:endParaRPr lang="en-GB" sz="1100" b="0" u="none" dirty="0">
                        <a:solidFill>
                          <a:srgbClr val="4D4F53"/>
                        </a:solidFill>
                        <a:latin typeface="+mn-lt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0" u="none" dirty="0" smtClean="0">
                          <a:solidFill>
                            <a:srgbClr val="4D4F53"/>
                          </a:solidFill>
                          <a:latin typeface="+mn-lt"/>
                        </a:rPr>
                        <a:t>1999-2018</a:t>
                      </a:r>
                      <a:endParaRPr lang="en-GB" sz="1100" b="0" u="none" dirty="0">
                        <a:solidFill>
                          <a:srgbClr val="4D4F53"/>
                        </a:solidFill>
                        <a:latin typeface="+mn-lt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0" u="none" dirty="0" smtClean="0">
                          <a:solidFill>
                            <a:srgbClr val="4D4F53"/>
                          </a:solidFill>
                          <a:latin typeface="+mn-lt"/>
                        </a:rPr>
                        <a:t>1999-2020</a:t>
                      </a:r>
                      <a:endParaRPr lang="en-GB" sz="1100" b="0" u="none" dirty="0">
                        <a:solidFill>
                          <a:srgbClr val="4D4F53"/>
                        </a:solidFill>
                        <a:latin typeface="+mn-lt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sz="1400" b="0" u="none" dirty="0">
                        <a:solidFill>
                          <a:srgbClr val="4D4F53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b="0" u="none" dirty="0">
                        <a:solidFill>
                          <a:srgbClr val="4D4F53"/>
                        </a:solidFill>
                        <a:latin typeface="+mn-lt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1455">
                <a:tc vMerge="1">
                  <a:txBody>
                    <a:bodyPr/>
                    <a:lstStyle/>
                    <a:p>
                      <a:endParaRPr lang="en-GB" sz="1600" b="0" dirty="0">
                        <a:solidFill>
                          <a:srgbClr val="041E5D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0" u="none" dirty="0" smtClean="0">
                          <a:solidFill>
                            <a:srgbClr val="4D4F53"/>
                          </a:solidFill>
                          <a:latin typeface="+mn-lt"/>
                        </a:rPr>
                        <a:t>Aqua</a:t>
                      </a:r>
                      <a:endParaRPr lang="en-GB" sz="1100" b="0" u="none" dirty="0">
                        <a:solidFill>
                          <a:srgbClr val="4D4F53"/>
                        </a:solidFill>
                        <a:latin typeface="+mn-lt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0" u="none" dirty="0" smtClean="0">
                          <a:solidFill>
                            <a:srgbClr val="4D4F53"/>
                          </a:solidFill>
                          <a:latin typeface="+mn-lt"/>
                        </a:rPr>
                        <a:t>2002-2018</a:t>
                      </a:r>
                      <a:endParaRPr lang="en-GB" sz="1100" b="0" u="none" dirty="0">
                        <a:solidFill>
                          <a:srgbClr val="4D4F53"/>
                        </a:solidFill>
                        <a:latin typeface="+mn-lt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0" u="none" dirty="0" smtClean="0">
                          <a:solidFill>
                            <a:srgbClr val="4D4F53"/>
                          </a:solidFill>
                          <a:latin typeface="+mn-lt"/>
                        </a:rPr>
                        <a:t>2002-2020</a:t>
                      </a:r>
                      <a:endParaRPr lang="en-GB" sz="1100" b="0" u="none" dirty="0">
                        <a:solidFill>
                          <a:srgbClr val="4D4F53"/>
                        </a:solidFill>
                        <a:latin typeface="+mn-lt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sz="1400" b="0" u="none" dirty="0">
                        <a:solidFill>
                          <a:srgbClr val="4D4F53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b="0" u="none" dirty="0">
                        <a:solidFill>
                          <a:srgbClr val="4D4F53"/>
                        </a:solidFill>
                        <a:latin typeface="+mn-lt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1455">
                <a:tc rowSpan="2">
                  <a:txBody>
                    <a:bodyPr/>
                    <a:lstStyle/>
                    <a:p>
                      <a:r>
                        <a:rPr lang="en-GB" sz="1100" b="0" dirty="0" smtClean="0">
                          <a:solidFill>
                            <a:srgbClr val="4D4F53"/>
                          </a:solidFill>
                          <a:latin typeface="+mn-lt"/>
                        </a:rPr>
                        <a:t>SLSTR</a:t>
                      </a:r>
                      <a:endParaRPr lang="en-GB" sz="1100" b="0" dirty="0">
                        <a:solidFill>
                          <a:srgbClr val="4D4F53"/>
                        </a:solidFill>
                        <a:latin typeface="+mn-lt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100" b="0" dirty="0" smtClean="0">
                          <a:solidFill>
                            <a:srgbClr val="4D4F53"/>
                          </a:solidFill>
                          <a:latin typeface="+mn-lt"/>
                        </a:rPr>
                        <a:t>Sentinel-3A</a:t>
                      </a:r>
                      <a:endParaRPr lang="en-GB" sz="1100" b="0" dirty="0">
                        <a:solidFill>
                          <a:srgbClr val="4D4F53"/>
                        </a:solidFill>
                        <a:latin typeface="+mn-lt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100" b="0" dirty="0" smtClean="0">
                          <a:solidFill>
                            <a:srgbClr val="4D4F53"/>
                          </a:solidFill>
                          <a:latin typeface="+mn-lt"/>
                        </a:rPr>
                        <a:t>2016-2018</a:t>
                      </a:r>
                      <a:endParaRPr lang="en-GB" sz="1100" b="0" dirty="0">
                        <a:solidFill>
                          <a:srgbClr val="4D4F53"/>
                        </a:solidFill>
                        <a:latin typeface="+mn-lt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b="0" dirty="0" smtClean="0">
                          <a:solidFill>
                            <a:srgbClr val="4D4F53"/>
                          </a:solidFill>
                          <a:latin typeface="+mn-lt"/>
                        </a:rPr>
                        <a:t>2016-2020</a:t>
                      </a: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400" b="0" dirty="0" smtClean="0">
                        <a:solidFill>
                          <a:srgbClr val="4D4F53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100" b="0" dirty="0">
                        <a:solidFill>
                          <a:srgbClr val="4D4F53"/>
                        </a:solidFill>
                        <a:latin typeface="+mn-lt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1455">
                <a:tc vMerge="1">
                  <a:txBody>
                    <a:bodyPr/>
                    <a:lstStyle/>
                    <a:p>
                      <a:endParaRPr lang="en-GB" sz="1400" b="0" dirty="0">
                        <a:solidFill>
                          <a:srgbClr val="4D4F53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100" b="0" dirty="0" smtClean="0">
                          <a:solidFill>
                            <a:srgbClr val="4D4F53"/>
                          </a:solidFill>
                          <a:latin typeface="+mn-lt"/>
                        </a:rPr>
                        <a:t>Sentinel-3B</a:t>
                      </a:r>
                      <a:endParaRPr lang="en-GB" sz="1100" b="0" u="none" dirty="0">
                        <a:solidFill>
                          <a:srgbClr val="4D4F53"/>
                        </a:solidFill>
                        <a:latin typeface="+mn-lt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100" b="0" u="none" dirty="0">
                        <a:solidFill>
                          <a:srgbClr val="4D4F53"/>
                        </a:solidFill>
                        <a:latin typeface="+mn-lt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100" b="0" u="none" dirty="0" smtClean="0">
                          <a:solidFill>
                            <a:srgbClr val="4D4F53"/>
                          </a:solidFill>
                          <a:latin typeface="+mn-lt"/>
                        </a:rPr>
                        <a:t>2018-2020</a:t>
                      </a:r>
                      <a:endParaRPr lang="en-GB" sz="1100" b="0" u="none" dirty="0">
                        <a:solidFill>
                          <a:srgbClr val="4D4F53"/>
                        </a:solidFill>
                        <a:latin typeface="+mn-lt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400" b="0" u="none" dirty="0">
                        <a:solidFill>
                          <a:srgbClr val="4D4F53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100" b="0" u="none" dirty="0">
                        <a:solidFill>
                          <a:srgbClr val="4D4F53"/>
                        </a:solidFill>
                        <a:latin typeface="+mn-lt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1455">
                <a:tc>
                  <a:txBody>
                    <a:bodyPr/>
                    <a:lstStyle/>
                    <a:p>
                      <a:r>
                        <a:rPr lang="en-GB" sz="1100" b="0" dirty="0" smtClean="0">
                          <a:solidFill>
                            <a:srgbClr val="4D4F53"/>
                          </a:solidFill>
                          <a:latin typeface="+mn-lt"/>
                        </a:rPr>
                        <a:t>SEVIRI</a:t>
                      </a:r>
                      <a:endParaRPr lang="en-GB" sz="1100" b="0" dirty="0">
                        <a:solidFill>
                          <a:srgbClr val="4D4F53"/>
                        </a:solidFill>
                        <a:latin typeface="+mn-lt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100" b="0" u="none" dirty="0" smtClean="0">
                          <a:solidFill>
                            <a:srgbClr val="4D4F53"/>
                          </a:solidFill>
                          <a:latin typeface="+mn-lt"/>
                        </a:rPr>
                        <a:t>MSG-1-</a:t>
                      </a:r>
                      <a:r>
                        <a:rPr lang="en-GB" sz="1100" b="0" u="none" baseline="0" dirty="0" smtClean="0">
                          <a:solidFill>
                            <a:srgbClr val="4D4F53"/>
                          </a:solidFill>
                          <a:latin typeface="+mn-lt"/>
                        </a:rPr>
                        <a:t>4</a:t>
                      </a:r>
                      <a:endParaRPr lang="en-GB" sz="1100" b="0" u="none" dirty="0">
                        <a:solidFill>
                          <a:srgbClr val="4D4F53"/>
                        </a:solidFill>
                        <a:latin typeface="+mn-lt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100" b="0" u="none" dirty="0" smtClean="0">
                          <a:solidFill>
                            <a:srgbClr val="4D4F53"/>
                          </a:solidFill>
                          <a:latin typeface="+mn-lt"/>
                        </a:rPr>
                        <a:t>2008-2010</a:t>
                      </a:r>
                      <a:endParaRPr lang="en-GB" sz="1100" b="0" u="none" dirty="0">
                        <a:solidFill>
                          <a:srgbClr val="4D4F53"/>
                        </a:solidFill>
                        <a:latin typeface="+mn-lt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100" b="0" u="none" dirty="0" smtClean="0">
                          <a:solidFill>
                            <a:srgbClr val="4D4F53"/>
                          </a:solidFill>
                          <a:latin typeface="+mn-lt"/>
                        </a:rPr>
                        <a:t>2004-2020</a:t>
                      </a:r>
                      <a:endParaRPr lang="en-GB" sz="1100" b="0" u="none" dirty="0">
                        <a:solidFill>
                          <a:srgbClr val="4D4F53"/>
                        </a:solidFill>
                        <a:latin typeface="+mn-lt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100" b="0" dirty="0" smtClean="0">
                          <a:solidFill>
                            <a:srgbClr val="4D4F53"/>
                          </a:solidFill>
                          <a:latin typeface="+mn-lt"/>
                        </a:rPr>
                        <a:t>0.05° </a:t>
                      </a:r>
                      <a:r>
                        <a:rPr lang="en-GB" sz="1100" b="0" u="none" dirty="0" smtClean="0">
                          <a:solidFill>
                            <a:srgbClr val="4D4F53"/>
                          </a:solidFill>
                          <a:latin typeface="+mn-lt"/>
                        </a:rPr>
                        <a:t>Hourly L3U</a:t>
                      </a:r>
                      <a:endParaRPr lang="en-GB" sz="1100" b="0" u="none" dirty="0">
                        <a:solidFill>
                          <a:srgbClr val="4D4F53"/>
                        </a:solidFill>
                        <a:latin typeface="+mn-lt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100" b="0" u="none" dirty="0" smtClean="0">
                          <a:solidFill>
                            <a:srgbClr val="4D4F53"/>
                          </a:solidFill>
                          <a:latin typeface="+mn-lt"/>
                        </a:rPr>
                        <a:t>MVIRI being done by CM SAF</a:t>
                      </a:r>
                      <a:endParaRPr lang="en-GB" sz="1100" b="0" u="none" dirty="0">
                        <a:solidFill>
                          <a:srgbClr val="4D4F53"/>
                        </a:solidFill>
                        <a:latin typeface="+mn-lt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1455">
                <a:tc>
                  <a:txBody>
                    <a:bodyPr/>
                    <a:lstStyle/>
                    <a:p>
                      <a:r>
                        <a:rPr lang="en-GB" sz="1100" b="0" dirty="0" smtClean="0">
                          <a:solidFill>
                            <a:srgbClr val="4D4F53"/>
                          </a:solidFill>
                          <a:latin typeface="+mn-lt"/>
                        </a:rPr>
                        <a:t>Imager</a:t>
                      </a:r>
                      <a:endParaRPr lang="en-GB" sz="1100" b="0" dirty="0">
                        <a:solidFill>
                          <a:srgbClr val="4D4F53"/>
                        </a:solidFill>
                        <a:latin typeface="+mn-lt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100" b="0" u="none" dirty="0" smtClean="0">
                          <a:solidFill>
                            <a:srgbClr val="4D4F53"/>
                          </a:solidFill>
                          <a:latin typeface="+mn-lt"/>
                        </a:rPr>
                        <a:t>GOES 12-16</a:t>
                      </a:r>
                      <a:endParaRPr lang="en-GB" sz="1100" b="0" u="none" dirty="0">
                        <a:solidFill>
                          <a:srgbClr val="4D4F53"/>
                        </a:solidFill>
                        <a:latin typeface="+mn-lt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100" b="0" u="none" dirty="0">
                        <a:solidFill>
                          <a:srgbClr val="4D4F53"/>
                        </a:solidFill>
                        <a:latin typeface="+mn-lt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100" b="0" u="none" dirty="0" smtClean="0">
                          <a:solidFill>
                            <a:srgbClr val="4D4F53"/>
                          </a:solidFill>
                          <a:latin typeface="+mn-lt"/>
                        </a:rPr>
                        <a:t>2004-2020</a:t>
                      </a:r>
                      <a:endParaRPr lang="en-GB" sz="1100" b="0" u="none" dirty="0">
                        <a:solidFill>
                          <a:srgbClr val="4D4F53"/>
                        </a:solidFill>
                        <a:latin typeface="+mn-lt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400" b="0" u="none" dirty="0">
                        <a:solidFill>
                          <a:srgbClr val="4D4F53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100" b="0" u="none" dirty="0">
                        <a:solidFill>
                          <a:srgbClr val="4D4F53"/>
                        </a:solidFill>
                        <a:latin typeface="+mn-lt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1455">
                <a:tc>
                  <a:txBody>
                    <a:bodyPr/>
                    <a:lstStyle/>
                    <a:p>
                      <a:r>
                        <a:rPr lang="en-GB" sz="1100" b="0" dirty="0" smtClean="0">
                          <a:solidFill>
                            <a:srgbClr val="4D4F53"/>
                          </a:solidFill>
                          <a:latin typeface="+mn-lt"/>
                        </a:rPr>
                        <a:t>JAMI</a:t>
                      </a:r>
                      <a:endParaRPr lang="en-GB" sz="1100" b="0" dirty="0">
                        <a:solidFill>
                          <a:srgbClr val="4D4F53"/>
                        </a:solidFill>
                        <a:latin typeface="+mn-lt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100" b="0" u="none" dirty="0" smtClean="0">
                          <a:solidFill>
                            <a:srgbClr val="4D4F53"/>
                          </a:solidFill>
                          <a:latin typeface="+mn-lt"/>
                        </a:rPr>
                        <a:t>MTSAT-2</a:t>
                      </a:r>
                      <a:endParaRPr lang="en-GB" sz="1100" b="0" u="none" dirty="0">
                        <a:solidFill>
                          <a:srgbClr val="4D4F53"/>
                        </a:solidFill>
                        <a:latin typeface="+mn-lt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100" b="0" u="none" dirty="0">
                        <a:solidFill>
                          <a:srgbClr val="4D4F53"/>
                        </a:solidFill>
                        <a:latin typeface="+mn-lt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100" b="0" u="none" dirty="0" smtClean="0">
                          <a:solidFill>
                            <a:srgbClr val="4D4F53"/>
                          </a:solidFill>
                          <a:latin typeface="+mn-lt"/>
                        </a:rPr>
                        <a:t>2009-2015</a:t>
                      </a: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400" b="0" u="none" dirty="0" smtClean="0">
                        <a:solidFill>
                          <a:srgbClr val="4D4F53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100" b="0" u="sng" dirty="0">
                        <a:solidFill>
                          <a:srgbClr val="4D4F53"/>
                        </a:solidFill>
                        <a:latin typeface="+mn-lt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1455">
                <a:tc>
                  <a:txBody>
                    <a:bodyPr/>
                    <a:lstStyle/>
                    <a:p>
                      <a:r>
                        <a:rPr lang="en-GB" sz="1100" b="0" dirty="0" smtClean="0">
                          <a:solidFill>
                            <a:srgbClr val="4D4F53"/>
                          </a:solidFill>
                          <a:latin typeface="+mn-lt"/>
                        </a:rPr>
                        <a:t>SSM/I</a:t>
                      </a:r>
                      <a:endParaRPr lang="en-GB" sz="1100" b="0" dirty="0">
                        <a:solidFill>
                          <a:srgbClr val="4D4F53"/>
                        </a:solidFill>
                        <a:latin typeface="+mn-lt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100" b="0" u="none" dirty="0" smtClean="0">
                          <a:solidFill>
                            <a:srgbClr val="4D4F53"/>
                          </a:solidFill>
                          <a:latin typeface="+mn-lt"/>
                        </a:rPr>
                        <a:t>DMSP F-13,17</a:t>
                      </a:r>
                      <a:endParaRPr lang="en-GB" sz="1100" b="0" u="none" dirty="0">
                        <a:solidFill>
                          <a:srgbClr val="4D4F53"/>
                        </a:solidFill>
                        <a:latin typeface="+mn-lt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100" b="0" u="none" dirty="0" smtClean="0">
                          <a:solidFill>
                            <a:srgbClr val="4D4F53"/>
                          </a:solidFill>
                          <a:latin typeface="+mn-lt"/>
                        </a:rPr>
                        <a:t>1998-2018</a:t>
                      </a:r>
                      <a:endParaRPr lang="en-GB" sz="1100" b="0" u="none" dirty="0">
                        <a:solidFill>
                          <a:srgbClr val="4D4F53"/>
                        </a:solidFill>
                        <a:latin typeface="+mn-lt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100" b="0" u="none" dirty="0" smtClean="0">
                          <a:solidFill>
                            <a:srgbClr val="4D4F53"/>
                          </a:solidFill>
                          <a:latin typeface="+mn-lt"/>
                        </a:rPr>
                        <a:t>1995-2018</a:t>
                      </a:r>
                      <a:endParaRPr lang="en-GB" sz="1100" b="0" u="none" dirty="0">
                        <a:solidFill>
                          <a:srgbClr val="4D4F53"/>
                        </a:solidFill>
                        <a:latin typeface="+mn-lt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100" b="0" dirty="0" smtClean="0">
                          <a:solidFill>
                            <a:srgbClr val="4D4F53"/>
                          </a:solidFill>
                          <a:latin typeface="+mn-lt"/>
                        </a:rPr>
                        <a:t>0.25° Daily L3C</a:t>
                      </a:r>
                      <a:endParaRPr lang="en-GB" sz="1100" b="0" u="none" dirty="0">
                        <a:solidFill>
                          <a:srgbClr val="4D4F53"/>
                        </a:solidFill>
                        <a:latin typeface="+mn-lt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100" b="0" u="none" dirty="0">
                        <a:solidFill>
                          <a:srgbClr val="4D4F53"/>
                        </a:solidFill>
                        <a:latin typeface="+mn-lt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1455">
                <a:tc>
                  <a:txBody>
                    <a:bodyPr/>
                    <a:lstStyle/>
                    <a:p>
                      <a:r>
                        <a:rPr lang="en-GB" sz="1100" b="0" dirty="0" smtClean="0">
                          <a:solidFill>
                            <a:srgbClr val="4D4F53"/>
                          </a:solidFill>
                          <a:latin typeface="+mn-lt"/>
                        </a:rPr>
                        <a:t>ATSR-MODIS-SLSTR</a:t>
                      </a:r>
                      <a:r>
                        <a:rPr lang="en-GB" sz="1100" b="0" baseline="0" dirty="0" smtClean="0">
                          <a:solidFill>
                            <a:srgbClr val="4D4F53"/>
                          </a:solidFill>
                          <a:latin typeface="+mn-lt"/>
                        </a:rPr>
                        <a:t> CDR</a:t>
                      </a:r>
                      <a:endParaRPr lang="en-GB" sz="1100" b="0" dirty="0">
                        <a:solidFill>
                          <a:srgbClr val="4D4F53"/>
                        </a:solidFill>
                        <a:latin typeface="+mn-lt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100" b="0" u="none" dirty="0" smtClean="0">
                          <a:solidFill>
                            <a:srgbClr val="4D4F53"/>
                          </a:solidFill>
                          <a:latin typeface="+mn-lt"/>
                        </a:rPr>
                        <a:t>ATSR, MODIS,</a:t>
                      </a:r>
                      <a:r>
                        <a:rPr lang="en-GB" sz="1100" b="0" u="none" baseline="0" dirty="0" smtClean="0">
                          <a:solidFill>
                            <a:srgbClr val="4D4F53"/>
                          </a:solidFill>
                          <a:latin typeface="+mn-lt"/>
                        </a:rPr>
                        <a:t> SLSTR</a:t>
                      </a:r>
                      <a:endParaRPr lang="en-GB" sz="1100" b="0" u="none" dirty="0">
                        <a:solidFill>
                          <a:srgbClr val="4D4F53"/>
                        </a:solidFill>
                        <a:latin typeface="+mn-lt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100" b="0" u="none" dirty="0" smtClean="0">
                          <a:solidFill>
                            <a:srgbClr val="4D4F53"/>
                          </a:solidFill>
                          <a:latin typeface="+mn-lt"/>
                        </a:rPr>
                        <a:t>1995-2012</a:t>
                      </a:r>
                      <a:endParaRPr lang="en-GB" sz="1100" b="0" u="none" dirty="0">
                        <a:solidFill>
                          <a:srgbClr val="4D4F53"/>
                        </a:solidFill>
                        <a:latin typeface="+mn-lt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100" b="0" u="none" dirty="0" smtClean="0">
                          <a:solidFill>
                            <a:srgbClr val="4D4F53"/>
                          </a:solidFill>
                          <a:latin typeface="+mn-lt"/>
                        </a:rPr>
                        <a:t>1995-2020</a:t>
                      </a:r>
                      <a:endParaRPr lang="en-GB" sz="1100" b="0" u="none" dirty="0">
                        <a:solidFill>
                          <a:srgbClr val="4D4F53"/>
                        </a:solidFill>
                        <a:latin typeface="+mn-lt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100" b="0" dirty="0" smtClean="0">
                          <a:solidFill>
                            <a:srgbClr val="4D4F53"/>
                          </a:solidFill>
                          <a:latin typeface="+mn-lt"/>
                        </a:rPr>
                        <a:t>0.05° [0.01°] </a:t>
                      </a:r>
                      <a:r>
                        <a:rPr lang="en-GB" sz="1100" b="0" u="none" dirty="0" smtClean="0">
                          <a:solidFill>
                            <a:srgbClr val="4D4F53"/>
                          </a:solidFill>
                          <a:latin typeface="+mn-lt"/>
                        </a:rPr>
                        <a:t>Daily + Monthly L3S</a:t>
                      </a:r>
                      <a:endParaRPr lang="en-GB" sz="1100" b="0" u="none" dirty="0">
                        <a:solidFill>
                          <a:srgbClr val="4D4F53"/>
                        </a:solidFill>
                        <a:latin typeface="+mn-lt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100" b="0" u="none" dirty="0" smtClean="0">
                          <a:solidFill>
                            <a:srgbClr val="4D4F53"/>
                          </a:solidFill>
                          <a:latin typeface="+mn-lt"/>
                        </a:rPr>
                        <a:t>ATSR-2 through to SLSTR</a:t>
                      </a:r>
                      <a:endParaRPr lang="en-GB" sz="1100" b="0" u="none" dirty="0">
                        <a:solidFill>
                          <a:srgbClr val="4D4F53"/>
                        </a:solidFill>
                        <a:latin typeface="+mn-lt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1455">
                <a:tc>
                  <a:txBody>
                    <a:bodyPr/>
                    <a:lstStyle/>
                    <a:p>
                      <a:r>
                        <a:rPr lang="en-GB" sz="1100" b="0" dirty="0" smtClean="0">
                          <a:solidFill>
                            <a:srgbClr val="4D4F53"/>
                          </a:solidFill>
                          <a:latin typeface="+mn-lt"/>
                        </a:rPr>
                        <a:t>Merged IR CDR</a:t>
                      </a:r>
                      <a:endParaRPr lang="en-GB" sz="1100" b="0" dirty="0">
                        <a:solidFill>
                          <a:srgbClr val="4D4F53"/>
                        </a:solidFill>
                        <a:latin typeface="+mn-lt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100" b="0" u="none" dirty="0" smtClean="0">
                          <a:solidFill>
                            <a:srgbClr val="4D4F53"/>
                          </a:solidFill>
                          <a:latin typeface="+mn-lt"/>
                        </a:rPr>
                        <a:t>LEO+GEO IR above</a:t>
                      </a:r>
                      <a:endParaRPr lang="en-GB" sz="1100" b="0" u="none" dirty="0">
                        <a:solidFill>
                          <a:srgbClr val="4D4F53"/>
                        </a:solidFill>
                        <a:latin typeface="+mn-lt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100" b="0" u="none" dirty="0">
                        <a:solidFill>
                          <a:srgbClr val="4D4F53"/>
                        </a:solidFill>
                        <a:latin typeface="+mn-lt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b="0" u="none" dirty="0" smtClean="0">
                          <a:solidFill>
                            <a:srgbClr val="4D4F53"/>
                          </a:solidFill>
                          <a:latin typeface="+mn-lt"/>
                        </a:rPr>
                        <a:t>2009-2020</a:t>
                      </a: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b="0" dirty="0" smtClean="0">
                          <a:solidFill>
                            <a:srgbClr val="4D4F53"/>
                          </a:solidFill>
                          <a:latin typeface="+mn-lt"/>
                        </a:rPr>
                        <a:t>0.05° </a:t>
                      </a:r>
                      <a:r>
                        <a:rPr lang="en-GB" sz="1100" b="0" u="none" dirty="0" smtClean="0">
                          <a:solidFill>
                            <a:srgbClr val="4D4F53"/>
                          </a:solidFill>
                          <a:latin typeface="+mn-lt"/>
                        </a:rPr>
                        <a:t>3-hourly L3S</a:t>
                      </a: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100" b="0" u="none" dirty="0" smtClean="0">
                          <a:solidFill>
                            <a:srgbClr val="4D4F53"/>
                          </a:solidFill>
                          <a:latin typeface="+mn-lt"/>
                        </a:rPr>
                        <a:t>3-hourly Merged</a:t>
                      </a:r>
                      <a:r>
                        <a:rPr lang="en-GB" sz="1100" b="0" u="none" baseline="0" dirty="0" smtClean="0">
                          <a:solidFill>
                            <a:srgbClr val="4D4F53"/>
                          </a:solidFill>
                          <a:latin typeface="+mn-lt"/>
                        </a:rPr>
                        <a:t> GEO+LEO</a:t>
                      </a:r>
                      <a:endParaRPr lang="en-GB" sz="1100" b="0" u="none" dirty="0">
                        <a:solidFill>
                          <a:srgbClr val="4D4F53"/>
                        </a:solidFill>
                        <a:latin typeface="+mn-lt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1455">
                <a:tc>
                  <a:txBody>
                    <a:bodyPr/>
                    <a:lstStyle/>
                    <a:p>
                      <a:r>
                        <a:rPr lang="en-GB" sz="1100" b="0" dirty="0" smtClean="0">
                          <a:solidFill>
                            <a:srgbClr val="4D4F53"/>
                          </a:solidFill>
                          <a:latin typeface="+mn-lt"/>
                        </a:rPr>
                        <a:t>Experimental</a:t>
                      </a:r>
                      <a:r>
                        <a:rPr lang="en-GB" sz="1100" b="0" baseline="0" dirty="0" smtClean="0">
                          <a:solidFill>
                            <a:srgbClr val="4D4F53"/>
                          </a:solidFill>
                          <a:latin typeface="+mn-lt"/>
                        </a:rPr>
                        <a:t> IR+MW</a:t>
                      </a:r>
                      <a:endParaRPr lang="en-GB" sz="1100" b="0" dirty="0">
                        <a:solidFill>
                          <a:srgbClr val="4D4F53"/>
                        </a:solidFill>
                        <a:latin typeface="+mn-lt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100" b="0" u="none" dirty="0" smtClean="0">
                          <a:solidFill>
                            <a:srgbClr val="4D4F53"/>
                          </a:solidFill>
                          <a:latin typeface="+mn-lt"/>
                        </a:rPr>
                        <a:t>Select IR</a:t>
                      </a:r>
                      <a:r>
                        <a:rPr lang="en-GB" sz="1100" b="0" u="none" baseline="0" dirty="0" smtClean="0">
                          <a:solidFill>
                            <a:srgbClr val="4D4F53"/>
                          </a:solidFill>
                          <a:latin typeface="+mn-lt"/>
                        </a:rPr>
                        <a:t> + MW</a:t>
                      </a:r>
                      <a:endParaRPr lang="en-GB" sz="1100" b="0" u="none" dirty="0">
                        <a:solidFill>
                          <a:srgbClr val="4D4F53"/>
                        </a:solidFill>
                        <a:latin typeface="+mn-lt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100" b="0" u="none" dirty="0">
                        <a:solidFill>
                          <a:srgbClr val="4D4F53"/>
                        </a:solidFill>
                        <a:latin typeface="+mn-lt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100" b="0" u="none" dirty="0" smtClean="0">
                          <a:solidFill>
                            <a:srgbClr val="4D4F53"/>
                          </a:solidFill>
                          <a:latin typeface="+mn-lt"/>
                        </a:rPr>
                        <a:t>[1 year</a:t>
                      </a:r>
                      <a:r>
                        <a:rPr lang="en-GB" sz="1100" b="0" u="none" baseline="0" dirty="0" smtClean="0">
                          <a:solidFill>
                            <a:srgbClr val="4D4F53"/>
                          </a:solidFill>
                          <a:latin typeface="+mn-lt"/>
                        </a:rPr>
                        <a:t> 2008</a:t>
                      </a:r>
                      <a:r>
                        <a:rPr lang="en-GB" sz="1100" b="0" u="none" dirty="0" smtClean="0">
                          <a:solidFill>
                            <a:srgbClr val="4D4F53"/>
                          </a:solidFill>
                          <a:latin typeface="+mn-lt"/>
                        </a:rPr>
                        <a:t>]</a:t>
                      </a:r>
                      <a:endParaRPr lang="en-GB" sz="1100" b="0" u="none" dirty="0">
                        <a:solidFill>
                          <a:srgbClr val="4D4F53"/>
                        </a:solidFill>
                        <a:latin typeface="+mn-lt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100" b="0" dirty="0" smtClean="0">
                          <a:solidFill>
                            <a:srgbClr val="4D4F53"/>
                          </a:solidFill>
                          <a:latin typeface="+mn-lt"/>
                        </a:rPr>
                        <a:t>0.05° </a:t>
                      </a:r>
                      <a:r>
                        <a:rPr lang="en-GB" sz="1100" b="0" u="none" dirty="0" smtClean="0">
                          <a:solidFill>
                            <a:srgbClr val="4D4F53"/>
                          </a:solidFill>
                          <a:latin typeface="+mn-lt"/>
                        </a:rPr>
                        <a:t>3-hourly L3S</a:t>
                      </a:r>
                      <a:endParaRPr lang="en-GB" sz="1100" b="0" u="none" dirty="0">
                        <a:solidFill>
                          <a:srgbClr val="4D4F53"/>
                        </a:solidFill>
                        <a:latin typeface="+mn-lt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100" b="0" u="none" dirty="0" smtClean="0">
                          <a:solidFill>
                            <a:srgbClr val="4D4F53"/>
                          </a:solidFill>
                          <a:latin typeface="+mn-lt"/>
                        </a:rPr>
                        <a:t>Global diurnal cycle (clear+cloudy)</a:t>
                      </a:r>
                      <a:endParaRPr lang="en-GB" sz="1100" b="0" u="none" dirty="0">
                        <a:solidFill>
                          <a:srgbClr val="4D4F53"/>
                        </a:solidFill>
                        <a:latin typeface="+mn-lt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007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Algorithm consistency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idx="1"/>
          </p:nvPr>
        </p:nvSpPr>
        <p:spPr>
          <a:xfrm>
            <a:off x="251520" y="1124744"/>
            <a:ext cx="4104456" cy="3960440"/>
          </a:xfrm>
        </p:spPr>
        <p:txBody>
          <a:bodyPr>
            <a:noAutofit/>
          </a:bodyPr>
          <a:lstStyle/>
          <a:p>
            <a:r>
              <a:rPr lang="en-GB" sz="1350" dirty="0"/>
              <a:t>For highest quality LST products for climate studies it is critical to implement the optimum retrieval algorithm</a:t>
            </a:r>
          </a:p>
          <a:p>
            <a:r>
              <a:rPr lang="en-GB" sz="1350" dirty="0"/>
              <a:t>Achieved through an algorithm intercomparison (“round robin”):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GB" sz="1200" dirty="0"/>
              <a:t>6 infrared algorithms were tested for 3 infrared sensors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GB" sz="1200" dirty="0"/>
              <a:t>7 microwave algorithms were tested for 1 microwave sensor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GB" sz="1200" dirty="0"/>
              <a:t>Assessment through a set of metrics</a:t>
            </a:r>
          </a:p>
          <a:p>
            <a:r>
              <a:rPr lang="en-GB" sz="1350" dirty="0"/>
              <a:t>Designed and developed a Benchmark Database (BDB) for training, testing and selection of algorithms</a:t>
            </a:r>
          </a:p>
          <a:p>
            <a:r>
              <a:rPr lang="en-GB" sz="1350" dirty="0"/>
              <a:t>Paper in preparation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4869160"/>
            <a:ext cx="5995976" cy="1440160"/>
          </a:xfr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1191119"/>
              </p:ext>
            </p:extLst>
          </p:nvPr>
        </p:nvGraphicFramePr>
        <p:xfrm>
          <a:off x="4427984" y="1124744"/>
          <a:ext cx="4464626" cy="3564397"/>
        </p:xfrm>
        <a:graphic>
          <a:graphicData uri="http://schemas.openxmlformats.org/drawingml/2006/table">
            <a:tbl>
              <a:tblPr firstRow="1" firstCol="1" bandRow="1"/>
              <a:tblGrid>
                <a:gridCol w="14608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72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65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9326"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Dataset</a:t>
                      </a:r>
                      <a:endParaRPr lang="en-GB" sz="9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55" marR="3335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BA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First Choice Algorithm</a:t>
                      </a:r>
                      <a:endParaRPr lang="en-GB" sz="9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55" marR="3335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BA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Second Choice Algorithm</a:t>
                      </a:r>
                      <a:endParaRPr lang="en-GB" sz="9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55" marR="3335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4170"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AATSR</a:t>
                      </a:r>
                      <a:endParaRPr lang="en-GB" sz="9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55" marR="33355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900" b="0" dirty="0">
                          <a:solidFill>
                            <a:srgbClr val="041E5D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UOL </a:t>
                      </a:r>
                    </a:p>
                    <a:p>
                      <a:pPr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900" b="0" dirty="0">
                          <a:solidFill>
                            <a:srgbClr val="041E5D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Overall Rank for AATSR: 4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900" b="0" dirty="0">
                          <a:solidFill>
                            <a:srgbClr val="041E5D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GSW </a:t>
                      </a:r>
                    </a:p>
                    <a:p>
                      <a:pPr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900" b="0" dirty="0">
                          <a:solidFill>
                            <a:srgbClr val="041E5D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Overall Rank for AATSR: 6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4170"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MODIS</a:t>
                      </a:r>
                      <a:endParaRPr lang="en-GB" sz="9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55" marR="33355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900" b="0" dirty="0">
                          <a:solidFill>
                            <a:srgbClr val="041E5D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GSW </a:t>
                      </a:r>
                    </a:p>
                    <a:p>
                      <a:pPr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900" b="0" dirty="0">
                          <a:solidFill>
                            <a:srgbClr val="041E5D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Overall Rank for MODIS: 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900" b="0" dirty="0">
                          <a:solidFill>
                            <a:srgbClr val="041E5D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QSW </a:t>
                      </a:r>
                    </a:p>
                    <a:p>
                      <a:pPr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900" b="0" dirty="0">
                          <a:solidFill>
                            <a:srgbClr val="041E5D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Overall Rank for MODIS: 8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4170"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SEVIRI</a:t>
                      </a:r>
                      <a:endParaRPr lang="en-GB" sz="9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55" marR="33355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900" b="0" dirty="0">
                          <a:solidFill>
                            <a:srgbClr val="041E5D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GSW </a:t>
                      </a:r>
                    </a:p>
                    <a:p>
                      <a:pPr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900" b="0" dirty="0">
                          <a:solidFill>
                            <a:srgbClr val="041E5D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Overall Rank for SEVIRI: 3 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900" b="0" dirty="0">
                          <a:solidFill>
                            <a:srgbClr val="041E5D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UOL </a:t>
                      </a:r>
                    </a:p>
                    <a:p>
                      <a:pPr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900" b="0" dirty="0">
                          <a:solidFill>
                            <a:srgbClr val="041E5D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Overall Rank for SEVIRI: 8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0985"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AATSR / SLSTR / MODIS CDR</a:t>
                      </a:r>
                      <a:endParaRPr lang="en-GB" sz="9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55" marR="33355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900" b="0" dirty="0">
                          <a:solidFill>
                            <a:srgbClr val="041E5D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UOL</a:t>
                      </a:r>
                    </a:p>
                    <a:p>
                      <a:pPr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900" b="0" dirty="0">
                          <a:solidFill>
                            <a:srgbClr val="041E5D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900" b="0" dirty="0">
                          <a:solidFill>
                            <a:srgbClr val="041E5D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GSW</a:t>
                      </a:r>
                    </a:p>
                    <a:p>
                      <a:pPr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900" b="0" dirty="0">
                          <a:solidFill>
                            <a:srgbClr val="041E5D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0788"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Merged Dataset (AATSR / MODIS / SEVIRI)</a:t>
                      </a:r>
                      <a:endParaRPr lang="en-GB" sz="9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55" marR="33355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900" b="0" dirty="0">
                          <a:solidFill>
                            <a:srgbClr val="041E5D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GSW</a:t>
                      </a:r>
                    </a:p>
                    <a:p>
                      <a:pPr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900" b="0" dirty="0">
                          <a:solidFill>
                            <a:srgbClr val="041E5D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900" b="0" dirty="0">
                          <a:solidFill>
                            <a:srgbClr val="041E5D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UOL</a:t>
                      </a:r>
                    </a:p>
                    <a:p>
                      <a:pPr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900" b="0" dirty="0">
                          <a:solidFill>
                            <a:srgbClr val="041E5D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0788"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SSM/I</a:t>
                      </a:r>
                      <a:endParaRPr lang="en-GB" sz="9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55" marR="33355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900" b="0" dirty="0">
                          <a:solidFill>
                            <a:srgbClr val="041E5D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NNE_A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900" b="0" dirty="0">
                          <a:solidFill>
                            <a:srgbClr val="041E5D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NN_A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006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First ECV Products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8548" y="579911"/>
            <a:ext cx="2776560" cy="2741077"/>
          </a:xfrm>
          <a:prstGeom prst="rect">
            <a:avLst/>
          </a:prstGeom>
        </p:spPr>
      </p:pic>
      <p:pic>
        <p:nvPicPr>
          <p:cNvPr id="4" name="Marcador de Posição de Conteúdo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91" y="857865"/>
            <a:ext cx="4572508" cy="2261867"/>
          </a:xfrm>
          <a:prstGeom prst="rect">
            <a:avLst/>
          </a:prstGeom>
        </p:spPr>
      </p:pic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359532" y="3320989"/>
            <a:ext cx="2565982" cy="3152460"/>
            <a:chOff x="35496" y="692697"/>
            <a:chExt cx="4342617" cy="533516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83" t="30494" r="2795"/>
            <a:stretch/>
          </p:blipFill>
          <p:spPr>
            <a:xfrm>
              <a:off x="35496" y="692697"/>
              <a:ext cx="4342617" cy="252028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4" t="30313" r="2013"/>
            <a:stretch/>
          </p:blipFill>
          <p:spPr>
            <a:xfrm>
              <a:off x="35496" y="3501009"/>
              <a:ext cx="4342617" cy="2526848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6149" y="3320988"/>
            <a:ext cx="2594661" cy="31524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55647" y="3321750"/>
            <a:ext cx="2591317" cy="315169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71600" y="2312876"/>
            <a:ext cx="998991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200" b="1" dirty="0" smtClean="0">
                <a:solidFill>
                  <a:srgbClr val="C00000"/>
                </a:solidFill>
              </a:rPr>
              <a:t>TIR (GEOs)</a:t>
            </a:r>
            <a:endParaRPr lang="en-GB" sz="12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00404" y="1694295"/>
            <a:ext cx="970137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200" b="1" dirty="0" smtClean="0">
                <a:solidFill>
                  <a:srgbClr val="C00000"/>
                </a:solidFill>
              </a:rPr>
              <a:t>Microwave</a:t>
            </a:r>
            <a:endParaRPr lang="en-GB" sz="1200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52794" y="4671682"/>
            <a:ext cx="1070934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200" b="1" dirty="0" smtClean="0">
                <a:solidFill>
                  <a:srgbClr val="C00000"/>
                </a:solidFill>
              </a:rPr>
              <a:t>TIR (ATSRs)</a:t>
            </a:r>
            <a:endParaRPr lang="en-GB" sz="1200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51920" y="4671681"/>
            <a:ext cx="1083951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200" b="1" dirty="0" smtClean="0">
                <a:solidFill>
                  <a:srgbClr val="C00000"/>
                </a:solidFill>
              </a:rPr>
              <a:t>TIR (MODIS)</a:t>
            </a:r>
            <a:endParaRPr lang="en-GB" sz="1200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33580" y="4671444"/>
            <a:ext cx="1314784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200" b="1" dirty="0" smtClean="0">
                <a:solidFill>
                  <a:srgbClr val="C00000"/>
                </a:solidFill>
              </a:rPr>
              <a:t>TIR (Sentinel-3)</a:t>
            </a:r>
            <a:endParaRPr lang="en-GB" sz="1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10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First Long Time Series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16" y="872716"/>
            <a:ext cx="5407385" cy="2925985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272" y="3573016"/>
            <a:ext cx="5482208" cy="2920721"/>
          </a:xfrm>
        </p:spPr>
      </p:pic>
      <p:sp>
        <p:nvSpPr>
          <p:cNvPr id="9" name="TextBox 8"/>
          <p:cNvSpPr txBox="1"/>
          <p:nvPr/>
        </p:nvSpPr>
        <p:spPr>
          <a:xfrm>
            <a:off x="5152385" y="1016732"/>
            <a:ext cx="2623971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C00000"/>
                </a:solidFill>
              </a:rPr>
              <a:t>18-Year Terra MODIS LST</a:t>
            </a:r>
            <a:endParaRPr lang="en-GB" sz="16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7584" y="5517232"/>
            <a:ext cx="2736303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GB" sz="1600" b="1" dirty="0" smtClean="0">
                <a:solidFill>
                  <a:srgbClr val="C00000"/>
                </a:solidFill>
              </a:rPr>
              <a:t>Terra MODIS Monthly LST Anomalies</a:t>
            </a:r>
            <a:endParaRPr lang="en-GB" sz="1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16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lobTemp_slides_template">
  <a:themeElements>
    <a:clrScheme name="Essentie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e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e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GlobTemp_slides_template">
  <a:themeElements>
    <a:clrScheme name="Essentie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e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e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8968</TotalTime>
  <Words>1096</Words>
  <Application>Microsoft Office PowerPoint</Application>
  <PresentationFormat>On-screen Show (4:3)</PresentationFormat>
  <Paragraphs>266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Times New Roman</vt:lpstr>
      <vt:lpstr>Wingdings</vt:lpstr>
      <vt:lpstr>GlobTemp_slides_template</vt:lpstr>
      <vt:lpstr>1_GlobTemp_slides_template</vt:lpstr>
      <vt:lpstr>Project Overview</vt:lpstr>
      <vt:lpstr>Objectives</vt:lpstr>
      <vt:lpstr>Key Advancements</vt:lpstr>
      <vt:lpstr>Key Developments</vt:lpstr>
      <vt:lpstr>User requirements</vt:lpstr>
      <vt:lpstr>LST ECV products</vt:lpstr>
      <vt:lpstr>Algorithm consistency</vt:lpstr>
      <vt:lpstr>First ECV Products</vt:lpstr>
      <vt:lpstr>First Long Time Series</vt:lpstr>
      <vt:lpstr>Product Validation: Key Points</vt:lpstr>
      <vt:lpstr>User Case Studies</vt:lpstr>
      <vt:lpstr>Highlights 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Jerome Bruniquel</dc:creator>
  <cp:lastModifiedBy>Ghent, Darren</cp:lastModifiedBy>
  <cp:revision>224</cp:revision>
  <dcterms:created xsi:type="dcterms:W3CDTF">2013-11-06T14:28:03Z</dcterms:created>
  <dcterms:modified xsi:type="dcterms:W3CDTF">2020-06-23T18:33:39Z</dcterms:modified>
</cp:coreProperties>
</file>